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4913" r:id="rId3"/>
    <p:sldId id="4914" r:id="rId4"/>
    <p:sldId id="4915" r:id="rId5"/>
    <p:sldId id="4916" r:id="rId6"/>
    <p:sldId id="4917" r:id="rId7"/>
    <p:sldId id="4918" r:id="rId8"/>
    <p:sldId id="4919" r:id="rId9"/>
    <p:sldId id="4920" r:id="rId10"/>
    <p:sldId id="4921" r:id="rId11"/>
    <p:sldId id="4922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6A3AF-2E12-7A14-A621-A56DC4130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D8A0DEC-F4B2-73BF-3AF2-84A0A118B6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99E6B16-B765-95AD-C609-165A96CA72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23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47418-1B4B-C703-4339-381523BDC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D4C97C-36AD-8146-BC9B-A549925426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9521AE3-094C-E999-619F-520F9F58FE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88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030CA-6B9D-C391-BC8D-1685C89A7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D4EFCCE-B5CB-4AF7-15F6-4903EA2DA7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30975AC-D346-1D43-C362-C7762AB251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95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8E7AE-DC8D-1117-10DA-2D2A08D33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CF049E-8339-2C8C-E9D0-DC059E2492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A676CE-E322-013A-E521-59F3C084C5A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65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61E5A-83AA-C5AB-ED71-C3314FAF3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96230EA-A4E3-AE41-FFC3-D7EFE1832A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B3AEC0D-28FF-4FC9-BBA3-9CC27854A1E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78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D1B5C-94EB-DA9D-D948-8BE19A26A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52B77EF-33E4-BD1E-E11B-12EA47A941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9F10B4-0375-AEED-7C02-F72E25D6CC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93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94C19-4B74-4AE7-4BAF-E660793E4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4BEA06-EA4C-4EEC-111B-CBAFFBFDD9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E23BD6D-5AE5-D564-488F-3912578BD9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19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22669-9E2C-6BA1-FD3C-DC986D258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509D561-A7CF-3228-8790-7F96397AA2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4D9D2E-ACAD-B4EC-523B-A327CEE552D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510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5D02A-7837-DF91-08BD-A32A65E8B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B00591-C5DC-58CF-14D3-68EC8D3FC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595641B-DA12-C9C4-E196-872C5A7EAD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252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D9859-1DB2-3017-6A0C-6D5EA5A31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E15E08-9551-93E6-5F2C-7C219A657E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3D1F705-9ABB-855E-834F-DD29AC51CC3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29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D8FD95-6078-C0CC-3163-2C7237EE083F}"/>
              </a:ext>
            </a:extLst>
          </p:cNvPr>
          <p:cNvSpPr txBox="1"/>
          <p:nvPr/>
        </p:nvSpPr>
        <p:spPr>
          <a:xfrm>
            <a:off x="1271665" y="2413337"/>
            <a:ext cx="100807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一元二次方程的解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12A54-FFA5-749C-7322-7C353CCD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00029B37-2F03-E545-A5B2-8BC614B19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777998"/>
              </p:ext>
            </p:extLst>
          </p:nvPr>
        </p:nvGraphicFramePr>
        <p:xfrm>
          <a:off x="2711766" y="620805"/>
          <a:ext cx="6552457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1594644">
                  <a:extLst>
                    <a:ext uri="{9D8B030D-6E8A-4147-A177-3AD203B41FA5}">
                      <a16:colId xmlns:a16="http://schemas.microsoft.com/office/drawing/2014/main" val="1323201501"/>
                    </a:ext>
                  </a:extLst>
                </a:gridCol>
                <a:gridCol w="1025447">
                  <a:extLst>
                    <a:ext uri="{9D8B030D-6E8A-4147-A177-3AD203B41FA5}">
                      <a16:colId xmlns:a16="http://schemas.microsoft.com/office/drawing/2014/main" val="4286266113"/>
                    </a:ext>
                  </a:extLst>
                </a:gridCol>
                <a:gridCol w="1025447">
                  <a:extLst>
                    <a:ext uri="{9D8B030D-6E8A-4147-A177-3AD203B41FA5}">
                      <a16:colId xmlns:a16="http://schemas.microsoft.com/office/drawing/2014/main" val="1575345252"/>
                    </a:ext>
                  </a:extLst>
                </a:gridCol>
                <a:gridCol w="1025447">
                  <a:extLst>
                    <a:ext uri="{9D8B030D-6E8A-4147-A177-3AD203B41FA5}">
                      <a16:colId xmlns:a16="http://schemas.microsoft.com/office/drawing/2014/main" val="2016216617"/>
                    </a:ext>
                  </a:extLst>
                </a:gridCol>
                <a:gridCol w="1026933">
                  <a:extLst>
                    <a:ext uri="{9D8B030D-6E8A-4147-A177-3AD203B41FA5}">
                      <a16:colId xmlns:a16="http://schemas.microsoft.com/office/drawing/2014/main" val="1528565364"/>
                    </a:ext>
                  </a:extLst>
                </a:gridCol>
                <a:gridCol w="854539">
                  <a:extLst>
                    <a:ext uri="{9D8B030D-6E8A-4147-A177-3AD203B41FA5}">
                      <a16:colId xmlns:a16="http://schemas.microsoft.com/office/drawing/2014/main" val="3400624964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66585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950897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F151165A-F3E8-D1B2-66A9-3430C6ACDC6B}"/>
              </a:ext>
            </a:extLst>
          </p:cNvPr>
          <p:cNvSpPr txBox="1"/>
          <p:nvPr/>
        </p:nvSpPr>
        <p:spPr>
          <a:xfrm>
            <a:off x="873014" y="1772885"/>
            <a:ext cx="4464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8595A1A-558D-8A23-4CF8-1896ED120E16}"/>
              </a:ext>
            </a:extLst>
          </p:cNvPr>
          <p:cNvSpPr txBox="1"/>
          <p:nvPr/>
        </p:nvSpPr>
        <p:spPr>
          <a:xfrm>
            <a:off x="729003" y="2564940"/>
            <a:ext cx="85685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的整数部分是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十分位上的数字是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1B7ED2-1738-E470-F4D8-96541D4E6529}"/>
              </a:ext>
            </a:extLst>
          </p:cNvPr>
          <p:cNvSpPr txBox="1"/>
          <p:nvPr/>
        </p:nvSpPr>
        <p:spPr>
          <a:xfrm>
            <a:off x="4511890" y="595036"/>
            <a:ext cx="677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833C9E-3E0A-5780-D380-E624DF1AFD63}"/>
              </a:ext>
            </a:extLst>
          </p:cNvPr>
          <p:cNvSpPr txBox="1"/>
          <p:nvPr/>
        </p:nvSpPr>
        <p:spPr>
          <a:xfrm>
            <a:off x="5439104" y="595036"/>
            <a:ext cx="677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8990F4-D934-476F-B4E6-526DB69B62E6}"/>
              </a:ext>
            </a:extLst>
          </p:cNvPr>
          <p:cNvSpPr txBox="1"/>
          <p:nvPr/>
        </p:nvSpPr>
        <p:spPr>
          <a:xfrm>
            <a:off x="6366318" y="595036"/>
            <a:ext cx="965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443206-5520-278D-5625-3E3B2FC3088D}"/>
              </a:ext>
            </a:extLst>
          </p:cNvPr>
          <p:cNvSpPr txBox="1"/>
          <p:nvPr/>
        </p:nvSpPr>
        <p:spPr>
          <a:xfrm>
            <a:off x="7476725" y="620805"/>
            <a:ext cx="821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DF2C52-5B94-1DAC-3532-4905E8A3043A}"/>
              </a:ext>
            </a:extLst>
          </p:cNvPr>
          <p:cNvSpPr txBox="1"/>
          <p:nvPr/>
        </p:nvSpPr>
        <p:spPr>
          <a:xfrm>
            <a:off x="8419707" y="595036"/>
            <a:ext cx="749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65A217-BFA5-46FB-07FE-5A8673E89A88}"/>
              </a:ext>
            </a:extLst>
          </p:cNvPr>
          <p:cNvSpPr txBox="1"/>
          <p:nvPr/>
        </p:nvSpPr>
        <p:spPr>
          <a:xfrm>
            <a:off x="2810919" y="1035214"/>
            <a:ext cx="1469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E6789C1-EA7A-C18B-BE19-089F52050B8B}"/>
              </a:ext>
            </a:extLst>
          </p:cNvPr>
          <p:cNvSpPr txBox="1"/>
          <p:nvPr/>
        </p:nvSpPr>
        <p:spPr>
          <a:xfrm>
            <a:off x="4203221" y="1063851"/>
            <a:ext cx="1109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09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19854CC-DF56-7D67-F417-DC5422CA83F0}"/>
              </a:ext>
            </a:extLst>
          </p:cNvPr>
          <p:cNvSpPr txBox="1"/>
          <p:nvPr/>
        </p:nvSpPr>
        <p:spPr>
          <a:xfrm>
            <a:off x="5312149" y="1055086"/>
            <a:ext cx="965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73C72A6-0779-B862-322C-850D57219A38}"/>
              </a:ext>
            </a:extLst>
          </p:cNvPr>
          <p:cNvSpPr txBox="1"/>
          <p:nvPr/>
        </p:nvSpPr>
        <p:spPr>
          <a:xfrm>
            <a:off x="6238076" y="1033650"/>
            <a:ext cx="11604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C4B153-4A5B-82E4-AB5F-72343DB66AB6}"/>
              </a:ext>
            </a:extLst>
          </p:cNvPr>
          <p:cNvSpPr txBox="1"/>
          <p:nvPr/>
        </p:nvSpPr>
        <p:spPr>
          <a:xfrm>
            <a:off x="7182388" y="1020163"/>
            <a:ext cx="12373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F26430-E129-783D-BE43-91B6CE0BD500}"/>
              </a:ext>
            </a:extLst>
          </p:cNvPr>
          <p:cNvSpPr txBox="1"/>
          <p:nvPr/>
        </p:nvSpPr>
        <p:spPr>
          <a:xfrm>
            <a:off x="8343643" y="1055086"/>
            <a:ext cx="965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C080609-6A52-2999-AC2B-9B5C0DCFE2AC}"/>
              </a:ext>
            </a:extLst>
          </p:cNvPr>
          <p:cNvSpPr txBox="1"/>
          <p:nvPr/>
        </p:nvSpPr>
        <p:spPr>
          <a:xfrm>
            <a:off x="1847705" y="1772885"/>
            <a:ext cx="749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CF1EF9A-5B52-633D-F2BC-EA72DEEA06EB}"/>
              </a:ext>
            </a:extLst>
          </p:cNvPr>
          <p:cNvSpPr txBox="1"/>
          <p:nvPr/>
        </p:nvSpPr>
        <p:spPr>
          <a:xfrm>
            <a:off x="3454126" y="1768507"/>
            <a:ext cx="749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6C239EE-A447-80A0-D417-AEB5070FDB20}"/>
              </a:ext>
            </a:extLst>
          </p:cNvPr>
          <p:cNvSpPr txBox="1"/>
          <p:nvPr/>
        </p:nvSpPr>
        <p:spPr>
          <a:xfrm>
            <a:off x="3825173" y="2590156"/>
            <a:ext cx="317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A996DC4-F81F-D803-6C37-66846B898E86}"/>
              </a:ext>
            </a:extLst>
          </p:cNvPr>
          <p:cNvSpPr txBox="1"/>
          <p:nvPr/>
        </p:nvSpPr>
        <p:spPr>
          <a:xfrm>
            <a:off x="7638383" y="2560192"/>
            <a:ext cx="41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877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16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9C5DD-805C-FC72-EA52-A8ECF1BBE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3.jpeg">
            <a:extLst>
              <a:ext uri="{FF2B5EF4-FFF2-40B4-BE49-F238E27FC236}">
                <a16:creationId xmlns:a16="http://schemas.microsoft.com/office/drawing/2014/main" id="{B6657AE0-FF42-EB03-AC89-5A6BA0F23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29615"/>
            <a:ext cx="7502052" cy="5232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6696F08-42CA-8047-2572-57E509EF3960}"/>
              </a:ext>
            </a:extLst>
          </p:cNvPr>
          <p:cNvSpPr txBox="1"/>
          <p:nvPr/>
        </p:nvSpPr>
        <p:spPr>
          <a:xfrm>
            <a:off x="2207730" y="512442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一元二次方程的特殊解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74.jpeg">
            <a:extLst>
              <a:ext uri="{FF2B5EF4-FFF2-40B4-BE49-F238E27FC236}">
                <a16:creationId xmlns:a16="http://schemas.microsoft.com/office/drawing/2014/main" id="{E9A5E746-B931-B2F0-15B1-FFA1E1437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40" y="1467018"/>
            <a:ext cx="673340" cy="3058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C087F6A-0537-B3B9-F62F-115905A91D0E}"/>
              </a:ext>
            </a:extLst>
          </p:cNvPr>
          <p:cNvSpPr txBox="1"/>
          <p:nvPr/>
        </p:nvSpPr>
        <p:spPr>
          <a:xfrm>
            <a:off x="695625" y="1205361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则方程必有一根为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5.jpeg">
            <a:extLst>
              <a:ext uri="{FF2B5EF4-FFF2-40B4-BE49-F238E27FC236}">
                <a16:creationId xmlns:a16="http://schemas.microsoft.com/office/drawing/2014/main" id="{61074002-0CD3-B92D-0BB0-62104499B1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831" y="2740789"/>
            <a:ext cx="1385895" cy="39597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50353BB-B38B-BF09-40B1-CDD7E1647327}"/>
              </a:ext>
            </a:extLst>
          </p:cNvPr>
          <p:cNvSpPr txBox="1"/>
          <p:nvPr/>
        </p:nvSpPr>
        <p:spPr>
          <a:xfrm>
            <a:off x="647060" y="3235604"/>
            <a:ext cx="10656740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是非零实数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则有一个根是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	            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	              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9DF470B-2DD1-1B3E-ACB0-97B048C44747}"/>
              </a:ext>
            </a:extLst>
          </p:cNvPr>
          <p:cNvSpPr txBox="1"/>
          <p:nvPr/>
        </p:nvSpPr>
        <p:spPr>
          <a:xfrm>
            <a:off x="9696250" y="3429000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E94499-1EE2-561A-DA28-B18E6BED7D39}"/>
              </a:ext>
            </a:extLst>
          </p:cNvPr>
          <p:cNvSpPr txBox="1"/>
          <p:nvPr/>
        </p:nvSpPr>
        <p:spPr>
          <a:xfrm>
            <a:off x="2351740" y="1994247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9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D737C-5092-7E9F-9CD5-D2B019188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5.jpeg">
            <a:extLst>
              <a:ext uri="{FF2B5EF4-FFF2-40B4-BE49-F238E27FC236}">
                <a16:creationId xmlns:a16="http://schemas.microsoft.com/office/drawing/2014/main" id="{51E6203A-F003-99F4-4207-E250E5119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12694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6495EC6-6C25-F438-5B96-F6CE737DE504}"/>
              </a:ext>
            </a:extLst>
          </p:cNvPr>
          <p:cNvSpPr txBox="1"/>
          <p:nvPr/>
        </p:nvSpPr>
        <p:spPr>
          <a:xfrm>
            <a:off x="551615" y="1139796"/>
            <a:ext cx="1108877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一元二次方程的解</a:t>
            </a: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使一元二次方程成立的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叫做一元二次方程的解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用“两边夹”思想解一元二次方程的步骤</a:t>
            </a: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在未知数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的取值范围内排除一部分取值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根据题意所列的具体情况再次进行排除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列出能反映未知数和方程的值的表格再次筛选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最终得出未知数的最小取值范围或具体数据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923267-6861-5BB8-10C9-BA9BA1D6EFF2}"/>
              </a:ext>
            </a:extLst>
          </p:cNvPr>
          <p:cNvSpPr txBox="1"/>
          <p:nvPr/>
        </p:nvSpPr>
        <p:spPr>
          <a:xfrm>
            <a:off x="558442" y="4248339"/>
            <a:ext cx="984993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的特殊解</a:t>
            </a: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则方程有根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则方程有根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则方程有根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296D07-D9EF-7862-28E9-47083972DD77}"/>
              </a:ext>
            </a:extLst>
          </p:cNvPr>
          <p:cNvSpPr txBox="1"/>
          <p:nvPr/>
        </p:nvSpPr>
        <p:spPr>
          <a:xfrm>
            <a:off x="4301866" y="1556870"/>
            <a:ext cx="20101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未知数的值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4E7687-5B8D-CCB6-751F-D8361D6CE47E}"/>
              </a:ext>
            </a:extLst>
          </p:cNvPr>
          <p:cNvSpPr txBox="1"/>
          <p:nvPr/>
        </p:nvSpPr>
        <p:spPr>
          <a:xfrm>
            <a:off x="5087930" y="4665413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B07DF7-8D1B-FCB7-102D-6C79C37D7F6A}"/>
              </a:ext>
            </a:extLst>
          </p:cNvPr>
          <p:cNvSpPr txBox="1"/>
          <p:nvPr/>
        </p:nvSpPr>
        <p:spPr>
          <a:xfrm>
            <a:off x="5056678" y="5103207"/>
            <a:ext cx="8953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D7DDBC-1F3D-A3A9-CBE5-BE9ADFA50A73}"/>
              </a:ext>
            </a:extLst>
          </p:cNvPr>
          <p:cNvSpPr txBox="1"/>
          <p:nvPr/>
        </p:nvSpPr>
        <p:spPr>
          <a:xfrm>
            <a:off x="4326300" y="5520457"/>
            <a:ext cx="8953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760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EA199-2BE1-340A-0369-27664193C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66.jpeg">
            <a:extLst>
              <a:ext uri="{FF2B5EF4-FFF2-40B4-BE49-F238E27FC236}">
                <a16:creationId xmlns:a16="http://schemas.microsoft.com/office/drawing/2014/main" id="{8CBB8010-9657-CD1A-6D5A-AF95CA957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4" y="639199"/>
            <a:ext cx="6048421" cy="485640"/>
          </a:xfrm>
          <a:prstGeom prst="rect">
            <a:avLst/>
          </a:prstGeom>
        </p:spPr>
      </p:pic>
      <p:pic>
        <p:nvPicPr>
          <p:cNvPr id="5" name="image167.jpeg">
            <a:extLst>
              <a:ext uri="{FF2B5EF4-FFF2-40B4-BE49-F238E27FC236}">
                <a16:creationId xmlns:a16="http://schemas.microsoft.com/office/drawing/2014/main" id="{9D9B8713-5137-DF5F-A13C-7EC9F948F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4" y="1267772"/>
            <a:ext cx="6696465" cy="46703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6BA346A-A8C8-6E7B-A38A-678DC9001B56}"/>
              </a:ext>
            </a:extLst>
          </p:cNvPr>
          <p:cNvSpPr txBox="1"/>
          <p:nvPr/>
        </p:nvSpPr>
        <p:spPr>
          <a:xfrm>
            <a:off x="1991715" y="1196199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一元二次方程的解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8.jpeg">
            <a:extLst>
              <a:ext uri="{FF2B5EF4-FFF2-40B4-BE49-F238E27FC236}">
                <a16:creationId xmlns:a16="http://schemas.microsoft.com/office/drawing/2014/main" id="{CE2647F5-6588-7C30-3C06-D8868DB29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4" y="1880369"/>
            <a:ext cx="701838" cy="31881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32478A9-4725-ED39-E38D-3D34D2A7D741}"/>
              </a:ext>
            </a:extLst>
          </p:cNvPr>
          <p:cNvSpPr txBox="1"/>
          <p:nvPr/>
        </p:nvSpPr>
        <p:spPr>
          <a:xfrm>
            <a:off x="617672" y="1649895"/>
            <a:ext cx="1095665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的一个根是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	            B.4	             C.-4	              D.-2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6505F6-5397-8AB4-01F3-B6CD393B72D4}"/>
              </a:ext>
            </a:extLst>
          </p:cNvPr>
          <p:cNvSpPr txBox="1"/>
          <p:nvPr/>
        </p:nvSpPr>
        <p:spPr>
          <a:xfrm>
            <a:off x="617672" y="3749324"/>
            <a:ext cx="10740641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有一个根为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	            B.±1	    C.1	              D.-1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4E5A0C7-3599-7F88-37A8-E26B22F4E77F}"/>
              </a:ext>
            </a:extLst>
          </p:cNvPr>
          <p:cNvSpPr txBox="1"/>
          <p:nvPr/>
        </p:nvSpPr>
        <p:spPr>
          <a:xfrm>
            <a:off x="1703695" y="249293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1730379-15FC-ED36-FD54-E9C66733B07F}"/>
              </a:ext>
            </a:extLst>
          </p:cNvPr>
          <p:cNvSpPr txBox="1"/>
          <p:nvPr/>
        </p:nvSpPr>
        <p:spPr>
          <a:xfrm>
            <a:off x="1703695" y="458108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93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4B55A-0D80-CEA0-166F-83CD74B4F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E58A24-D44B-0108-BEC5-7CB6BA386704}"/>
              </a:ext>
            </a:extLst>
          </p:cNvPr>
          <p:cNvSpPr txBox="1"/>
          <p:nvPr/>
        </p:nvSpPr>
        <p:spPr>
          <a:xfrm>
            <a:off x="695624" y="908825"/>
            <a:ext cx="1072874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的一个根为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则代数式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	            B.3	            C.0	                D.-3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EBF8AE-7951-4149-4C6C-C2AAAD8E8258}"/>
              </a:ext>
            </a:extLst>
          </p:cNvPr>
          <p:cNvSpPr txBox="1"/>
          <p:nvPr/>
        </p:nvSpPr>
        <p:spPr>
          <a:xfrm>
            <a:off x="731627" y="2996970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要特别注意二次项系数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-1≠0;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要学会运用整体代入的思想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818CD8-D212-0E4B-9E8D-FC678DC63750}"/>
              </a:ext>
            </a:extLst>
          </p:cNvPr>
          <p:cNvSpPr txBox="1"/>
          <p:nvPr/>
        </p:nvSpPr>
        <p:spPr>
          <a:xfrm>
            <a:off x="2906760" y="174135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64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BC9BF-4D7B-5003-9D0F-5B2A68586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9.jpeg">
            <a:extLst>
              <a:ext uri="{FF2B5EF4-FFF2-40B4-BE49-F238E27FC236}">
                <a16:creationId xmlns:a16="http://schemas.microsoft.com/office/drawing/2014/main" id="{D11FEF74-7D37-1E73-BA73-E9B3DFC2E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34E5FD-51F9-1E12-77A8-AD2EDC1B6987}"/>
                  </a:ext>
                </a:extLst>
              </p:cNvPr>
              <p:cNvSpPr txBox="1"/>
              <p:nvPr/>
            </p:nvSpPr>
            <p:spPr>
              <a:xfrm>
                <a:off x="551615" y="1016775"/>
                <a:ext cx="10193727" cy="26001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+3=0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≠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的一个根是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则代数式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025-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022	                   B.2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022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C.-2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028	                   D.2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028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34E5FD-51F9-1E12-77A8-AD2EDC1B69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016775"/>
                <a:ext cx="10193727" cy="2600199"/>
              </a:xfrm>
              <a:prstGeom prst="rect">
                <a:avLst/>
              </a:prstGeom>
              <a:blipFill>
                <a:blip r:embed="rId4"/>
                <a:stretch>
                  <a:fillRect l="-1195" b="-5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30F04FC-31CE-6209-D364-32609C391A3A}"/>
              </a:ext>
            </a:extLst>
          </p:cNvPr>
          <p:cNvSpPr txBox="1"/>
          <p:nvPr/>
        </p:nvSpPr>
        <p:spPr>
          <a:xfrm>
            <a:off x="551615" y="3616974"/>
            <a:ext cx="1036872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·深圳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的一个解为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·南充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70F41C-D2DB-2AFC-443C-F23075AF03C4}"/>
              </a:ext>
            </a:extLst>
          </p:cNvPr>
          <p:cNvSpPr txBox="1"/>
          <p:nvPr/>
        </p:nvSpPr>
        <p:spPr>
          <a:xfrm>
            <a:off x="6888055" y="179365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E0E283-2D00-59D6-E8B6-EE0A108933DD}"/>
              </a:ext>
            </a:extLst>
          </p:cNvPr>
          <p:cNvSpPr txBox="1"/>
          <p:nvPr/>
        </p:nvSpPr>
        <p:spPr>
          <a:xfrm>
            <a:off x="9768255" y="3751334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9CC969-5E17-A892-3580-30A78B8E35B0}"/>
              </a:ext>
            </a:extLst>
          </p:cNvPr>
          <p:cNvSpPr txBox="1"/>
          <p:nvPr/>
        </p:nvSpPr>
        <p:spPr>
          <a:xfrm>
            <a:off x="1348838" y="5043262"/>
            <a:ext cx="5708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821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563C5-61BA-5B15-D495-06754F62B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0.jpeg">
            <a:extLst>
              <a:ext uri="{FF2B5EF4-FFF2-40B4-BE49-F238E27FC236}">
                <a16:creationId xmlns:a16="http://schemas.microsoft.com/office/drawing/2014/main" id="{B3851BA9-B6FA-F622-75A0-68926DAE3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14" y="529615"/>
            <a:ext cx="6624460" cy="4620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BA94A44-BEEA-8AE0-99A8-6F202BB643E7}"/>
              </a:ext>
            </a:extLst>
          </p:cNvPr>
          <p:cNvSpPr txBox="1"/>
          <p:nvPr/>
        </p:nvSpPr>
        <p:spPr>
          <a:xfrm>
            <a:off x="1899699" y="468409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估算一元二次方程的近似解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71.jpeg">
            <a:extLst>
              <a:ext uri="{FF2B5EF4-FFF2-40B4-BE49-F238E27FC236}">
                <a16:creationId xmlns:a16="http://schemas.microsoft.com/office/drawing/2014/main" id="{2145FA94-8AFD-1606-A9EF-AF8A636A8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855" y="1125807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04F2ECB-53E8-CCEC-F83F-A86A40D5695F}"/>
              </a:ext>
            </a:extLst>
          </p:cNvPr>
          <p:cNvSpPr txBox="1"/>
          <p:nvPr/>
        </p:nvSpPr>
        <p:spPr>
          <a:xfrm>
            <a:off x="551615" y="1052835"/>
            <a:ext cx="1079535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为准备奥运会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一名跳水运动员进行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跳台跳水训练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在正常情况下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运动员必须在距水面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以上完成规定动作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否则就容易出现失误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假设运动员起跳后的运动时间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和距离水面高度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那么他最多有多长时间完成规定动作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F62A0E-A309-D0E9-6771-23551A8C114F}"/>
              </a:ext>
            </a:extLst>
          </p:cNvPr>
          <p:cNvSpPr txBox="1"/>
          <p:nvPr/>
        </p:nvSpPr>
        <p:spPr>
          <a:xfrm>
            <a:off x="571626" y="2968519"/>
            <a:ext cx="610651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过程整理如下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579557A-19BC-E3AC-72E5-04F4E5086B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69453"/>
              </p:ext>
            </p:extLst>
          </p:nvPr>
        </p:nvGraphicFramePr>
        <p:xfrm>
          <a:off x="2639760" y="4581080"/>
          <a:ext cx="5832404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1944135">
                  <a:extLst>
                    <a:ext uri="{9D8B030D-6E8A-4147-A177-3AD203B41FA5}">
                      <a16:colId xmlns:a16="http://schemas.microsoft.com/office/drawing/2014/main" val="267637887"/>
                    </a:ext>
                  </a:extLst>
                </a:gridCol>
                <a:gridCol w="1590231">
                  <a:extLst>
                    <a:ext uri="{9D8B030D-6E8A-4147-A177-3AD203B41FA5}">
                      <a16:colId xmlns:a16="http://schemas.microsoft.com/office/drawing/2014/main" val="2271831699"/>
                    </a:ext>
                  </a:extLst>
                </a:gridCol>
                <a:gridCol w="1149019">
                  <a:extLst>
                    <a:ext uri="{9D8B030D-6E8A-4147-A177-3AD203B41FA5}">
                      <a16:colId xmlns:a16="http://schemas.microsoft.com/office/drawing/2014/main" val="3149246977"/>
                    </a:ext>
                  </a:extLst>
                </a:gridCol>
                <a:gridCol w="1149019">
                  <a:extLst>
                    <a:ext uri="{9D8B030D-6E8A-4147-A177-3AD203B41FA5}">
                      <a16:colId xmlns:a16="http://schemas.microsoft.com/office/drawing/2014/main" val="1040388593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555456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5t</a:t>
                      </a:r>
                      <a:r>
                        <a:rPr lang="en-US" sz="2800" b="1" baseline="300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-3t-5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0744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62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4E93F-419A-A784-1DEC-5E03A3F96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6DA410-BBE2-9280-E0E0-58F4199A3F3E}"/>
              </a:ext>
            </a:extLst>
          </p:cNvPr>
          <p:cNvSpPr txBox="1"/>
          <p:nvPr/>
        </p:nvSpPr>
        <p:spPr>
          <a:xfrm>
            <a:off x="623620" y="517102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&lt;t&lt;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进一步列表计算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C2DB32F-DE72-27B5-F23C-012C7DF568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25344"/>
              </p:ext>
            </p:extLst>
          </p:nvPr>
        </p:nvGraphicFramePr>
        <p:xfrm>
          <a:off x="2567755" y="1315730"/>
          <a:ext cx="6552455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2087611">
                  <a:extLst>
                    <a:ext uri="{9D8B030D-6E8A-4147-A177-3AD203B41FA5}">
                      <a16:colId xmlns:a16="http://schemas.microsoft.com/office/drawing/2014/main" val="2901820276"/>
                    </a:ext>
                  </a:extLst>
                </a:gridCol>
                <a:gridCol w="1233817">
                  <a:extLst>
                    <a:ext uri="{9D8B030D-6E8A-4147-A177-3AD203B41FA5}">
                      <a16:colId xmlns:a16="http://schemas.microsoft.com/office/drawing/2014/main" val="774740234"/>
                    </a:ext>
                  </a:extLst>
                </a:gridCol>
                <a:gridCol w="1233817">
                  <a:extLst>
                    <a:ext uri="{9D8B030D-6E8A-4147-A177-3AD203B41FA5}">
                      <a16:colId xmlns:a16="http://schemas.microsoft.com/office/drawing/2014/main" val="3741193311"/>
                    </a:ext>
                  </a:extLst>
                </a:gridCol>
                <a:gridCol w="1233817">
                  <a:extLst>
                    <a:ext uri="{9D8B030D-6E8A-4147-A177-3AD203B41FA5}">
                      <a16:colId xmlns:a16="http://schemas.microsoft.com/office/drawing/2014/main" val="2428108619"/>
                    </a:ext>
                  </a:extLst>
                </a:gridCol>
                <a:gridCol w="763393">
                  <a:extLst>
                    <a:ext uri="{9D8B030D-6E8A-4147-A177-3AD203B41FA5}">
                      <a16:colId xmlns:a16="http://schemas.microsoft.com/office/drawing/2014/main" val="3337610382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1.1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1.3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19365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5t</a:t>
                      </a:r>
                      <a:r>
                        <a:rPr lang="en-US" sz="2800" b="1" baseline="30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-3t-5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-2.25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640223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BF4B324-B7AD-A22E-C829-4573FB5F5F12}"/>
              </a:ext>
            </a:extLst>
          </p:cNvPr>
          <p:cNvSpPr txBox="1"/>
          <p:nvPr/>
        </p:nvSpPr>
        <p:spPr>
          <a:xfrm>
            <a:off x="623620" y="2369373"/>
            <a:ext cx="712664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&lt;t&lt;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因此他最多有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的时间完成规定动作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83304A-C379-14C2-908C-FCCDC8BFDE3E}"/>
              </a:ext>
            </a:extLst>
          </p:cNvPr>
          <p:cNvSpPr txBox="1"/>
          <p:nvPr/>
        </p:nvSpPr>
        <p:spPr>
          <a:xfrm>
            <a:off x="637082" y="3893221"/>
            <a:ext cx="1068393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先估计解的大致范围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找到使方程左边可能等于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的未知数的取值范围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然后再进一步在这个范围内取值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缩小未知数的取值范围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这样层层逼近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直到找到满足题意的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08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00FB2-5C4E-0C84-FAF3-7F70810D4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2.jpeg">
            <a:extLst>
              <a:ext uri="{FF2B5EF4-FFF2-40B4-BE49-F238E27FC236}">
                <a16:creationId xmlns:a16="http://schemas.microsoft.com/office/drawing/2014/main" id="{6411EE7B-AB25-9FC7-36B8-7996D23F0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03823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3E9F3EB-E621-E249-E9E6-4F942453A0D7}"/>
              </a:ext>
            </a:extLst>
          </p:cNvPr>
          <p:cNvSpPr txBox="1"/>
          <p:nvPr/>
        </p:nvSpPr>
        <p:spPr>
          <a:xfrm>
            <a:off x="695625" y="1201630"/>
            <a:ext cx="1058473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·重庆南开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根据下列表格的对应值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的一个解的范围是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6818E54-3209-29F1-B666-80AE4750E7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301813"/>
              </p:ext>
            </p:extLst>
          </p:nvPr>
        </p:nvGraphicFramePr>
        <p:xfrm>
          <a:off x="2063720" y="2780955"/>
          <a:ext cx="7200502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1284345">
                  <a:extLst>
                    <a:ext uri="{9D8B030D-6E8A-4147-A177-3AD203B41FA5}">
                      <a16:colId xmlns:a16="http://schemas.microsoft.com/office/drawing/2014/main" val="111676254"/>
                    </a:ext>
                  </a:extLst>
                </a:gridCol>
                <a:gridCol w="998466">
                  <a:extLst>
                    <a:ext uri="{9D8B030D-6E8A-4147-A177-3AD203B41FA5}">
                      <a16:colId xmlns:a16="http://schemas.microsoft.com/office/drawing/2014/main" val="2317899476"/>
                    </a:ext>
                  </a:extLst>
                </a:gridCol>
                <a:gridCol w="998466">
                  <a:extLst>
                    <a:ext uri="{9D8B030D-6E8A-4147-A177-3AD203B41FA5}">
                      <a16:colId xmlns:a16="http://schemas.microsoft.com/office/drawing/2014/main" val="1765172209"/>
                    </a:ext>
                  </a:extLst>
                </a:gridCol>
                <a:gridCol w="998466">
                  <a:extLst>
                    <a:ext uri="{9D8B030D-6E8A-4147-A177-3AD203B41FA5}">
                      <a16:colId xmlns:a16="http://schemas.microsoft.com/office/drawing/2014/main" val="1816964116"/>
                    </a:ext>
                  </a:extLst>
                </a:gridCol>
                <a:gridCol w="998466">
                  <a:extLst>
                    <a:ext uri="{9D8B030D-6E8A-4147-A177-3AD203B41FA5}">
                      <a16:colId xmlns:a16="http://schemas.microsoft.com/office/drawing/2014/main" val="2769001502"/>
                    </a:ext>
                  </a:extLst>
                </a:gridCol>
                <a:gridCol w="1922293">
                  <a:extLst>
                    <a:ext uri="{9D8B030D-6E8A-4147-A177-3AD203B41FA5}">
                      <a16:colId xmlns:a16="http://schemas.microsoft.com/office/drawing/2014/main" val="817244506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0.7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8801173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800" b="1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+4x-3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-1.24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0.29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0.84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1423091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9A6BAA25-7C0D-81E3-BAD1-FB1A3813A468}"/>
              </a:ext>
            </a:extLst>
          </p:cNvPr>
          <p:cNvSpPr txBox="1"/>
          <p:nvPr/>
        </p:nvSpPr>
        <p:spPr>
          <a:xfrm>
            <a:off x="726791" y="3968963"/>
            <a:ext cx="7200502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                B.0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	                            D.0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7&lt;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7656DD-44ED-0E1C-07F5-3DEC580132E0}"/>
              </a:ext>
            </a:extLst>
          </p:cNvPr>
          <p:cNvSpPr txBox="1"/>
          <p:nvPr/>
        </p:nvSpPr>
        <p:spPr>
          <a:xfrm>
            <a:off x="3215800" y="1999427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38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49C6-112D-FED5-C253-A6FD44833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1AB1BE7-66AC-090F-E09B-A1807AB2185D}"/>
              </a:ext>
            </a:extLst>
          </p:cNvPr>
          <p:cNvSpPr txBox="1"/>
          <p:nvPr/>
        </p:nvSpPr>
        <p:spPr>
          <a:xfrm>
            <a:off x="426334" y="488611"/>
            <a:ext cx="1143006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一个直角三角形的斜边长为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一条直角边比另一条直角边长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求两条直角边的长度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设较短的一条直角边长为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则可列方程为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整理成一般形式为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CF05978-A17F-0E0A-E6C0-3C7B52E0D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428" y="1883759"/>
            <a:ext cx="943265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en-US" altLang="zh-CN" sz="2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的值能小于或等于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1D7A07-8005-B077-1709-52F1E5EBB562}"/>
              </a:ext>
            </a:extLst>
          </p:cNvPr>
          <p:cNvSpPr txBox="1"/>
          <p:nvPr/>
        </p:nvSpPr>
        <p:spPr>
          <a:xfrm>
            <a:off x="467954" y="3203357"/>
            <a:ext cx="8636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你能估计出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的大致范围吗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D1272895-DA90-A88C-A6A4-DBA0C83FCC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116515"/>
              </p:ext>
            </p:extLst>
          </p:nvPr>
        </p:nvGraphicFramePr>
        <p:xfrm>
          <a:off x="1847705" y="3946423"/>
          <a:ext cx="8154952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1799932">
                  <a:extLst>
                    <a:ext uri="{9D8B030D-6E8A-4147-A177-3AD203B41FA5}">
                      <a16:colId xmlns:a16="http://schemas.microsoft.com/office/drawing/2014/main" val="2554139306"/>
                    </a:ext>
                  </a:extLst>
                </a:gridCol>
                <a:gridCol w="1361790">
                  <a:extLst>
                    <a:ext uri="{9D8B030D-6E8A-4147-A177-3AD203B41FA5}">
                      <a16:colId xmlns:a16="http://schemas.microsoft.com/office/drawing/2014/main" val="1407600712"/>
                    </a:ext>
                  </a:extLst>
                </a:gridCol>
                <a:gridCol w="1361790">
                  <a:extLst>
                    <a:ext uri="{9D8B030D-6E8A-4147-A177-3AD203B41FA5}">
                      <a16:colId xmlns:a16="http://schemas.microsoft.com/office/drawing/2014/main" val="1523355189"/>
                    </a:ext>
                  </a:extLst>
                </a:gridCol>
                <a:gridCol w="1361790">
                  <a:extLst>
                    <a:ext uri="{9D8B030D-6E8A-4147-A177-3AD203B41FA5}">
                      <a16:colId xmlns:a16="http://schemas.microsoft.com/office/drawing/2014/main" val="2199980303"/>
                    </a:ext>
                  </a:extLst>
                </a:gridCol>
                <a:gridCol w="1134825">
                  <a:extLst>
                    <a:ext uri="{9D8B030D-6E8A-4147-A177-3AD203B41FA5}">
                      <a16:colId xmlns:a16="http://schemas.microsoft.com/office/drawing/2014/main" val="1223570036"/>
                    </a:ext>
                  </a:extLst>
                </a:gridCol>
                <a:gridCol w="1134825">
                  <a:extLst>
                    <a:ext uri="{9D8B030D-6E8A-4147-A177-3AD203B41FA5}">
                      <a16:colId xmlns:a16="http://schemas.microsoft.com/office/drawing/2014/main" val="2558331959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648624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71110"/>
                  </a:ext>
                </a:extLst>
              </a:tr>
            </a:tbl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E564608B-0D29-66BC-E519-00373C764386}"/>
              </a:ext>
            </a:extLst>
          </p:cNvPr>
          <p:cNvSpPr txBox="1"/>
          <p:nvPr/>
        </p:nvSpPr>
        <p:spPr>
          <a:xfrm>
            <a:off x="582742" y="5200880"/>
            <a:ext cx="44378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0DDD380-6B41-CF95-00E7-528D6F84FFF5}"/>
              </a:ext>
            </a:extLst>
          </p:cNvPr>
          <p:cNvSpPr txBox="1"/>
          <p:nvPr/>
        </p:nvSpPr>
        <p:spPr>
          <a:xfrm>
            <a:off x="9037362" y="919498"/>
            <a:ext cx="2405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A34967-A6B3-C66E-B721-62FD7074D000}"/>
              </a:ext>
            </a:extLst>
          </p:cNvPr>
          <p:cNvSpPr txBox="1"/>
          <p:nvPr/>
        </p:nvSpPr>
        <p:spPr>
          <a:xfrm>
            <a:off x="3719835" y="1340855"/>
            <a:ext cx="18001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1A36467-75F8-5739-35DD-83DD1871D3F4}"/>
              </a:ext>
            </a:extLst>
          </p:cNvPr>
          <p:cNvSpPr txBox="1"/>
          <p:nvPr/>
        </p:nvSpPr>
        <p:spPr>
          <a:xfrm>
            <a:off x="684350" y="2291497"/>
            <a:ext cx="71029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因为三角形的边长不可能小于或等于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CD141F7-566F-D26C-DF31-6EBF215EED73}"/>
              </a:ext>
            </a:extLst>
          </p:cNvPr>
          <p:cNvSpPr txBox="1"/>
          <p:nvPr/>
        </p:nvSpPr>
        <p:spPr>
          <a:xfrm>
            <a:off x="1748891" y="4346722"/>
            <a:ext cx="19467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383A20B-2A63-F1C3-4F3C-74668806757C}"/>
              </a:ext>
            </a:extLst>
          </p:cNvPr>
          <p:cNvSpPr txBox="1"/>
          <p:nvPr/>
        </p:nvSpPr>
        <p:spPr>
          <a:xfrm>
            <a:off x="3858515" y="4335063"/>
            <a:ext cx="8931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3CC96D1-D569-9985-F8C9-F4C747023A81}"/>
              </a:ext>
            </a:extLst>
          </p:cNvPr>
          <p:cNvSpPr txBox="1"/>
          <p:nvPr/>
        </p:nvSpPr>
        <p:spPr>
          <a:xfrm>
            <a:off x="5224756" y="4335063"/>
            <a:ext cx="8236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E3FC4BF-5836-16AA-64B1-8CB7B25521DA}"/>
              </a:ext>
            </a:extLst>
          </p:cNvPr>
          <p:cNvSpPr txBox="1"/>
          <p:nvPr/>
        </p:nvSpPr>
        <p:spPr>
          <a:xfrm>
            <a:off x="6521558" y="4335063"/>
            <a:ext cx="9865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8E3ADB0-45FE-0B4D-7AE5-B32EF6B7B83F}"/>
              </a:ext>
            </a:extLst>
          </p:cNvPr>
          <p:cNvSpPr txBox="1"/>
          <p:nvPr/>
        </p:nvSpPr>
        <p:spPr>
          <a:xfrm>
            <a:off x="7978610" y="4320719"/>
            <a:ext cx="69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BCA1C53-6DEB-559B-D88E-7B5EFD227C40}"/>
              </a:ext>
            </a:extLst>
          </p:cNvPr>
          <p:cNvSpPr txBox="1"/>
          <p:nvPr/>
        </p:nvSpPr>
        <p:spPr>
          <a:xfrm>
            <a:off x="9279802" y="4365172"/>
            <a:ext cx="317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75D5C01-5107-EBDA-4154-E4491A79A472}"/>
              </a:ext>
            </a:extLst>
          </p:cNvPr>
          <p:cNvSpPr txBox="1"/>
          <p:nvPr/>
        </p:nvSpPr>
        <p:spPr>
          <a:xfrm>
            <a:off x="1734698" y="5212539"/>
            <a:ext cx="3908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20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059654D-2B74-2C93-6910-AF10A499BDF3}"/>
              </a:ext>
            </a:extLst>
          </p:cNvPr>
          <p:cNvSpPr txBox="1"/>
          <p:nvPr/>
        </p:nvSpPr>
        <p:spPr>
          <a:xfrm>
            <a:off x="3500184" y="5197699"/>
            <a:ext cx="3908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6532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7" grpId="0"/>
      <p:bldP spid="29" grpId="0"/>
      <p:bldP spid="31" grpId="0"/>
      <p:bldP spid="33" grpId="0"/>
      <p:bldP spid="35" grpId="0"/>
      <p:bldP spid="37" grpId="0"/>
      <p:bldP spid="39" grpId="0"/>
      <p:bldP spid="4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4117</TotalTime>
  <Words>1032</Words>
  <Application>Microsoft Office PowerPoint</Application>
  <PresentationFormat>宽屏</PresentationFormat>
  <Paragraphs>129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240</cp:revision>
  <dcterms:created xsi:type="dcterms:W3CDTF">2024-04-24T12:16:00Z</dcterms:created>
  <dcterms:modified xsi:type="dcterms:W3CDTF">2025-04-02T13:06:38Z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