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4728" r:id="rId2"/>
    <p:sldId id="5060" r:id="rId3"/>
    <p:sldId id="5061" r:id="rId4"/>
    <p:sldId id="5062" r:id="rId5"/>
    <p:sldId id="5063" r:id="rId6"/>
    <p:sldId id="5064" r:id="rId7"/>
    <p:sldId id="5065" r:id="rId8"/>
    <p:sldId id="5066" r:id="rId9"/>
    <p:sldId id="5067" r:id="rId10"/>
    <p:sldId id="5068" r:id="rId11"/>
    <p:sldId id="5069" r:id="rId12"/>
    <p:sldId id="5070" r:id="rId13"/>
    <p:sldId id="5071" r:id="rId14"/>
    <p:sldId id="5072" r:id="rId15"/>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0349" autoAdjust="0"/>
  </p:normalViewPr>
  <p:slideViewPr>
    <p:cSldViewPr showGuides="1">
      <p:cViewPr varScale="1">
        <p:scale>
          <a:sx n="72" d="100"/>
          <a:sy n="72" d="100"/>
        </p:scale>
        <p:origin x="1152" y="72"/>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9956C-5C09-AD8D-3F14-A5E47148665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D8F74A8-2F8E-478F-30A7-65E867E808D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F26247B-DEC4-E4AA-D637-661BEE188C7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65328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24279-3E92-02AD-C736-DE09FE61B7D1}"/>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93E2F993-1A9D-3209-1407-A4B98C7B79C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A0601027-E108-7F53-6063-ED7E51808588}"/>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24549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B8A19-EB98-D217-42C9-E192AC48C46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BC74D2C-C3C3-08BA-613C-89AFB9FE99D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255F446-D078-8768-0778-A8835DD952F6}"/>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92544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47E37-28E0-F225-7899-527131FCB37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9B555E0-8DEA-3D31-D036-57F8C69FD01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3BA0E8C-2EFE-B971-A08C-087626F6C2D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548567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A3A21-AAB6-7C34-C1AB-76415264F6F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0EBA321-7E5F-4DED-6313-873B31D0F6B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F1DD8B3-DD60-C269-AB0D-1B3EEBC5335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794407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65D3C-ACBE-35D4-E778-5FC55889A0B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F2830E8-D0B9-17CA-9463-6A9F0FE6D4C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8E73D8EA-8C80-1A8D-1B4E-C7A9A6E4EF38}"/>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846855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5B59B-BBDE-7033-CC06-93F4C44F8F6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B5828BB-6220-A1CA-F2D5-F59ED483846A}"/>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9B0279F-8C8B-62EB-F31B-B0928A751EC0}"/>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89190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F4498-84C6-D942-5AD4-2530251A0B2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8B257609-B6F3-A47B-355A-2B87594F9DCD}"/>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60C7587F-A684-6221-DADE-E8016EA3C6E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89299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E3765-980B-8738-89CB-2AFC8BF92A66}"/>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C6DFA83-9B1A-8916-415D-EB411E78547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5231C66-C202-5772-E72F-329A2BCCBE8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853213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2F04A-D4C4-7B8A-EF23-97027DE883E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46D2868-A5B0-D6B6-BD6C-D7452DC3766A}"/>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3B42424-4493-7AAD-AD5E-192B7749FE5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806458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D2289-CF86-B2FA-039C-88BCB2D49A5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8AE221CA-90E8-A83F-29F1-26305ECE653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B29B618-98BC-3E46-7997-9ECC4DFA86D0}"/>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251698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94DE7-0E79-2EAF-6A77-5544B7EA797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E2BB148-1C1C-39E8-7FAA-43181520A958}"/>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1DD1479-C8F1-0768-8B2C-40124A125AE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814660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338CE-BEFE-9A21-3EC6-93B03BED1ED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66F430D-56FC-1F1A-CD5F-2A83331191A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C4D9D72-9E2B-6D6F-E812-5EB4FD7981C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205895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E8EA1-A11E-40E9-3B5D-390F9BE1BC1C}"/>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1F2AA94-266F-0A13-CA3D-AF223089936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A61D419-EA4B-DBAE-912F-B605BDA7F45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96963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TIF"/></Relationships>
</file>

<file path=ppt/slides/_rels/slide11.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6.TIF"/><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TIF"/></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8.TIF"/></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TI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TIF"/><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TIF"/><Relationship Id="rId5" Type="http://schemas.openxmlformats.org/officeDocument/2006/relationships/image" Target="../media/image8.jpeg"/><Relationship Id="rId4" Type="http://schemas.openxmlformats.org/officeDocument/2006/relationships/image" Target="../media/image7.tif"/></Relationships>
</file>

<file path=ppt/slides/_rels/slide5.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7.TIF"/><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TIF"/></Relationships>
</file>

<file path=ppt/slides/_rels/slide8.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2.TIF"/><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182C5-CFF7-EE65-2A0E-C338E3E9E734}"/>
            </a:ext>
          </a:extLst>
        </p:cNvPr>
        <p:cNvGrpSpPr/>
        <p:nvPr/>
      </p:nvGrpSpPr>
      <p:grpSpPr>
        <a:xfrm>
          <a:off x="0" y="0"/>
          <a:ext cx="0" cy="0"/>
          <a:chOff x="0" y="0"/>
          <a:chExt cx="0" cy="0"/>
        </a:xfrm>
      </p:grpSpPr>
      <p:sp>
        <p:nvSpPr>
          <p:cNvPr id="4" name="文本框 3">
            <a:extLst>
              <a:ext uri="{FF2B5EF4-FFF2-40B4-BE49-F238E27FC236}">
                <a16:creationId xmlns:a16="http://schemas.microsoft.com/office/drawing/2014/main" id="{F348BA11-CF87-E21B-BEB3-863C97DE4E10}"/>
              </a:ext>
            </a:extLst>
          </p:cNvPr>
          <p:cNvSpPr txBox="1"/>
          <p:nvPr/>
        </p:nvSpPr>
        <p:spPr>
          <a:xfrm>
            <a:off x="767630" y="1490008"/>
            <a:ext cx="10800750" cy="2645917"/>
          </a:xfrm>
          <a:prstGeom prst="rect">
            <a:avLst/>
          </a:prstGeom>
          <a:noFill/>
        </p:spPr>
        <p:txBody>
          <a:bodyPr wrap="square">
            <a:spAutoFit/>
          </a:bodyPr>
          <a:lstStyle/>
          <a:p>
            <a:pPr algn="ctr">
              <a:lnSpc>
                <a:spcPct val="150000"/>
              </a:lnSpc>
              <a:buNone/>
            </a:pP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4</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探索三角形相似的条件</a:t>
            </a:r>
          </a:p>
          <a:p>
            <a:pPr algn="ctr">
              <a:lnSpc>
                <a:spcPct val="150000"/>
              </a:lnSpc>
            </a:pP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a:t>
            </a: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课时　三角形相似的条件</a:t>
            </a: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a:t>
            </a:r>
            <a:endPar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101198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8F4EA-6202-BCC8-6AC7-DD6D528CFCE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D9134BA-D4CE-5958-A2E5-1B571DCFC6BC}"/>
              </a:ext>
            </a:extLst>
          </p:cNvPr>
          <p:cNvSpPr txBox="1"/>
          <p:nvPr/>
        </p:nvSpPr>
        <p:spPr>
          <a:xfrm>
            <a:off x="767630" y="764815"/>
            <a:ext cx="6108404" cy="656846"/>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59EF945D-8F38-278C-160C-68FA8B216E66}"/>
                  </a:ext>
                </a:extLst>
              </p:cNvPr>
              <p:cNvSpPr txBox="1"/>
              <p:nvPr/>
            </p:nvSpPr>
            <p:spPr>
              <a:xfrm>
                <a:off x="803354" y="1628875"/>
                <a:ext cx="7220362" cy="2887072"/>
              </a:xfrm>
              <a:prstGeom prst="rect">
                <a:avLst/>
              </a:prstGeom>
              <a:noFill/>
            </p:spPr>
            <p:txBody>
              <a:bodyPr wrap="square">
                <a:spAutoFit/>
              </a:bodyPr>
              <a:lstStyle/>
              <a:p>
                <a:pPr>
                  <a:lnSpc>
                    <a:spcPct val="150000"/>
                  </a:lnSpc>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Rt△</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ABE</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得</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ECD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𝑩𝑬</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𝑬𝑪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𝑪𝑫</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𝑪𝑫</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∴CD=</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59EF945D-8F38-278C-160C-68FA8B216E66}"/>
                  </a:ext>
                </a:extLst>
              </p:cNvPr>
              <p:cNvSpPr txBox="1">
                <a:spLocks noRot="1" noChangeAspect="1" noMove="1" noResize="1" noEditPoints="1" noAdjustHandles="1" noChangeArrowheads="1" noChangeShapeType="1" noTextEdit="1"/>
              </p:cNvSpPr>
              <p:nvPr/>
            </p:nvSpPr>
            <p:spPr>
              <a:xfrm>
                <a:off x="803354" y="1628875"/>
                <a:ext cx="7220362" cy="2887072"/>
              </a:xfrm>
              <a:prstGeom prst="rect">
                <a:avLst/>
              </a:prstGeom>
              <a:blipFill>
                <a:blip r:embed="rId3"/>
                <a:stretch>
                  <a:fillRect l="-1774" b="-1477"/>
                </a:stretch>
              </a:blipFill>
            </p:spPr>
            <p:txBody>
              <a:bodyPr/>
              <a:lstStyle/>
              <a:p>
                <a:r>
                  <a:rPr lang="zh-CN" altLang="en-US">
                    <a:noFill/>
                  </a:rPr>
                  <a:t> </a:t>
                </a:r>
              </a:p>
            </p:txBody>
          </p:sp>
        </mc:Fallback>
      </mc:AlternateContent>
      <p:pic>
        <p:nvPicPr>
          <p:cNvPr id="6" name="image74.jpeg">
            <a:extLst>
              <a:ext uri="{FF2B5EF4-FFF2-40B4-BE49-F238E27FC236}">
                <a16:creationId xmlns:a16="http://schemas.microsoft.com/office/drawing/2014/main" id="{81F0315E-FB41-4BA6-3952-36891224B621}"/>
              </a:ext>
            </a:extLst>
          </p:cNvPr>
          <p:cNvPicPr>
            <a:picLocks noChangeAspect="1"/>
          </p:cNvPicPr>
          <p:nvPr/>
        </p:nvPicPr>
        <p:blipFill>
          <a:blip r:embed="rId4"/>
          <a:stretch>
            <a:fillRect/>
          </a:stretch>
        </p:blipFill>
        <p:spPr>
          <a:xfrm>
            <a:off x="8021191" y="1896396"/>
            <a:ext cx="2261076" cy="2352030"/>
          </a:xfrm>
          <a:prstGeom prst="rect">
            <a:avLst/>
          </a:prstGeom>
        </p:spPr>
      </p:pic>
    </p:spTree>
    <p:extLst>
      <p:ext uri="{BB962C8B-B14F-4D97-AF65-F5344CB8AC3E}">
        <p14:creationId xmlns:p14="http://schemas.microsoft.com/office/powerpoint/2010/main" val="3616874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57ABD-EBEC-9296-7DB6-F72AD584CA1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50FC893-B6DE-C4A6-C10A-C9FAFC58FFB1}"/>
              </a:ext>
            </a:extLst>
          </p:cNvPr>
          <p:cNvSpPr txBox="1"/>
          <p:nvPr/>
        </p:nvSpPr>
        <p:spPr>
          <a:xfrm>
            <a:off x="695626" y="590395"/>
            <a:ext cx="10872755"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AED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请写出线段</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之间的数量关系</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并说明理由</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EBEB9A13-5541-853C-66F2-D5938DBFA0DD}"/>
              </a:ext>
            </a:extLst>
          </p:cNvPr>
          <p:cNvSpPr txBox="1"/>
          <p:nvPr/>
        </p:nvSpPr>
        <p:spPr>
          <a:xfrm>
            <a:off x="695626" y="1724815"/>
            <a:ext cx="6480451" cy="3539430"/>
          </a:xfrm>
          <a:prstGeom prst="rect">
            <a:avLst/>
          </a:prstGeom>
          <a:noFill/>
        </p:spPr>
        <p:txBody>
          <a:bodyPr wrap="square">
            <a:spAutoFit/>
          </a:bodyPr>
          <a:lstStyle/>
          <a:p>
            <a:pPr>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AD=AB+CD.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理由如下</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如答案图</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过点</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作</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EFD=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ECD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EDC.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EFD=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DFE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DCE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(AAS),</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∴DF=DC.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同理可得</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AFE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∴AB=AF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∴AD=AF+DF=AB+CD.</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74.jpeg">
            <a:extLst>
              <a:ext uri="{FF2B5EF4-FFF2-40B4-BE49-F238E27FC236}">
                <a16:creationId xmlns:a16="http://schemas.microsoft.com/office/drawing/2014/main" id="{3C3B1074-3DA5-06F9-B987-842C0FE240B7}"/>
              </a:ext>
            </a:extLst>
          </p:cNvPr>
          <p:cNvPicPr>
            <a:picLocks noChangeAspect="1"/>
          </p:cNvPicPr>
          <p:nvPr/>
        </p:nvPicPr>
        <p:blipFill>
          <a:blip r:embed="rId3"/>
          <a:stretch>
            <a:fillRect/>
          </a:stretch>
        </p:blipFill>
        <p:spPr>
          <a:xfrm>
            <a:off x="8472165" y="2318515"/>
            <a:ext cx="2261076" cy="2352030"/>
          </a:xfrm>
          <a:prstGeom prst="rect">
            <a:avLst/>
          </a:prstGeom>
        </p:spPr>
      </p:pic>
      <p:pic>
        <p:nvPicPr>
          <p:cNvPr id="9" name="图片 8">
            <a:extLst>
              <a:ext uri="{FF2B5EF4-FFF2-40B4-BE49-F238E27FC236}">
                <a16:creationId xmlns:a16="http://schemas.microsoft.com/office/drawing/2014/main" id="{9EF91636-18B0-9421-1EB2-4BFB790C3F92}"/>
              </a:ext>
            </a:extLst>
          </p:cNvPr>
          <p:cNvPicPr>
            <a:picLocks noChangeAspect="1"/>
          </p:cNvPicPr>
          <p:nvPr/>
        </p:nvPicPr>
        <p:blipFill>
          <a:blip r:embed="rId4"/>
          <a:stretch>
            <a:fillRect/>
          </a:stretch>
        </p:blipFill>
        <p:spPr>
          <a:xfrm>
            <a:off x="8331115" y="1943100"/>
            <a:ext cx="2543175" cy="2971800"/>
          </a:xfrm>
          <a:prstGeom prst="rect">
            <a:avLst/>
          </a:prstGeom>
        </p:spPr>
      </p:pic>
    </p:spTree>
    <p:extLst>
      <p:ext uri="{BB962C8B-B14F-4D97-AF65-F5344CB8AC3E}">
        <p14:creationId xmlns:p14="http://schemas.microsoft.com/office/powerpoint/2010/main" val="1992347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E934B-99FB-BA34-822D-427D2973E3D5}"/>
            </a:ext>
          </a:extLst>
        </p:cNvPr>
        <p:cNvGrpSpPr/>
        <p:nvPr/>
      </p:nvGrpSpPr>
      <p:grpSpPr>
        <a:xfrm>
          <a:off x="0" y="0"/>
          <a:ext cx="0" cy="0"/>
          <a:chOff x="0" y="0"/>
          <a:chExt cx="0" cy="0"/>
        </a:xfrm>
      </p:grpSpPr>
      <p:pic>
        <p:nvPicPr>
          <p:cNvPr id="2" name="image76.jpeg">
            <a:extLst>
              <a:ext uri="{FF2B5EF4-FFF2-40B4-BE49-F238E27FC236}">
                <a16:creationId xmlns:a16="http://schemas.microsoft.com/office/drawing/2014/main" id="{05DC0139-4112-349F-2F61-66A3228AC4E2}"/>
              </a:ext>
            </a:extLst>
          </p:cNvPr>
          <p:cNvPicPr>
            <a:picLocks noChangeAspect="1"/>
          </p:cNvPicPr>
          <p:nvPr/>
        </p:nvPicPr>
        <p:blipFill>
          <a:blip r:embed="rId3"/>
          <a:stretch>
            <a:fillRect/>
          </a:stretch>
        </p:blipFill>
        <p:spPr>
          <a:xfrm>
            <a:off x="767630" y="620805"/>
            <a:ext cx="1656115" cy="473176"/>
          </a:xfrm>
          <a:prstGeom prst="rect">
            <a:avLst/>
          </a:prstGeom>
        </p:spPr>
      </p:pic>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7FEECBD2-279B-4408-A801-1AF69078FBA5}"/>
                  </a:ext>
                </a:extLst>
              </p:cNvPr>
              <p:cNvSpPr txBox="1"/>
              <p:nvPr/>
            </p:nvSpPr>
            <p:spPr>
              <a:xfrm>
                <a:off x="707359" y="1196845"/>
                <a:ext cx="10789016" cy="2240742"/>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·成都七中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垂足为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A.5	          B.6	           C.</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𝟐𝟎</m:t>
                        </m:r>
                      </m:num>
                      <m:den>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𝟑𝟐</m:t>
                        </m:r>
                      </m:num>
                      <m:den>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𝟓</m:t>
                        </m:r>
                      </m:den>
                    </m:f>
                  </m:oMath>
                </a14:m>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6" name="文本框 5">
                <a:extLst>
                  <a:ext uri="{FF2B5EF4-FFF2-40B4-BE49-F238E27FC236}">
                    <a16:creationId xmlns:a16="http://schemas.microsoft.com/office/drawing/2014/main" id="{7FEECBD2-279B-4408-A801-1AF69078FBA5}"/>
                  </a:ext>
                </a:extLst>
              </p:cNvPr>
              <p:cNvSpPr txBox="1">
                <a:spLocks noRot="1" noChangeAspect="1" noMove="1" noResize="1" noEditPoints="1" noAdjustHandles="1" noChangeArrowheads="1" noChangeShapeType="1" noTextEdit="1"/>
              </p:cNvSpPr>
              <p:nvPr/>
            </p:nvSpPr>
            <p:spPr>
              <a:xfrm>
                <a:off x="707359" y="1196845"/>
                <a:ext cx="10789016" cy="2240742"/>
              </a:xfrm>
              <a:prstGeom prst="rect">
                <a:avLst/>
              </a:prstGeom>
              <a:blipFill>
                <a:blip r:embed="rId4"/>
                <a:stretch>
                  <a:fillRect l="-1130" b="-2174"/>
                </a:stretch>
              </a:blipFill>
            </p:spPr>
            <p:txBody>
              <a:bodyPr/>
              <a:lstStyle/>
              <a:p>
                <a:r>
                  <a:rPr lang="zh-CN" altLang="en-US">
                    <a:noFill/>
                  </a:rPr>
                  <a:t> </a:t>
                </a:r>
              </a:p>
            </p:txBody>
          </p:sp>
        </mc:Fallback>
      </mc:AlternateContent>
      <p:pic>
        <p:nvPicPr>
          <p:cNvPr id="7" name="image77.jpeg">
            <a:extLst>
              <a:ext uri="{FF2B5EF4-FFF2-40B4-BE49-F238E27FC236}">
                <a16:creationId xmlns:a16="http://schemas.microsoft.com/office/drawing/2014/main" id="{DEBA7D5C-0F2C-0CA2-24D1-B321C5823B23}"/>
              </a:ext>
            </a:extLst>
          </p:cNvPr>
          <p:cNvPicPr>
            <a:picLocks noChangeAspect="1"/>
          </p:cNvPicPr>
          <p:nvPr/>
        </p:nvPicPr>
        <p:blipFill>
          <a:blip r:embed="rId5"/>
          <a:stretch>
            <a:fillRect/>
          </a:stretch>
        </p:blipFill>
        <p:spPr>
          <a:xfrm>
            <a:off x="4223870" y="3611272"/>
            <a:ext cx="3744260" cy="2124783"/>
          </a:xfrm>
          <a:prstGeom prst="rect">
            <a:avLst/>
          </a:prstGeom>
        </p:spPr>
      </p:pic>
      <p:sp>
        <p:nvSpPr>
          <p:cNvPr id="9" name="文本框 8">
            <a:extLst>
              <a:ext uri="{FF2B5EF4-FFF2-40B4-BE49-F238E27FC236}">
                <a16:creationId xmlns:a16="http://schemas.microsoft.com/office/drawing/2014/main" id="{33697938-FD2F-B0E8-815E-E3C1DE6B9950}"/>
              </a:ext>
            </a:extLst>
          </p:cNvPr>
          <p:cNvSpPr txBox="1"/>
          <p:nvPr/>
        </p:nvSpPr>
        <p:spPr>
          <a:xfrm>
            <a:off x="4943920" y="1969715"/>
            <a:ext cx="486282"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1999468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A446C-7ECC-9AB6-8BC1-9FB489F0598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5282DA3-BFC6-13B6-2DA3-79EFE9382610}"/>
              </a:ext>
            </a:extLst>
          </p:cNvPr>
          <p:cNvSpPr txBox="1"/>
          <p:nvPr/>
        </p:nvSpPr>
        <p:spPr>
          <a:xfrm>
            <a:off x="695624" y="620805"/>
            <a:ext cx="10728745"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在正方形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上一点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的中点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垂足为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的延长线于点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N.</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6935CD8C-A01C-B177-545C-D259A6C4CD68}"/>
                  </a:ext>
                </a:extLst>
              </p:cNvPr>
              <p:cNvSpPr txBox="1"/>
              <p:nvPr/>
            </p:nvSpPr>
            <p:spPr>
              <a:xfrm>
                <a:off x="839635" y="1574912"/>
                <a:ext cx="4464310" cy="71147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𝑨𝑩</m:t>
                        </m:r>
                      </m:num>
                      <m:den>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𝑬𝑭</m:t>
                        </m:r>
                      </m:den>
                    </m:f>
                  </m:oMath>
                </a14:m>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𝑩𝑴</m:t>
                        </m:r>
                      </m:num>
                      <m:den>
                        <m:r>
                          <a:rPr lang="en-US" altLang="zh-CN" sz="2800" b="1" i="1" smtClean="0">
                            <a:effectLst/>
                            <a:latin typeface="Cambria Math" panose="02040503050406030204" pitchFamily="18" charset="0"/>
                            <a:ea typeface="宋体" panose="02010600030101010101" pitchFamily="2" charset="-122"/>
                            <a:cs typeface="Times New Roman" panose="02020603050405020304" pitchFamily="18" charset="0"/>
                          </a:rPr>
                          <m:t>𝑭𝑨</m:t>
                        </m:r>
                      </m:den>
                    </m:f>
                  </m:oMath>
                </a14:m>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6935CD8C-A01C-B177-545C-D259A6C4CD68}"/>
                  </a:ext>
                </a:extLst>
              </p:cNvPr>
              <p:cNvSpPr txBox="1">
                <a:spLocks noRot="1" noChangeAspect="1" noMove="1" noResize="1" noEditPoints="1" noAdjustHandles="1" noChangeArrowheads="1" noChangeShapeType="1" noTextEdit="1"/>
              </p:cNvSpPr>
              <p:nvPr/>
            </p:nvSpPr>
            <p:spPr>
              <a:xfrm>
                <a:off x="839635" y="1574912"/>
                <a:ext cx="4464310" cy="711477"/>
              </a:xfrm>
              <a:prstGeom prst="rect">
                <a:avLst/>
              </a:prstGeom>
              <a:blipFill>
                <a:blip r:embed="rId3"/>
                <a:stretch>
                  <a:fillRect l="-2869" b="-9402"/>
                </a:stretch>
              </a:blipFill>
            </p:spPr>
            <p:txBody>
              <a:bodyPr/>
              <a:lstStyle/>
              <a:p>
                <a:r>
                  <a:rPr lang="zh-CN" altLang="en-US">
                    <a:noFill/>
                  </a:rPr>
                  <a:t> </a:t>
                </a:r>
              </a:p>
            </p:txBody>
          </p:sp>
        </mc:Fallback>
      </mc:AlternateContent>
      <p:pic>
        <p:nvPicPr>
          <p:cNvPr id="6" name="image78.jpeg">
            <a:extLst>
              <a:ext uri="{FF2B5EF4-FFF2-40B4-BE49-F238E27FC236}">
                <a16:creationId xmlns:a16="http://schemas.microsoft.com/office/drawing/2014/main" id="{66169EA0-A72A-3B73-BE82-C5717900EB30}"/>
              </a:ext>
            </a:extLst>
          </p:cNvPr>
          <p:cNvPicPr>
            <a:picLocks noChangeAspect="1"/>
          </p:cNvPicPr>
          <p:nvPr/>
        </p:nvPicPr>
        <p:blipFill>
          <a:blip r:embed="rId4"/>
          <a:stretch>
            <a:fillRect/>
          </a:stretch>
        </p:blipFill>
        <p:spPr>
          <a:xfrm>
            <a:off x="7824120" y="2454389"/>
            <a:ext cx="2789416" cy="2340125"/>
          </a:xfrm>
          <a:prstGeom prst="rect">
            <a:avLst/>
          </a:prstGeom>
        </p:spPr>
      </p:pic>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F87BC691-98EA-8036-2104-EE60EDA15F22}"/>
                  </a:ext>
                </a:extLst>
              </p:cNvPr>
              <p:cNvSpPr txBox="1"/>
              <p:nvPr/>
            </p:nvSpPr>
            <p:spPr>
              <a:xfrm>
                <a:off x="866750" y="2454389"/>
                <a:ext cx="5805290" cy="2865913"/>
              </a:xfrm>
              <a:prstGeom prst="rect">
                <a:avLst/>
              </a:prstGeom>
              <a:noFill/>
            </p:spPr>
            <p:txBody>
              <a:bodyPr wrap="square">
                <a:spAutoFit/>
              </a:bodyPr>
              <a:lstStyle/>
              <a:p>
                <a:pPr>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是正方形</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EAF.</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∵EF</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AFE=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AFE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ABM</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EFA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𝑬𝑭</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𝑩𝑴</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𝑭𝑨</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8" name="文本框 7">
                <a:extLst>
                  <a:ext uri="{FF2B5EF4-FFF2-40B4-BE49-F238E27FC236}">
                    <a16:creationId xmlns:a16="http://schemas.microsoft.com/office/drawing/2014/main" id="{F87BC691-98EA-8036-2104-EE60EDA15F22}"/>
                  </a:ext>
                </a:extLst>
              </p:cNvPr>
              <p:cNvSpPr txBox="1">
                <a:spLocks noRot="1" noChangeAspect="1" noMove="1" noResize="1" noEditPoints="1" noAdjustHandles="1" noChangeArrowheads="1" noChangeShapeType="1" noTextEdit="1"/>
              </p:cNvSpPr>
              <p:nvPr/>
            </p:nvSpPr>
            <p:spPr>
              <a:xfrm>
                <a:off x="866750" y="2454389"/>
                <a:ext cx="5805290" cy="2865913"/>
              </a:xfrm>
              <a:prstGeom prst="rect">
                <a:avLst/>
              </a:prstGeom>
              <a:blipFill>
                <a:blip r:embed="rId5"/>
                <a:stretch>
                  <a:fillRect l="-2101" t="-2979" b="-17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9459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CA4AE-90CC-2D54-8349-EA72CB8C5BE9}"/>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3303766A-0D69-54F7-9CA3-0B0A188E5C6B}"/>
              </a:ext>
            </a:extLst>
          </p:cNvPr>
          <p:cNvSpPr txBox="1"/>
          <p:nvPr/>
        </p:nvSpPr>
        <p:spPr>
          <a:xfrm>
            <a:off x="839635" y="692810"/>
            <a:ext cx="6108404"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BM</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891CE24E-4AC4-736C-58AF-6BB71C9539B5}"/>
                  </a:ext>
                </a:extLst>
              </p:cNvPr>
              <p:cNvSpPr txBox="1"/>
              <p:nvPr/>
            </p:nvSpPr>
            <p:spPr>
              <a:xfrm>
                <a:off x="839635" y="1434287"/>
                <a:ext cx="6912480" cy="3989425"/>
              </a:xfrm>
              <a:prstGeom prst="rect">
                <a:avLst/>
              </a:prstGeom>
              <a:noFill/>
            </p:spPr>
            <p:txBody>
              <a:bodyPr wrap="square">
                <a:spAutoFit/>
              </a:bodyPr>
              <a:lstStyle/>
              <a:p>
                <a:pPr>
                  <a:lnSpc>
                    <a:spcPct val="150000"/>
                  </a:lnSpc>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BM=</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a:t>
                </a:r>
                <a14:m>
                  <m:oMath xmlns:m="http://schemas.openxmlformats.org/officeDocument/2006/math">
                    <m:rad>
                      <m:radPr>
                        <m:degHide m:val="on"/>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radPr>
                      <m:deg/>
                      <m:e>
                        <m:sSup>
                          <m:sSup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𝟏𝟐</m:t>
                            </m:r>
                          </m:e>
                          <m:sup>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sup>
                        </m:sSup>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m:t>
                            </m:r>
                          </m:e>
                          <m:sup>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sup>
                        </m:sSup>
                      </m:e>
                    </m:rad>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的中点</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∴AF=</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AM=</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ABM</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EFA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𝑩𝑴</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𝑨𝑭</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𝑨𝑴</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𝑨𝑬</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𝟏𝟑</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𝑨𝑬</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∴DE=AE-AD=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891CE24E-4AC4-736C-58AF-6BB71C9539B5}"/>
                  </a:ext>
                </a:extLst>
              </p:cNvPr>
              <p:cNvSpPr txBox="1">
                <a:spLocks noRot="1" noChangeAspect="1" noMove="1" noResize="1" noEditPoints="1" noAdjustHandles="1" noChangeArrowheads="1" noChangeShapeType="1" noTextEdit="1"/>
              </p:cNvSpPr>
              <p:nvPr/>
            </p:nvSpPr>
            <p:spPr>
              <a:xfrm>
                <a:off x="839635" y="1434287"/>
                <a:ext cx="6912480" cy="3989425"/>
              </a:xfrm>
              <a:prstGeom prst="rect">
                <a:avLst/>
              </a:prstGeom>
              <a:blipFill>
                <a:blip r:embed="rId3"/>
                <a:stretch>
                  <a:fillRect l="-1852" b="-3359"/>
                </a:stretch>
              </a:blipFill>
            </p:spPr>
            <p:txBody>
              <a:bodyPr/>
              <a:lstStyle/>
              <a:p>
                <a:r>
                  <a:rPr lang="zh-CN" altLang="en-US">
                    <a:noFill/>
                  </a:rPr>
                  <a:t> </a:t>
                </a:r>
              </a:p>
            </p:txBody>
          </p:sp>
        </mc:Fallback>
      </mc:AlternateContent>
      <p:pic>
        <p:nvPicPr>
          <p:cNvPr id="6" name="image78.jpeg">
            <a:extLst>
              <a:ext uri="{FF2B5EF4-FFF2-40B4-BE49-F238E27FC236}">
                <a16:creationId xmlns:a16="http://schemas.microsoft.com/office/drawing/2014/main" id="{FA274668-D810-956F-7C65-27E90BAC628C}"/>
              </a:ext>
            </a:extLst>
          </p:cNvPr>
          <p:cNvPicPr>
            <a:picLocks noChangeAspect="1"/>
          </p:cNvPicPr>
          <p:nvPr/>
        </p:nvPicPr>
        <p:blipFill>
          <a:blip r:embed="rId4"/>
          <a:stretch>
            <a:fillRect/>
          </a:stretch>
        </p:blipFill>
        <p:spPr>
          <a:xfrm>
            <a:off x="8256149" y="2177828"/>
            <a:ext cx="2660717" cy="2232155"/>
          </a:xfrm>
          <a:prstGeom prst="rect">
            <a:avLst/>
          </a:prstGeom>
        </p:spPr>
      </p:pic>
    </p:spTree>
    <p:extLst>
      <p:ext uri="{BB962C8B-B14F-4D97-AF65-F5344CB8AC3E}">
        <p14:creationId xmlns:p14="http://schemas.microsoft.com/office/powerpoint/2010/main" val="1609031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F8E0F-F428-5EB0-B140-21C1266C3C8B}"/>
            </a:ext>
          </a:extLst>
        </p:cNvPr>
        <p:cNvGrpSpPr/>
        <p:nvPr/>
      </p:nvGrpSpPr>
      <p:grpSpPr>
        <a:xfrm>
          <a:off x="0" y="0"/>
          <a:ext cx="0" cy="0"/>
          <a:chOff x="0" y="0"/>
          <a:chExt cx="0" cy="0"/>
        </a:xfrm>
      </p:grpSpPr>
      <p:pic>
        <p:nvPicPr>
          <p:cNvPr id="2" name="image58.jpeg">
            <a:extLst>
              <a:ext uri="{FF2B5EF4-FFF2-40B4-BE49-F238E27FC236}">
                <a16:creationId xmlns:a16="http://schemas.microsoft.com/office/drawing/2014/main" id="{7A39E3EF-B563-7620-69D0-2D467C4991D4}"/>
              </a:ext>
            </a:extLst>
          </p:cNvPr>
          <p:cNvPicPr>
            <a:picLocks noChangeAspect="1"/>
          </p:cNvPicPr>
          <p:nvPr/>
        </p:nvPicPr>
        <p:blipFill>
          <a:blip r:embed="rId3"/>
          <a:stretch>
            <a:fillRect/>
          </a:stretch>
        </p:blipFill>
        <p:spPr>
          <a:xfrm>
            <a:off x="623620" y="476795"/>
            <a:ext cx="6336440" cy="508765"/>
          </a:xfrm>
          <a:prstGeom prst="rect">
            <a:avLst/>
          </a:prstGeom>
        </p:spPr>
      </p:pic>
      <p:sp>
        <p:nvSpPr>
          <p:cNvPr id="4" name="文本框 3">
            <a:extLst>
              <a:ext uri="{FF2B5EF4-FFF2-40B4-BE49-F238E27FC236}">
                <a16:creationId xmlns:a16="http://schemas.microsoft.com/office/drawing/2014/main" id="{A2C0A2B8-4112-4AE8-3CCE-5F5C1E20056F}"/>
              </a:ext>
            </a:extLst>
          </p:cNvPr>
          <p:cNvSpPr txBox="1"/>
          <p:nvPr/>
        </p:nvSpPr>
        <p:spPr>
          <a:xfrm>
            <a:off x="514808" y="1124840"/>
            <a:ext cx="11411988" cy="4832092"/>
          </a:xfrm>
          <a:prstGeom prst="rect">
            <a:avLst/>
          </a:prstGeom>
          <a:noFill/>
        </p:spPr>
        <p:txBody>
          <a:bodyPr wrap="square">
            <a:spAutoFit/>
          </a:bodyPr>
          <a:lstStyle/>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相似三角形的定义</a:t>
            </a: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根据相似多边形的定义</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可知三角</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、三边</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的两个三角形叫做相似三角形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表示方法</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判定定理</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分别相等的两个三角形相似</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几何语言</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p>
          <a:p>
            <a:pP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由此可得一种特殊情况</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平行于三角形一边的直线和另外两边相交</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所构成的三角形与原三角形相似</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image59.jpeg">
            <a:extLst>
              <a:ext uri="{FF2B5EF4-FFF2-40B4-BE49-F238E27FC236}">
                <a16:creationId xmlns:a16="http://schemas.microsoft.com/office/drawing/2014/main" id="{2AA61736-AF10-5928-014D-A9B194954162}"/>
              </a:ext>
            </a:extLst>
          </p:cNvPr>
          <p:cNvPicPr>
            <a:picLocks noChangeAspect="1"/>
          </p:cNvPicPr>
          <p:nvPr/>
        </p:nvPicPr>
        <p:blipFill>
          <a:blip r:embed="rId4"/>
          <a:stretch>
            <a:fillRect/>
          </a:stretch>
        </p:blipFill>
        <p:spPr>
          <a:xfrm>
            <a:off x="6456024" y="2255774"/>
            <a:ext cx="5112355" cy="2376815"/>
          </a:xfrm>
          <a:prstGeom prst="rect">
            <a:avLst/>
          </a:prstGeom>
        </p:spPr>
      </p:pic>
      <p:sp>
        <p:nvSpPr>
          <p:cNvPr id="9" name="文本框 8">
            <a:extLst>
              <a:ext uri="{FF2B5EF4-FFF2-40B4-BE49-F238E27FC236}">
                <a16:creationId xmlns:a16="http://schemas.microsoft.com/office/drawing/2014/main" id="{719D422D-484D-B64F-0258-8C645F54EBDB}"/>
              </a:ext>
            </a:extLst>
          </p:cNvPr>
          <p:cNvSpPr txBox="1"/>
          <p:nvPr/>
        </p:nvSpPr>
        <p:spPr>
          <a:xfrm>
            <a:off x="5735975" y="1543287"/>
            <a:ext cx="1800125"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分别相等</a:t>
            </a:r>
            <a:r>
              <a:rPr kumimoji="0" lang="zh-CN" altLang="zh-CN" sz="2800" b="1" i="0"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11" name="文本框 10">
            <a:extLst>
              <a:ext uri="{FF2B5EF4-FFF2-40B4-BE49-F238E27FC236}">
                <a16:creationId xmlns:a16="http://schemas.microsoft.com/office/drawing/2014/main" id="{2329674F-7B01-2BB9-3B61-560212907317}"/>
              </a:ext>
            </a:extLst>
          </p:cNvPr>
          <p:cNvSpPr txBox="1"/>
          <p:nvPr/>
        </p:nvSpPr>
        <p:spPr>
          <a:xfrm>
            <a:off x="8760185" y="1515765"/>
            <a:ext cx="1396315"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成比例</a:t>
            </a:r>
            <a:r>
              <a:rPr kumimoji="0" lang="zh-CN" altLang="zh-CN" sz="2800" b="1" i="0"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13" name="文本框 12">
            <a:extLst>
              <a:ext uri="{FF2B5EF4-FFF2-40B4-BE49-F238E27FC236}">
                <a16:creationId xmlns:a16="http://schemas.microsoft.com/office/drawing/2014/main" id="{E0295AB6-7814-3720-AFF1-5B00C4018395}"/>
              </a:ext>
            </a:extLst>
          </p:cNvPr>
          <p:cNvSpPr txBox="1"/>
          <p:nvPr/>
        </p:nvSpPr>
        <p:spPr>
          <a:xfrm>
            <a:off x="851656" y="3226889"/>
            <a:ext cx="996049" cy="523220"/>
          </a:xfrm>
          <a:prstGeom prst="rect">
            <a:avLst/>
          </a:prstGeom>
          <a:noFill/>
        </p:spPr>
        <p:txBody>
          <a:bodyPr wrap="square">
            <a:spAutoFit/>
          </a:bodyPr>
          <a:lstStyle/>
          <a:p>
            <a:r>
              <a:rPr kumimoji="0" lang="zh-CN"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两角</a:t>
            </a:r>
            <a:endParaRPr lang="zh-CN" altLang="en-US" dirty="0"/>
          </a:p>
        </p:txBody>
      </p:sp>
    </p:spTree>
    <p:extLst>
      <p:ext uri="{BB962C8B-B14F-4D97-AF65-F5344CB8AC3E}">
        <p14:creationId xmlns:p14="http://schemas.microsoft.com/office/powerpoint/2010/main" val="2791310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51460-0E97-14C2-CA80-04C34B75AED5}"/>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2E092C0-EE82-5E64-50E9-6E58A87D64E0}"/>
              </a:ext>
            </a:extLst>
          </p:cNvPr>
          <p:cNvSpPr txBox="1"/>
          <p:nvPr/>
        </p:nvSpPr>
        <p:spPr>
          <a:xfrm>
            <a:off x="623620" y="836820"/>
            <a:ext cx="10944760" cy="4534831"/>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常用“三点定型法”确定相似三角形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“三点定型法”是证明线段等积式或比例式以及利用等积式或比例式求线段长时找相似三角形的最常用方法</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即设法找出比例式或等积式</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或等积式变化后的式子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中所包含的几个字母</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看是否存在可由“三点”确定的两个相似三角形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通常用“横看”或“竖看”两种方法找相似三角形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“横看”即看两比例前项、两比例后项是否分别在两个相似三角形中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“竖看”即看比例式等号两边各自的前、后项是否分别在两个相似三角形中</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7345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10CC1-4252-A8B1-A0B4-D4D3F85C1791}"/>
            </a:ext>
          </a:extLst>
        </p:cNvPr>
        <p:cNvGrpSpPr/>
        <p:nvPr/>
      </p:nvGrpSpPr>
      <p:grpSpPr>
        <a:xfrm>
          <a:off x="0" y="0"/>
          <a:ext cx="0" cy="0"/>
          <a:chOff x="0" y="0"/>
          <a:chExt cx="0" cy="0"/>
        </a:xfrm>
      </p:grpSpPr>
      <p:pic>
        <p:nvPicPr>
          <p:cNvPr id="2" name="image60.jpeg">
            <a:extLst>
              <a:ext uri="{FF2B5EF4-FFF2-40B4-BE49-F238E27FC236}">
                <a16:creationId xmlns:a16="http://schemas.microsoft.com/office/drawing/2014/main" id="{4ED9AC0A-3E05-29C5-C5A2-8E9E06B741F5}"/>
              </a:ext>
            </a:extLst>
          </p:cNvPr>
          <p:cNvPicPr>
            <a:picLocks noChangeAspect="1"/>
          </p:cNvPicPr>
          <p:nvPr/>
        </p:nvPicPr>
        <p:blipFill>
          <a:blip r:embed="rId3"/>
          <a:stretch>
            <a:fillRect/>
          </a:stretch>
        </p:blipFill>
        <p:spPr>
          <a:xfrm>
            <a:off x="623620" y="541108"/>
            <a:ext cx="5688395" cy="456732"/>
          </a:xfrm>
          <a:prstGeom prst="rect">
            <a:avLst/>
          </a:prstGeom>
        </p:spPr>
      </p:pic>
      <p:pic>
        <p:nvPicPr>
          <p:cNvPr id="4" name="image61.jpeg">
            <a:extLst>
              <a:ext uri="{FF2B5EF4-FFF2-40B4-BE49-F238E27FC236}">
                <a16:creationId xmlns:a16="http://schemas.microsoft.com/office/drawing/2014/main" id="{8FE7F51B-383F-0B9C-79C6-3D868BD84CAB}"/>
              </a:ext>
            </a:extLst>
          </p:cNvPr>
          <p:cNvPicPr>
            <a:picLocks noChangeAspect="1"/>
          </p:cNvPicPr>
          <p:nvPr/>
        </p:nvPicPr>
        <p:blipFill>
          <a:blip r:embed="rId4"/>
          <a:stretch>
            <a:fillRect/>
          </a:stretch>
        </p:blipFill>
        <p:spPr>
          <a:xfrm>
            <a:off x="623620" y="1119323"/>
            <a:ext cx="6548735" cy="456732"/>
          </a:xfrm>
          <a:prstGeom prst="rect">
            <a:avLst/>
          </a:prstGeom>
        </p:spPr>
      </p:pic>
      <p:sp>
        <p:nvSpPr>
          <p:cNvPr id="6" name="文本框 5">
            <a:extLst>
              <a:ext uri="{FF2B5EF4-FFF2-40B4-BE49-F238E27FC236}">
                <a16:creationId xmlns:a16="http://schemas.microsoft.com/office/drawing/2014/main" id="{C132C1DB-104C-8F06-00FA-412B1D50DC77}"/>
              </a:ext>
            </a:extLst>
          </p:cNvPr>
          <p:cNvSpPr txBox="1"/>
          <p:nvPr/>
        </p:nvSpPr>
        <p:spPr>
          <a:xfrm>
            <a:off x="1925219" y="1052835"/>
            <a:ext cx="5814023"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利用相似三角形的定义计算</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image62.jpeg">
            <a:extLst>
              <a:ext uri="{FF2B5EF4-FFF2-40B4-BE49-F238E27FC236}">
                <a16:creationId xmlns:a16="http://schemas.microsoft.com/office/drawing/2014/main" id="{87E9FB85-1851-C5B3-608E-70EC5E8B3FBC}"/>
              </a:ext>
            </a:extLst>
          </p:cNvPr>
          <p:cNvPicPr>
            <a:picLocks noChangeAspect="1"/>
          </p:cNvPicPr>
          <p:nvPr/>
        </p:nvPicPr>
        <p:blipFill>
          <a:blip r:embed="rId5"/>
          <a:stretch>
            <a:fillRect/>
          </a:stretch>
        </p:blipFill>
        <p:spPr>
          <a:xfrm>
            <a:off x="641945" y="1745908"/>
            <a:ext cx="668014" cy="303448"/>
          </a:xfrm>
          <a:prstGeom prst="rect">
            <a:avLst/>
          </a:prstGeom>
        </p:spPr>
      </p:pic>
      <p:sp>
        <p:nvSpPr>
          <p:cNvPr id="9" name="文本框 8">
            <a:extLst>
              <a:ext uri="{FF2B5EF4-FFF2-40B4-BE49-F238E27FC236}">
                <a16:creationId xmlns:a16="http://schemas.microsoft.com/office/drawing/2014/main" id="{35BB7C28-AF49-7FD9-37A6-1072986EA5E6}"/>
              </a:ext>
            </a:extLst>
          </p:cNvPr>
          <p:cNvSpPr txBox="1"/>
          <p:nvPr/>
        </p:nvSpPr>
        <p:spPr>
          <a:xfrm>
            <a:off x="623620" y="1653235"/>
            <a:ext cx="10512730" cy="954107"/>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已知</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BD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cm,</a:t>
            </a:r>
          </a:p>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=70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8CADD6E1-30D3-D2BB-8B8A-3F62F4F244D6}"/>
              </a:ext>
            </a:extLst>
          </p:cNvPr>
          <p:cNvSpPr txBox="1"/>
          <p:nvPr/>
        </p:nvSpPr>
        <p:spPr>
          <a:xfrm>
            <a:off x="560777" y="2616483"/>
            <a:ext cx="4013955"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的度数</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FB470059-010D-A63E-7B76-E272C439DB26}"/>
              </a:ext>
            </a:extLst>
          </p:cNvPr>
          <p:cNvSpPr txBox="1"/>
          <p:nvPr/>
        </p:nvSpPr>
        <p:spPr>
          <a:xfrm>
            <a:off x="560484" y="3098874"/>
            <a:ext cx="7150597" cy="523220"/>
          </a:xfrm>
          <a:prstGeom prst="rect">
            <a:avLst/>
          </a:prstGeom>
          <a:noFill/>
        </p:spPr>
        <p:txBody>
          <a:bodyPr wrap="square">
            <a:spAutoFit/>
          </a:bodyPr>
          <a:lstStyle/>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50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4" name="image63.jpeg">
            <a:extLst>
              <a:ext uri="{FF2B5EF4-FFF2-40B4-BE49-F238E27FC236}">
                <a16:creationId xmlns:a16="http://schemas.microsoft.com/office/drawing/2014/main" id="{CF129FA1-D7D4-7377-0C05-558BA27F1587}"/>
              </a:ext>
            </a:extLst>
          </p:cNvPr>
          <p:cNvPicPr>
            <a:picLocks noChangeAspect="1"/>
          </p:cNvPicPr>
          <p:nvPr/>
        </p:nvPicPr>
        <p:blipFill>
          <a:blip r:embed="rId6"/>
          <a:stretch>
            <a:fillRect/>
          </a:stretch>
        </p:blipFill>
        <p:spPr>
          <a:xfrm>
            <a:off x="7317501" y="2293813"/>
            <a:ext cx="3168220" cy="2112712"/>
          </a:xfrm>
          <a:prstGeom prst="rect">
            <a:avLst/>
          </a:prstGeom>
        </p:spPr>
      </p:pic>
      <p:sp>
        <p:nvSpPr>
          <p:cNvPr id="16" name="文本框 15">
            <a:extLst>
              <a:ext uri="{FF2B5EF4-FFF2-40B4-BE49-F238E27FC236}">
                <a16:creationId xmlns:a16="http://schemas.microsoft.com/office/drawing/2014/main" id="{DD89DDC2-9BA7-5A74-42DB-86DBF5EB20C8}"/>
              </a:ext>
            </a:extLst>
          </p:cNvPr>
          <p:cNvSpPr txBox="1"/>
          <p:nvPr/>
        </p:nvSpPr>
        <p:spPr>
          <a:xfrm>
            <a:off x="580330" y="3643453"/>
            <a:ext cx="6108404"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AED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的度数</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id="{6B71DBBE-51CA-1CBC-82DB-F283574C06FF}"/>
              </a:ext>
            </a:extLst>
          </p:cNvPr>
          <p:cNvSpPr txBox="1"/>
          <p:nvPr/>
        </p:nvSpPr>
        <p:spPr>
          <a:xfrm>
            <a:off x="593629" y="4213611"/>
            <a:ext cx="6108404" cy="523220"/>
          </a:xfrm>
          <a:prstGeom prst="rect">
            <a:avLst/>
          </a:prstGeom>
          <a:noFill/>
        </p:spPr>
        <p:txBody>
          <a:bodyPr wrap="square">
            <a:spAutoFit/>
          </a:bodyPr>
          <a:lstStyle/>
          <a:p>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180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70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50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文本框 19">
            <a:extLst>
              <a:ext uri="{FF2B5EF4-FFF2-40B4-BE49-F238E27FC236}">
                <a16:creationId xmlns:a16="http://schemas.microsoft.com/office/drawing/2014/main" id="{5B8B089F-6B63-585D-2C7A-BA4729EE6221}"/>
              </a:ext>
            </a:extLst>
          </p:cNvPr>
          <p:cNvSpPr txBox="1"/>
          <p:nvPr/>
        </p:nvSpPr>
        <p:spPr>
          <a:xfrm>
            <a:off x="641945" y="4736831"/>
            <a:ext cx="6108404"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22" name="文本框 21">
                <a:extLst>
                  <a:ext uri="{FF2B5EF4-FFF2-40B4-BE49-F238E27FC236}">
                    <a16:creationId xmlns:a16="http://schemas.microsoft.com/office/drawing/2014/main" id="{A8EEC288-19AD-2973-4023-A55F743BA92B}"/>
                  </a:ext>
                </a:extLst>
              </p:cNvPr>
              <p:cNvSpPr txBox="1"/>
              <p:nvPr/>
            </p:nvSpPr>
            <p:spPr>
              <a:xfrm>
                <a:off x="623620" y="5328348"/>
                <a:ext cx="5688396" cy="714811"/>
              </a:xfrm>
              <a:prstGeom prst="rect">
                <a:avLst/>
              </a:prstGeom>
              <a:noFill/>
            </p:spPr>
            <p:txBody>
              <a:bodyPr wrap="square">
                <a:spAutoFit/>
              </a:bodyPr>
              <a:lstStyle/>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𝑨𝑫</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𝑨𝑩</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𝑫𝑬</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𝑩𝑪</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𝑫𝑬</m:t>
                        </m:r>
                      </m:num>
                      <m:den>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𝟗</m:t>
                        </m:r>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𝟗</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22" name="文本框 21">
                <a:extLst>
                  <a:ext uri="{FF2B5EF4-FFF2-40B4-BE49-F238E27FC236}">
                    <a16:creationId xmlns:a16="http://schemas.microsoft.com/office/drawing/2014/main" id="{A8EEC288-19AD-2973-4023-A55F743BA92B}"/>
                  </a:ext>
                </a:extLst>
              </p:cNvPr>
              <p:cNvSpPr txBox="1">
                <a:spLocks noRot="1" noChangeAspect="1" noMove="1" noResize="1" noEditPoints="1" noAdjustHandles="1" noChangeArrowheads="1" noChangeShapeType="1" noTextEdit="1"/>
              </p:cNvSpPr>
              <p:nvPr/>
            </p:nvSpPr>
            <p:spPr>
              <a:xfrm>
                <a:off x="623620" y="5328348"/>
                <a:ext cx="5688396" cy="714811"/>
              </a:xfrm>
              <a:prstGeom prst="rect">
                <a:avLst/>
              </a:prstGeom>
              <a:blipFill>
                <a:blip r:embed="rId7"/>
                <a:stretch>
                  <a:fillRect l="-2144" b="-9402"/>
                </a:stretch>
              </a:blipFill>
            </p:spPr>
            <p:txBody>
              <a:bodyPr/>
              <a:lstStyle/>
              <a:p>
                <a:r>
                  <a:rPr lang="zh-CN" altLang="en-US">
                    <a:noFill/>
                  </a:rPr>
                  <a:t> </a:t>
                </a:r>
              </a:p>
            </p:txBody>
          </p:sp>
        </mc:Fallback>
      </mc:AlternateContent>
      <p:sp>
        <p:nvSpPr>
          <p:cNvPr id="24" name="文本框 23">
            <a:extLst>
              <a:ext uri="{FF2B5EF4-FFF2-40B4-BE49-F238E27FC236}">
                <a16:creationId xmlns:a16="http://schemas.microsoft.com/office/drawing/2014/main" id="{39A69577-0B87-F7C1-84EF-DA6822E15290}"/>
              </a:ext>
            </a:extLst>
          </p:cNvPr>
          <p:cNvSpPr txBox="1"/>
          <p:nvPr/>
        </p:nvSpPr>
        <p:spPr>
          <a:xfrm>
            <a:off x="6129418" y="4475221"/>
            <a:ext cx="5544385" cy="1569660"/>
          </a:xfrm>
          <a:prstGeom prst="rect">
            <a:avLst/>
          </a:prstGeom>
          <a:noFill/>
        </p:spPr>
        <p:txBody>
          <a:bodyPr wrap="square">
            <a:spAutoFit/>
          </a:bodyPr>
          <a:lstStyle/>
          <a:p>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思维点拨</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应用相似三角形的定义时</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关键是找准对应角和对应边</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结合图形应遵循“大对大</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小对小</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长对长</a:t>
            </a:r>
            <a:r>
              <a:rPr lang="en-US" altLang="zh-CN" sz="24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短对短”的原则</a:t>
            </a:r>
            <a:r>
              <a:rPr lang="en-US" altLang="zh-CN" sz="24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728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21A6D-0D00-2694-9CB9-1C80686D3DAF}"/>
            </a:ext>
          </a:extLst>
        </p:cNvPr>
        <p:cNvGrpSpPr/>
        <p:nvPr/>
      </p:nvGrpSpPr>
      <p:grpSpPr>
        <a:xfrm>
          <a:off x="0" y="0"/>
          <a:ext cx="0" cy="0"/>
          <a:chOff x="0" y="0"/>
          <a:chExt cx="0" cy="0"/>
        </a:xfrm>
      </p:grpSpPr>
      <p:pic>
        <p:nvPicPr>
          <p:cNvPr id="2" name="image64.jpeg">
            <a:extLst>
              <a:ext uri="{FF2B5EF4-FFF2-40B4-BE49-F238E27FC236}">
                <a16:creationId xmlns:a16="http://schemas.microsoft.com/office/drawing/2014/main" id="{5DAD09FE-E044-B741-1987-198E60C78CDE}"/>
              </a:ext>
            </a:extLst>
          </p:cNvPr>
          <p:cNvPicPr>
            <a:picLocks noChangeAspect="1"/>
          </p:cNvPicPr>
          <p:nvPr/>
        </p:nvPicPr>
        <p:blipFill>
          <a:blip r:embed="rId3"/>
          <a:stretch>
            <a:fillRect/>
          </a:stretch>
        </p:blipFill>
        <p:spPr>
          <a:xfrm>
            <a:off x="767630" y="620805"/>
            <a:ext cx="1385895" cy="395970"/>
          </a:xfrm>
          <a:prstGeom prst="rect">
            <a:avLst/>
          </a:prstGeom>
        </p:spPr>
      </p:pic>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E0E632E6-2FBD-9292-109B-2719EE7EFA7F}"/>
                  </a:ext>
                </a:extLst>
              </p:cNvPr>
              <p:cNvSpPr txBox="1"/>
              <p:nvPr/>
            </p:nvSpPr>
            <p:spPr>
              <a:xfrm>
                <a:off x="576797" y="1207242"/>
                <a:ext cx="10224710" cy="1143518"/>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如果</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effectLst/>
                            <a:latin typeface="Cambria Math" panose="02040503050406030204" pitchFamily="18" charset="0"/>
                            <a:ea typeface="Cambria Math" panose="02040503050406030204" pitchFamily="18" charset="0"/>
                          </a:rPr>
                        </m:ctrlPr>
                      </m:fPr>
                      <m:num>
                        <m:r>
                          <a:rPr lang="en-US" altLang="zh-CN" sz="2800" b="1" i="1">
                            <a:effectLst/>
                            <a:latin typeface="Cambria Math" panose="02040503050406030204" pitchFamily="18" charset="0"/>
                            <a:ea typeface="宋体" panose="02010600030101010101" pitchFamily="2" charset="-122"/>
                            <a:cs typeface="Times New Roman" panose="02020603050405020304" pitchFamily="18" charset="0"/>
                          </a:rPr>
                          <m:t>𝟑</m:t>
                        </m:r>
                      </m:num>
                      <m:den>
                        <m:r>
                          <a:rPr lang="en-US" altLang="zh-CN" sz="2800" b="1" i="1">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等于</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A.3	         B.4</a:t>
                </a:r>
                <a:r>
                  <a:rPr lang="en-US" altLang="zh-CN" sz="2800" b="1" i="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5	           C.6	           D.7</a:t>
                </a:r>
                <a:endParaRPr lang="zh-CN" altLang="zh-CN" sz="28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文本框 3">
                <a:extLst>
                  <a:ext uri="{FF2B5EF4-FFF2-40B4-BE49-F238E27FC236}">
                    <a16:creationId xmlns:a16="http://schemas.microsoft.com/office/drawing/2014/main" id="{E0E632E6-2FBD-9292-109B-2719EE7EFA7F}"/>
                  </a:ext>
                </a:extLst>
              </p:cNvPr>
              <p:cNvSpPr txBox="1">
                <a:spLocks noRot="1" noChangeAspect="1" noMove="1" noResize="1" noEditPoints="1" noAdjustHandles="1" noChangeArrowheads="1" noChangeShapeType="1" noTextEdit="1"/>
              </p:cNvSpPr>
              <p:nvPr/>
            </p:nvSpPr>
            <p:spPr>
              <a:xfrm>
                <a:off x="576797" y="1207242"/>
                <a:ext cx="10224710" cy="1143518"/>
              </a:xfrm>
              <a:prstGeom prst="rect">
                <a:avLst/>
              </a:prstGeom>
              <a:blipFill>
                <a:blip r:embed="rId4"/>
                <a:stretch>
                  <a:fillRect l="-1252" b="-13830"/>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65CAFFD2-9099-6F02-24D2-545A28954826}"/>
              </a:ext>
            </a:extLst>
          </p:cNvPr>
          <p:cNvSpPr txBox="1"/>
          <p:nvPr/>
        </p:nvSpPr>
        <p:spPr>
          <a:xfrm>
            <a:off x="551615" y="2541228"/>
            <a:ext cx="11484798"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若</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a:extLst>
              <a:ext uri="{FF2B5EF4-FFF2-40B4-BE49-F238E27FC236}">
                <a16:creationId xmlns:a16="http://schemas.microsoft.com/office/drawing/2014/main" id="{0EDF0D1F-6785-2F13-FAAD-D99304D21457}"/>
              </a:ext>
            </a:extLst>
          </p:cNvPr>
          <p:cNvPicPr>
            <a:picLocks noChangeAspect="1"/>
          </p:cNvPicPr>
          <p:nvPr/>
        </p:nvPicPr>
        <p:blipFill>
          <a:blip r:embed="rId5"/>
          <a:stretch>
            <a:fillRect/>
          </a:stretch>
        </p:blipFill>
        <p:spPr>
          <a:xfrm>
            <a:off x="4727905" y="3347454"/>
            <a:ext cx="2246320" cy="2427754"/>
          </a:xfrm>
          <a:prstGeom prst="rect">
            <a:avLst/>
          </a:prstGeom>
        </p:spPr>
      </p:pic>
      <p:sp>
        <p:nvSpPr>
          <p:cNvPr id="10" name="文本框 9">
            <a:extLst>
              <a:ext uri="{FF2B5EF4-FFF2-40B4-BE49-F238E27FC236}">
                <a16:creationId xmlns:a16="http://schemas.microsoft.com/office/drawing/2014/main" id="{6D9D4CAF-9FF7-DA76-089D-1CFA4E5E6295}"/>
              </a:ext>
            </a:extLst>
          </p:cNvPr>
          <p:cNvSpPr txBox="1"/>
          <p:nvPr/>
        </p:nvSpPr>
        <p:spPr>
          <a:xfrm>
            <a:off x="9192215" y="1340855"/>
            <a:ext cx="46025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endParaRPr lang="zh-CN" altLang="en-US" dirty="0"/>
          </a:p>
        </p:txBody>
      </p:sp>
      <mc:AlternateContent xmlns:mc="http://schemas.openxmlformats.org/markup-compatibility/2006">
        <mc:Choice xmlns:a14="http://schemas.microsoft.com/office/drawing/2010/main" Requires="a14">
          <p:sp>
            <p:nvSpPr>
              <p:cNvPr id="12" name="文本框 11">
                <a:extLst>
                  <a:ext uri="{FF2B5EF4-FFF2-40B4-BE49-F238E27FC236}">
                    <a16:creationId xmlns:a16="http://schemas.microsoft.com/office/drawing/2014/main" id="{F93FFED7-C51E-36D7-4BE1-B8F65E47DC8A}"/>
                  </a:ext>
                </a:extLst>
              </p:cNvPr>
              <p:cNvSpPr txBox="1"/>
              <p:nvPr/>
            </p:nvSpPr>
            <p:spPr>
              <a:xfrm>
                <a:off x="10801507" y="2309583"/>
                <a:ext cx="604260" cy="714683"/>
              </a:xfrm>
              <a:prstGeom prst="rect">
                <a:avLst/>
              </a:prstGeom>
              <a:noFill/>
            </p:spPr>
            <p:txBody>
              <a:bodyPr wrap="square">
                <a:spAutoFit/>
              </a:bodyPr>
              <a:lstStyle/>
              <a:p>
                <a14:m>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宋体" panose="02010600030101010101" pitchFamily="2" charset="-122"/>
                            <a:cs typeface="Times New Roman" panose="02020603050405020304" pitchFamily="18" charset="0"/>
                          </a:rPr>
                          <m:t>𝟏𝟐</m:t>
                        </m:r>
                      </m:num>
                      <m:den>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宋体" panose="02010600030101010101" pitchFamily="2" charset="-122"/>
                            <a:cs typeface="Times New Roman" panose="02020603050405020304" pitchFamily="18" charset="0"/>
                          </a:rPr>
                          <m:t>𝟓</m:t>
                        </m:r>
                      </m:den>
                    </m:f>
                  </m:oMath>
                </a14:m>
                <a:r>
                  <a:rPr kumimoji="0" lang="zh-CN" altLang="zh-CN" sz="2800" b="1" i="0" u="sng"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solidFill>
                    <a:srgbClr val="DB251C"/>
                  </a:solidFill>
                </a:endParaRPr>
              </a:p>
            </p:txBody>
          </p:sp>
        </mc:Choice>
        <mc:Fallback>
          <p:sp>
            <p:nvSpPr>
              <p:cNvPr id="12" name="文本框 11">
                <a:extLst>
                  <a:ext uri="{FF2B5EF4-FFF2-40B4-BE49-F238E27FC236}">
                    <a16:creationId xmlns:a16="http://schemas.microsoft.com/office/drawing/2014/main" id="{F93FFED7-C51E-36D7-4BE1-B8F65E47DC8A}"/>
                  </a:ext>
                </a:extLst>
              </p:cNvPr>
              <p:cNvSpPr txBox="1">
                <a:spLocks noRot="1" noChangeAspect="1" noMove="1" noResize="1" noEditPoints="1" noAdjustHandles="1" noChangeArrowheads="1" noChangeShapeType="1" noTextEdit="1"/>
              </p:cNvSpPr>
              <p:nvPr/>
            </p:nvSpPr>
            <p:spPr>
              <a:xfrm>
                <a:off x="10801507" y="2309583"/>
                <a:ext cx="604260" cy="714683"/>
              </a:xfrm>
              <a:prstGeom prst="rect">
                <a:avLst/>
              </a:prstGeom>
              <a:blipFill>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43019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A5BF3-8B86-DAE2-1957-63EDE4E6E2BD}"/>
            </a:ext>
          </a:extLst>
        </p:cNvPr>
        <p:cNvGrpSpPr/>
        <p:nvPr/>
      </p:nvGrpSpPr>
      <p:grpSpPr>
        <a:xfrm>
          <a:off x="0" y="0"/>
          <a:ext cx="0" cy="0"/>
          <a:chOff x="0" y="0"/>
          <a:chExt cx="0" cy="0"/>
        </a:xfrm>
      </p:grpSpPr>
      <p:pic>
        <p:nvPicPr>
          <p:cNvPr id="2" name="image66.jpeg">
            <a:extLst>
              <a:ext uri="{FF2B5EF4-FFF2-40B4-BE49-F238E27FC236}">
                <a16:creationId xmlns:a16="http://schemas.microsoft.com/office/drawing/2014/main" id="{EE8574D5-0704-CD85-D5E5-2C7F782AB614}"/>
              </a:ext>
            </a:extLst>
          </p:cNvPr>
          <p:cNvPicPr>
            <a:picLocks noChangeAspect="1"/>
          </p:cNvPicPr>
          <p:nvPr/>
        </p:nvPicPr>
        <p:blipFill>
          <a:blip r:embed="rId3"/>
          <a:stretch>
            <a:fillRect/>
          </a:stretch>
        </p:blipFill>
        <p:spPr>
          <a:xfrm>
            <a:off x="767630" y="548800"/>
            <a:ext cx="6709936" cy="467975"/>
          </a:xfrm>
          <a:prstGeom prst="rect">
            <a:avLst/>
          </a:prstGeom>
        </p:spPr>
      </p:pic>
      <p:sp>
        <p:nvSpPr>
          <p:cNvPr id="4" name="文本框 3">
            <a:extLst>
              <a:ext uri="{FF2B5EF4-FFF2-40B4-BE49-F238E27FC236}">
                <a16:creationId xmlns:a16="http://schemas.microsoft.com/office/drawing/2014/main" id="{8158D9E5-D6E9-A914-0391-FB641B5D0961}"/>
              </a:ext>
            </a:extLst>
          </p:cNvPr>
          <p:cNvSpPr txBox="1"/>
          <p:nvPr/>
        </p:nvSpPr>
        <p:spPr>
          <a:xfrm>
            <a:off x="2032014" y="440677"/>
            <a:ext cx="8096266"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利用“两角分别相等的两个三角形相似”证明</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67.jpeg">
            <a:extLst>
              <a:ext uri="{FF2B5EF4-FFF2-40B4-BE49-F238E27FC236}">
                <a16:creationId xmlns:a16="http://schemas.microsoft.com/office/drawing/2014/main" id="{9D564757-4B18-509A-CE32-638206CA59E1}"/>
              </a:ext>
            </a:extLst>
          </p:cNvPr>
          <p:cNvPicPr>
            <a:picLocks noChangeAspect="1"/>
          </p:cNvPicPr>
          <p:nvPr/>
        </p:nvPicPr>
        <p:blipFill>
          <a:blip r:embed="rId4"/>
          <a:stretch>
            <a:fillRect/>
          </a:stretch>
        </p:blipFill>
        <p:spPr>
          <a:xfrm>
            <a:off x="742640" y="1196845"/>
            <a:ext cx="831852" cy="377872"/>
          </a:xfrm>
          <a:prstGeom prst="rect">
            <a:avLst/>
          </a:prstGeom>
        </p:spPr>
      </p:pic>
      <p:sp>
        <p:nvSpPr>
          <p:cNvPr id="7" name="文本框 6">
            <a:extLst>
              <a:ext uri="{FF2B5EF4-FFF2-40B4-BE49-F238E27FC236}">
                <a16:creationId xmlns:a16="http://schemas.microsoft.com/office/drawing/2014/main" id="{CEC727C8-676D-81C3-A66D-7568130DF5A7}"/>
              </a:ext>
            </a:extLst>
          </p:cNvPr>
          <p:cNvSpPr txBox="1"/>
          <p:nvPr/>
        </p:nvSpPr>
        <p:spPr>
          <a:xfrm>
            <a:off x="718152" y="1091206"/>
            <a:ext cx="10274188" cy="954107"/>
          </a:xfrm>
          <a:prstGeom prst="rect">
            <a:avLst/>
          </a:prstGeom>
          <a:noFill/>
        </p:spPr>
        <p:txBody>
          <a:bodyPr wrap="square">
            <a:spAutoFit/>
          </a:bodyPr>
          <a:lstStyle/>
          <a:p>
            <a:r>
              <a:rPr lang="zh-CN"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已知</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是等边三角形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分别在边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且</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相交于点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1521C866-957A-1780-D1FF-1AA41558E046}"/>
              </a:ext>
            </a:extLst>
          </p:cNvPr>
          <p:cNvSpPr txBox="1"/>
          <p:nvPr/>
        </p:nvSpPr>
        <p:spPr>
          <a:xfrm>
            <a:off x="710005" y="1942586"/>
            <a:ext cx="6108404"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9DBB9BFF-C9C1-8E8D-6F40-0C97FBF410D4}"/>
              </a:ext>
            </a:extLst>
          </p:cNvPr>
          <p:cNvSpPr txBox="1"/>
          <p:nvPr/>
        </p:nvSpPr>
        <p:spPr>
          <a:xfrm>
            <a:off x="706822" y="2497665"/>
            <a:ext cx="6108404" cy="1384995"/>
          </a:xfrm>
          <a:prstGeom prst="rect">
            <a:avLst/>
          </a:prstGeom>
          <a:noFill/>
        </p:spPr>
        <p:txBody>
          <a:bodyPr wrap="square">
            <a:spAutoFit/>
          </a:bodyPr>
          <a:lstStyle/>
          <a:p>
            <a:pPr>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是等边三角形</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∴AB=BC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∵BD=CE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BCE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(SAS)</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9E490519-2623-8131-25AD-9370FA03C459}"/>
              </a:ext>
            </a:extLst>
          </p:cNvPr>
          <p:cNvSpPr txBox="1"/>
          <p:nvPr/>
        </p:nvSpPr>
        <p:spPr>
          <a:xfrm>
            <a:off x="706822" y="3821105"/>
            <a:ext cx="6108404"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AEF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BEA.</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5D5E4A60-6643-8233-B0AC-7E6BE710AB5C}"/>
              </a:ext>
            </a:extLst>
          </p:cNvPr>
          <p:cNvSpPr txBox="1"/>
          <p:nvPr/>
        </p:nvSpPr>
        <p:spPr>
          <a:xfrm>
            <a:off x="718152" y="4392195"/>
            <a:ext cx="8618073" cy="1384995"/>
          </a:xfrm>
          <a:prstGeom prst="rect">
            <a:avLst/>
          </a:prstGeom>
          <a:noFill/>
        </p:spPr>
        <p:txBody>
          <a:bodyPr wrap="square">
            <a:spAutoFit/>
          </a:bodyPr>
          <a:lstStyle/>
          <a:p>
            <a:pPr>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BCE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CBE.</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EAF=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EBA+</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CBE=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EAF=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EBA.</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BEA</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BEA.</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6" name="image68.jpeg">
            <a:extLst>
              <a:ext uri="{FF2B5EF4-FFF2-40B4-BE49-F238E27FC236}">
                <a16:creationId xmlns:a16="http://schemas.microsoft.com/office/drawing/2014/main" id="{814BC214-AC5F-D366-C0F5-8FA242839964}"/>
              </a:ext>
            </a:extLst>
          </p:cNvPr>
          <p:cNvPicPr>
            <a:picLocks noChangeAspect="1"/>
          </p:cNvPicPr>
          <p:nvPr/>
        </p:nvPicPr>
        <p:blipFill>
          <a:blip r:embed="rId5"/>
          <a:stretch>
            <a:fillRect/>
          </a:stretch>
        </p:blipFill>
        <p:spPr>
          <a:xfrm>
            <a:off x="8076137" y="2143361"/>
            <a:ext cx="2520175" cy="2304233"/>
          </a:xfrm>
          <a:prstGeom prst="rect">
            <a:avLst/>
          </a:prstGeom>
        </p:spPr>
      </p:pic>
    </p:spTree>
    <p:extLst>
      <p:ext uri="{BB962C8B-B14F-4D97-AF65-F5344CB8AC3E}">
        <p14:creationId xmlns:p14="http://schemas.microsoft.com/office/powerpoint/2010/main" val="21365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56466-A9BA-3F8D-C93B-3D33F42B1E5F}"/>
            </a:ext>
          </a:extLst>
        </p:cNvPr>
        <p:cNvGrpSpPr/>
        <p:nvPr/>
      </p:nvGrpSpPr>
      <p:grpSpPr>
        <a:xfrm>
          <a:off x="0" y="0"/>
          <a:ext cx="0" cy="0"/>
          <a:chOff x="0" y="0"/>
          <a:chExt cx="0" cy="0"/>
        </a:xfrm>
      </p:grpSpPr>
      <p:pic>
        <p:nvPicPr>
          <p:cNvPr id="2" name="image69.jpeg">
            <a:extLst>
              <a:ext uri="{FF2B5EF4-FFF2-40B4-BE49-F238E27FC236}">
                <a16:creationId xmlns:a16="http://schemas.microsoft.com/office/drawing/2014/main" id="{2185AED0-E210-2539-13A0-2CD2A500E270}"/>
              </a:ext>
            </a:extLst>
          </p:cNvPr>
          <p:cNvPicPr>
            <a:picLocks noChangeAspect="1"/>
          </p:cNvPicPr>
          <p:nvPr/>
        </p:nvPicPr>
        <p:blipFill>
          <a:blip r:embed="rId3"/>
          <a:stretch>
            <a:fillRect/>
          </a:stretch>
        </p:blipFill>
        <p:spPr>
          <a:xfrm>
            <a:off x="558021" y="596394"/>
            <a:ext cx="1385895" cy="395970"/>
          </a:xfrm>
          <a:prstGeom prst="rect">
            <a:avLst/>
          </a:prstGeom>
        </p:spPr>
      </p:pic>
      <p:sp>
        <p:nvSpPr>
          <p:cNvPr id="4" name="文本框 3">
            <a:extLst>
              <a:ext uri="{FF2B5EF4-FFF2-40B4-BE49-F238E27FC236}">
                <a16:creationId xmlns:a16="http://schemas.microsoft.com/office/drawing/2014/main" id="{F586AE5A-EAFC-9A37-9F9A-8893D3B52335}"/>
              </a:ext>
            </a:extLst>
          </p:cNvPr>
          <p:cNvSpPr txBox="1"/>
          <p:nvPr/>
        </p:nvSpPr>
        <p:spPr>
          <a:xfrm>
            <a:off x="551615" y="1100429"/>
            <a:ext cx="11316296" cy="1152367"/>
          </a:xfrm>
          <a:prstGeom prst="rect">
            <a:avLst/>
          </a:prstGeom>
          <a:noFill/>
        </p:spPr>
        <p:txBody>
          <a:bodyPr wrap="square">
            <a:spAutoFit/>
          </a:bodyPr>
          <a:lstStyle/>
          <a:p>
            <a:pPr>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在等边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边上一点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边上一点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且</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DCE.</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63FF7532-338D-5B31-933D-706378F4B7A1}"/>
              </a:ext>
            </a:extLst>
          </p:cNvPr>
          <p:cNvSpPr txBox="1"/>
          <p:nvPr/>
        </p:nvSpPr>
        <p:spPr>
          <a:xfrm>
            <a:off x="558021" y="2357285"/>
            <a:ext cx="6474044" cy="3392980"/>
          </a:xfrm>
          <a:prstGeom prst="rect">
            <a:avLst/>
          </a:prstGeom>
          <a:noFill/>
        </p:spPr>
        <p:txBody>
          <a:bodyPr wrap="square">
            <a:spAutoFit/>
          </a:bodyPr>
          <a:lstStyle/>
          <a:p>
            <a:pPr>
              <a:lnSpc>
                <a:spcPct val="130000"/>
              </a:lnSpc>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是等边三角形</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EDC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EDC.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又</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DCE.</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image70.jpeg">
            <a:extLst>
              <a:ext uri="{FF2B5EF4-FFF2-40B4-BE49-F238E27FC236}">
                <a16:creationId xmlns:a16="http://schemas.microsoft.com/office/drawing/2014/main" id="{B15F8D23-3DFB-F1D5-1985-8CE984822E12}"/>
              </a:ext>
            </a:extLst>
          </p:cNvPr>
          <p:cNvPicPr>
            <a:picLocks noChangeAspect="1"/>
          </p:cNvPicPr>
          <p:nvPr/>
        </p:nvPicPr>
        <p:blipFill>
          <a:blip r:embed="rId4"/>
          <a:stretch>
            <a:fillRect/>
          </a:stretch>
        </p:blipFill>
        <p:spPr>
          <a:xfrm>
            <a:off x="8040135" y="2636945"/>
            <a:ext cx="2667270" cy="2357838"/>
          </a:xfrm>
          <a:prstGeom prst="rect">
            <a:avLst/>
          </a:prstGeom>
        </p:spPr>
      </p:pic>
    </p:spTree>
    <p:extLst>
      <p:ext uri="{BB962C8B-B14F-4D97-AF65-F5344CB8AC3E}">
        <p14:creationId xmlns:p14="http://schemas.microsoft.com/office/powerpoint/2010/main" val="1798936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A4CD5-4076-A778-5862-255E040C18D0}"/>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E7E5138-4DDF-AEBB-E2BD-1D197B4B48A1}"/>
              </a:ext>
            </a:extLst>
          </p:cNvPr>
          <p:cNvSpPr txBox="1"/>
          <p:nvPr/>
        </p:nvSpPr>
        <p:spPr>
          <a:xfrm>
            <a:off x="551614" y="548800"/>
            <a:ext cx="11016765" cy="1303177"/>
          </a:xfrm>
          <a:prstGeom prst="rect">
            <a:avLst/>
          </a:prstGeom>
          <a:noFill/>
        </p:spPr>
        <p:txBody>
          <a:bodyPr wrap="square">
            <a:spAutoFit/>
          </a:bodyPr>
          <a:lstStyle/>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在平行四边形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边上一点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连接</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为线段</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上一点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且</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AFE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ADF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A5CF43FF-18AA-C933-FFF7-C5B84DA9E233}"/>
              </a:ext>
            </a:extLst>
          </p:cNvPr>
          <p:cNvSpPr txBox="1"/>
          <p:nvPr/>
        </p:nvSpPr>
        <p:spPr>
          <a:xfrm>
            <a:off x="544268" y="1942986"/>
            <a:ext cx="6480450" cy="3888500"/>
          </a:xfrm>
          <a:prstGeom prst="rect">
            <a:avLst/>
          </a:prstGeom>
          <a:noFill/>
        </p:spPr>
        <p:txBody>
          <a:bodyPr wrap="square">
            <a:spAutoFit/>
          </a:bodyPr>
          <a:lstStyle/>
          <a:p>
            <a:pPr>
              <a:lnSpc>
                <a:spcPct val="150000"/>
              </a:lnSpc>
              <a:buNone/>
            </a:pP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四边形</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ABCD</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是平行四边形</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180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AFD+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AFE=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180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AFE=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AFD=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ADF</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71.jpeg">
            <a:extLst>
              <a:ext uri="{FF2B5EF4-FFF2-40B4-BE49-F238E27FC236}">
                <a16:creationId xmlns:a16="http://schemas.microsoft.com/office/drawing/2014/main" id="{B94BC381-4CC9-A3F7-FFE3-6FADBEA37079}"/>
              </a:ext>
            </a:extLst>
          </p:cNvPr>
          <p:cNvPicPr>
            <a:picLocks noChangeAspect="1"/>
          </p:cNvPicPr>
          <p:nvPr/>
        </p:nvPicPr>
        <p:blipFill>
          <a:blip r:embed="rId3"/>
          <a:stretch>
            <a:fillRect/>
          </a:stretch>
        </p:blipFill>
        <p:spPr>
          <a:xfrm>
            <a:off x="7392090" y="2564940"/>
            <a:ext cx="3456240" cy="1931692"/>
          </a:xfrm>
          <a:prstGeom prst="rect">
            <a:avLst/>
          </a:prstGeom>
        </p:spPr>
      </p:pic>
    </p:spTree>
    <p:extLst>
      <p:ext uri="{BB962C8B-B14F-4D97-AF65-F5344CB8AC3E}">
        <p14:creationId xmlns:p14="http://schemas.microsoft.com/office/powerpoint/2010/main" val="1058187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46A1C-6EAD-3AD1-160C-4E0DBB54D3F2}"/>
            </a:ext>
          </a:extLst>
        </p:cNvPr>
        <p:cNvGrpSpPr/>
        <p:nvPr/>
      </p:nvGrpSpPr>
      <p:grpSpPr>
        <a:xfrm>
          <a:off x="0" y="0"/>
          <a:ext cx="0" cy="0"/>
          <a:chOff x="0" y="0"/>
          <a:chExt cx="0" cy="0"/>
        </a:xfrm>
      </p:grpSpPr>
      <p:pic>
        <p:nvPicPr>
          <p:cNvPr id="2" name="image72.jpeg">
            <a:extLst>
              <a:ext uri="{FF2B5EF4-FFF2-40B4-BE49-F238E27FC236}">
                <a16:creationId xmlns:a16="http://schemas.microsoft.com/office/drawing/2014/main" id="{A9426B0A-A6EE-8953-EDD8-89F5E5868725}"/>
              </a:ext>
            </a:extLst>
          </p:cNvPr>
          <p:cNvPicPr>
            <a:picLocks noChangeAspect="1"/>
          </p:cNvPicPr>
          <p:nvPr/>
        </p:nvPicPr>
        <p:blipFill>
          <a:blip r:embed="rId3"/>
          <a:stretch>
            <a:fillRect/>
          </a:stretch>
        </p:blipFill>
        <p:spPr>
          <a:xfrm>
            <a:off x="757860" y="625514"/>
            <a:ext cx="6709936" cy="467975"/>
          </a:xfrm>
          <a:prstGeom prst="rect">
            <a:avLst/>
          </a:prstGeom>
        </p:spPr>
      </p:pic>
      <p:sp>
        <p:nvSpPr>
          <p:cNvPr id="4" name="文本框 3">
            <a:extLst>
              <a:ext uri="{FF2B5EF4-FFF2-40B4-BE49-F238E27FC236}">
                <a16:creationId xmlns:a16="http://schemas.microsoft.com/office/drawing/2014/main" id="{CAD1B1AD-A8B8-0C97-6A49-5B2A9B597ED2}"/>
              </a:ext>
            </a:extLst>
          </p:cNvPr>
          <p:cNvSpPr txBox="1"/>
          <p:nvPr/>
        </p:nvSpPr>
        <p:spPr>
          <a:xfrm>
            <a:off x="2207730" y="539376"/>
            <a:ext cx="6108404"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相似三角形定义与判断的综合应用</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73.jpeg">
            <a:extLst>
              <a:ext uri="{FF2B5EF4-FFF2-40B4-BE49-F238E27FC236}">
                <a16:creationId xmlns:a16="http://schemas.microsoft.com/office/drawing/2014/main" id="{A746A591-0E20-1017-66C9-7F321FE40080}"/>
              </a:ext>
            </a:extLst>
          </p:cNvPr>
          <p:cNvPicPr>
            <a:picLocks noChangeAspect="1"/>
          </p:cNvPicPr>
          <p:nvPr/>
        </p:nvPicPr>
        <p:blipFill>
          <a:blip r:embed="rId4"/>
          <a:stretch>
            <a:fillRect/>
          </a:stretch>
        </p:blipFill>
        <p:spPr>
          <a:xfrm>
            <a:off x="795803" y="1292985"/>
            <a:ext cx="673340" cy="305867"/>
          </a:xfrm>
          <a:prstGeom prst="rect">
            <a:avLst/>
          </a:prstGeom>
        </p:spPr>
      </p:pic>
      <p:sp>
        <p:nvSpPr>
          <p:cNvPr id="7" name="文本框 6">
            <a:extLst>
              <a:ext uri="{FF2B5EF4-FFF2-40B4-BE49-F238E27FC236}">
                <a16:creationId xmlns:a16="http://schemas.microsoft.com/office/drawing/2014/main" id="{757E5D3B-367E-07BA-A300-B5D48D39DE53}"/>
              </a:ext>
            </a:extLst>
          </p:cNvPr>
          <p:cNvSpPr txBox="1"/>
          <p:nvPr/>
        </p:nvSpPr>
        <p:spPr>
          <a:xfrm>
            <a:off x="1559685" y="1186072"/>
            <a:ext cx="8784610"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上一点</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使得</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928F0D66-0296-2802-EE64-E723E4569B49}"/>
              </a:ext>
            </a:extLst>
          </p:cNvPr>
          <p:cNvSpPr txBox="1"/>
          <p:nvPr/>
        </p:nvSpPr>
        <p:spPr>
          <a:xfrm>
            <a:off x="695625" y="1729966"/>
            <a:ext cx="6108404" cy="523220"/>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求证</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ECD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2" name="image74.jpeg">
            <a:extLst>
              <a:ext uri="{FF2B5EF4-FFF2-40B4-BE49-F238E27FC236}">
                <a16:creationId xmlns:a16="http://schemas.microsoft.com/office/drawing/2014/main" id="{8DF9A1FE-1D7A-144C-CD62-99E7845750F9}"/>
              </a:ext>
            </a:extLst>
          </p:cNvPr>
          <p:cNvPicPr>
            <a:picLocks noChangeAspect="1"/>
          </p:cNvPicPr>
          <p:nvPr/>
        </p:nvPicPr>
        <p:blipFill>
          <a:blip r:embed="rId5"/>
          <a:stretch>
            <a:fillRect/>
          </a:stretch>
        </p:blipFill>
        <p:spPr>
          <a:xfrm>
            <a:off x="7752115" y="2924965"/>
            <a:ext cx="2261076" cy="2352030"/>
          </a:xfrm>
          <a:prstGeom prst="rect">
            <a:avLst/>
          </a:prstGeom>
        </p:spPr>
      </p:pic>
      <p:sp>
        <p:nvSpPr>
          <p:cNvPr id="14" name="文本框 13">
            <a:extLst>
              <a:ext uri="{FF2B5EF4-FFF2-40B4-BE49-F238E27FC236}">
                <a16:creationId xmlns:a16="http://schemas.microsoft.com/office/drawing/2014/main" id="{EC61B1D3-E91B-73B6-F02B-648317EB5B68}"/>
              </a:ext>
            </a:extLst>
          </p:cNvPr>
          <p:cNvSpPr txBox="1"/>
          <p:nvPr/>
        </p:nvSpPr>
        <p:spPr>
          <a:xfrm>
            <a:off x="716953" y="2406316"/>
            <a:ext cx="6108404" cy="3242170"/>
          </a:xfrm>
          <a:prstGeom prst="rect">
            <a:avLst/>
          </a:prstGeom>
          <a:noFill/>
        </p:spPr>
        <p:txBody>
          <a:bodyPr wrap="square">
            <a:spAutoFit/>
          </a:bodyPr>
          <a:lstStyle/>
          <a:p>
            <a:pPr>
              <a:lnSpc>
                <a:spcPct val="150000"/>
              </a:lnSpc>
              <a:buNone/>
            </a:pP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证明</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EAB+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AED=</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AEB+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EAB=</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DEC</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ABE</a:t>
            </a:r>
            <a:r>
              <a:rPr lang="en-US" altLang="zh-CN" sz="2800" b="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E33E22"/>
                </a:solidFill>
                <a:effectLst/>
                <a:latin typeface="Times New Roman" panose="02020603050405020304" pitchFamily="18" charset="0"/>
                <a:ea typeface="宋体" panose="02010600030101010101" pitchFamily="2" charset="-122"/>
                <a:cs typeface="Times New Roman" panose="02020603050405020304" pitchFamily="18" charset="0"/>
              </a:rPr>
              <a:t>ECD.</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13817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4461</TotalTime>
  <Words>1382</Words>
  <Application>Microsoft Office PowerPoint</Application>
  <PresentationFormat>宽屏</PresentationFormat>
  <Paragraphs>93</Paragraphs>
  <Slides>14</Slides>
  <Notes>14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黑体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256</cp:revision>
  <dcterms:created xsi:type="dcterms:W3CDTF">2024-04-24T12:16:00Z</dcterms:created>
  <dcterms:modified xsi:type="dcterms:W3CDTF">2025-04-04T05:37:00Z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