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7" r:id="rId2"/>
    <p:sldId id="4021" r:id="rId3"/>
    <p:sldId id="4022" r:id="rId4"/>
    <p:sldId id="4023" r:id="rId5"/>
    <p:sldId id="4024" r:id="rId6"/>
    <p:sldId id="4025" r:id="rId7"/>
    <p:sldId id="4026" r:id="rId8"/>
    <p:sldId id="4027" r:id="rId9"/>
    <p:sldId id="4028" r:id="rId10"/>
    <p:sldId id="4029" r:id="rId11"/>
    <p:sldId id="4030" r:id="rId12"/>
    <p:sldId id="4031" r:id="rId13"/>
    <p:sldId id="4032" r:id="rId1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8" autoAdjust="0"/>
    <p:restoredTop sz="93432" autoAdjust="0"/>
  </p:normalViewPr>
  <p:slideViewPr>
    <p:cSldViewPr showGuides="1">
      <p:cViewPr varScale="1">
        <p:scale>
          <a:sx n="75" d="100"/>
          <a:sy n="75" d="100"/>
        </p:scale>
        <p:origin x="1003" y="53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DE743-55D4-E3EA-3194-741728102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6A0667C-7D69-CAB0-5A85-6651336C6A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CDFD50F-79CA-340D-3DDB-954484DCEDB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173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F5421-C6C0-EC4A-503F-FA93AA840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6535A4C-BC85-46D6-5BC5-845EC4B421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0D90B84-F7EB-3A14-63E7-CA52281483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91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46E11-3CAF-6E5E-52C8-B098A0442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916248D-2AB7-BF5E-E21E-F73AE038AB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5C79269-3093-EB26-5558-64726645002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859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DB162-59CB-2594-F358-13812374F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6FB6A3B-9573-76A1-57E4-448B53A264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42541B2-1FAD-EA1C-41A2-1E1E991CA7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16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3A656-65EE-A673-1713-8AE68797A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D013AD4-2549-48F1-3AC9-231DAE6B5F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9BED2E9-3E18-7FA9-EBA7-8CB45E8524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075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04BB12-054E-3EAE-5495-E517F22F6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7DB16F5-6909-D587-7937-688902538D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64DB26B-E62E-0C21-64CA-ACB824E5BB4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100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5F0C2-F7AC-7B30-4754-80CC2AE3D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5C8EE81-E5EE-7743-C992-32CA781A43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BF5F1A5-976A-1FC5-FD12-FD6FE4EC9E5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228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88B0E-B2BB-2A16-F99C-280DB2496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19343F6-5500-AB40-3815-49C5707C32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91BAC82-FD4A-6EEA-AE00-E0F7B4107B9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039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33412D-8BCC-7499-3A28-1E5988106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109CE10-4901-EDBB-EED2-E9F7D94673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8F5E5B5-9FF7-D573-F5B2-424B9BD2BB5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720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D79EB-BC1D-5240-99E5-94DA7DE04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4DB4EA-FBAA-428A-01E1-88BE18E930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0FF322B-A21D-946B-B021-8BE2E926D3D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455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7F3BC-5710-7E7A-A9E3-28E8057CD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EFDED74-F6AA-2C04-0A33-69FAE8CB42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4418D24-2692-4741-43A0-3DA02B04504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607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CB93DA-C61E-FA8A-AFC5-E7D38C5B8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4A4F9E-3735-5B3A-76F6-80F9C18605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C30D419-346E-E16C-616E-293680E9EED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156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1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686D06-98D9-74C9-1FDE-85FA75F271DC}"/>
              </a:ext>
            </a:extLst>
          </p:cNvPr>
          <p:cNvSpPr txBox="1"/>
          <p:nvPr/>
        </p:nvSpPr>
        <p:spPr>
          <a:xfrm>
            <a:off x="803632" y="1124840"/>
            <a:ext cx="10584735" cy="4030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应用一元二次方程</a:t>
            </a:r>
          </a:p>
          <a:p>
            <a:pPr algn="ctr">
              <a:lnSpc>
                <a:spcPct val="150000"/>
              </a:lnSpc>
              <a:buNone/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一元二次方程在实际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问题中的应用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0005D-8BEC-907B-3941-33321DC3E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95FC02-DB3A-54AB-8C8E-529D6421F0FD}"/>
              </a:ext>
            </a:extLst>
          </p:cNvPr>
          <p:cNvSpPr txBox="1"/>
          <p:nvPr/>
        </p:nvSpPr>
        <p:spPr>
          <a:xfrm>
            <a:off x="695625" y="692810"/>
            <a:ext cx="108007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能否将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分成面积相等的两部分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请求出运动时间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B91688-81AD-5C8E-6F47-4094F3B3BBF3}"/>
                  </a:ext>
                </a:extLst>
              </p:cNvPr>
              <p:cNvSpPr txBox="1"/>
              <p:nvPr/>
            </p:nvSpPr>
            <p:spPr>
              <a:xfrm>
                <a:off x="689820" y="1780023"/>
                <a:ext cx="10298910" cy="32979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不能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设经过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线段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分成面积相等的两部分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-y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)·2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∵Δ=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此方程无实数根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线段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不能将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分成面积相等的两部分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B91688-81AD-5C8E-6F47-4094F3B3BB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820" y="1780023"/>
                <a:ext cx="10298910" cy="3297954"/>
              </a:xfrm>
              <a:prstGeom prst="rect">
                <a:avLst/>
              </a:prstGeom>
              <a:blipFill>
                <a:blip r:embed="rId3"/>
                <a:stretch>
                  <a:fillRect l="-1183" t="-2588" b="-4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54.jpeg">
            <a:extLst>
              <a:ext uri="{FF2B5EF4-FFF2-40B4-BE49-F238E27FC236}">
                <a16:creationId xmlns:a16="http://schemas.microsoft.com/office/drawing/2014/main" id="{2C81F5A9-E276-069C-5177-B903CBEF91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180" y="3068975"/>
            <a:ext cx="2130455" cy="237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21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45D59-094E-F492-73D3-A0B983FF9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5.jpeg">
            <a:extLst>
              <a:ext uri="{FF2B5EF4-FFF2-40B4-BE49-F238E27FC236}">
                <a16:creationId xmlns:a16="http://schemas.microsoft.com/office/drawing/2014/main" id="{38B96ED2-2239-19AD-C330-721CA6185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60" y="548800"/>
            <a:ext cx="3666722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9C83F5E-AC10-75B0-6E2D-9C81CC505001}"/>
              </a:ext>
            </a:extLst>
          </p:cNvPr>
          <p:cNvSpPr txBox="1"/>
          <p:nvPr/>
        </p:nvSpPr>
        <p:spPr>
          <a:xfrm>
            <a:off x="620853" y="1154107"/>
            <a:ext cx="1087552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的速度向点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的速度向点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运动到点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也停止运动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的面积等于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运动时间为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	                                  B.4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	                        D.2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56.jpeg">
            <a:extLst>
              <a:ext uri="{FF2B5EF4-FFF2-40B4-BE49-F238E27FC236}">
                <a16:creationId xmlns:a16="http://schemas.microsoft.com/office/drawing/2014/main" id="{54AC6A96-0113-09FA-BA46-73F5D5F433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4090" y="3969095"/>
            <a:ext cx="3355747" cy="172812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8A9FEB2-939A-93B1-012F-935DAD18D0E2}"/>
              </a:ext>
            </a:extLst>
          </p:cNvPr>
          <p:cNvSpPr txBox="1"/>
          <p:nvPr/>
        </p:nvSpPr>
        <p:spPr>
          <a:xfrm>
            <a:off x="3302070" y="2495360"/>
            <a:ext cx="4897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212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CA994-1756-164E-2BFD-6414012EA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470A65-68CE-27A5-3536-FB392907AC7A}"/>
              </a:ext>
            </a:extLst>
          </p:cNvPr>
          <p:cNvSpPr txBox="1"/>
          <p:nvPr/>
        </p:nvSpPr>
        <p:spPr>
          <a:xfrm>
            <a:off x="676545" y="476795"/>
            <a:ext cx="10819830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在直角梯形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沿射线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方向以每秒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个单位长度的速度运动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上以每秒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个单位长度的速度向点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运动到点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停止运动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设运动的时间为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秒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F646DC-C90B-8439-D70C-3975143E4E62}"/>
              </a:ext>
            </a:extLst>
          </p:cNvPr>
          <p:cNvSpPr txBox="1"/>
          <p:nvPr/>
        </p:nvSpPr>
        <p:spPr>
          <a:xfrm>
            <a:off x="675130" y="3059032"/>
            <a:ext cx="8155645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A00E1F-3484-1E27-EB69-80550309864E}"/>
                  </a:ext>
                </a:extLst>
              </p:cNvPr>
              <p:cNvSpPr txBox="1"/>
              <p:nvPr/>
            </p:nvSpPr>
            <p:spPr>
              <a:xfrm>
                <a:off x="675130" y="3764166"/>
                <a:ext cx="6106160" cy="1821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BQ=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BPQ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96(0≤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A00E1F-3484-1E27-EB69-8055030986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130" y="3764166"/>
                <a:ext cx="6106160" cy="1821332"/>
              </a:xfrm>
              <a:prstGeom prst="rect">
                <a:avLst/>
              </a:prstGeom>
              <a:blipFill>
                <a:blip r:embed="rId3"/>
                <a:stretch>
                  <a:fillRect l="-2098" t="-234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57.jpeg">
            <a:extLst>
              <a:ext uri="{FF2B5EF4-FFF2-40B4-BE49-F238E27FC236}">
                <a16:creationId xmlns:a16="http://schemas.microsoft.com/office/drawing/2014/main" id="{F4774081-3A23-0CB8-4CB5-D10C74870E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180" y="3750200"/>
            <a:ext cx="2530222" cy="182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51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D4C95-3A8F-064B-8522-AFF1706AA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3E8C49-A938-8DA8-BFFA-07A2439CD15E}"/>
              </a:ext>
            </a:extLst>
          </p:cNvPr>
          <p:cNvSpPr txBox="1"/>
          <p:nvPr/>
        </p:nvSpPr>
        <p:spPr>
          <a:xfrm>
            <a:off x="602240" y="476795"/>
            <a:ext cx="95766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三点为顶点的三角形是等腰三角形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E4ECE5-EB4A-34AC-68CF-462F84585080}"/>
                  </a:ext>
                </a:extLst>
              </p:cNvPr>
              <p:cNvSpPr txBox="1"/>
              <p:nvPr/>
            </p:nvSpPr>
            <p:spPr>
              <a:xfrm>
                <a:off x="592435" y="1000015"/>
                <a:ext cx="10599850" cy="49714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PB=PQ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BM=QM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t-t.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BP=BQ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=BM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+PM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BQ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∵Δ=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704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方程无实数解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PQ=BQ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=PM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+QM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+t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BQ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+t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112,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三点为顶点的三角形是等腰三角形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E4ECE5-EB4A-34AC-68CF-462F84585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435" y="1000015"/>
                <a:ext cx="10599850" cy="4971489"/>
              </a:xfrm>
              <a:prstGeom prst="rect">
                <a:avLst/>
              </a:prstGeom>
              <a:blipFill>
                <a:blip r:embed="rId3"/>
                <a:stretch>
                  <a:fillRect l="-1150" t="-1593" r="-230" b="-4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57.jpeg">
            <a:extLst>
              <a:ext uri="{FF2B5EF4-FFF2-40B4-BE49-F238E27FC236}">
                <a16:creationId xmlns:a16="http://schemas.microsoft.com/office/drawing/2014/main" id="{59578627-9654-FF40-43C7-DF3E4B79BF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2063" y="2575094"/>
            <a:ext cx="2474287" cy="17810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4D250FE-3A61-7D05-EEA8-AC769B6C56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2063" y="2172575"/>
            <a:ext cx="2736190" cy="258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7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FBE0B-4F46-B3AF-D120-596E7DD5A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6.jpeg">
            <a:extLst>
              <a:ext uri="{FF2B5EF4-FFF2-40B4-BE49-F238E27FC236}">
                <a16:creationId xmlns:a16="http://schemas.microsoft.com/office/drawing/2014/main" id="{6688F9FE-5133-C94A-58FA-96D753021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483207"/>
            <a:ext cx="270657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FE4B25-823C-A845-16BB-AD195FCBA1B6}"/>
                  </a:ext>
                </a:extLst>
              </p:cNvPr>
              <p:cNvSpPr txBox="1"/>
              <p:nvPr/>
            </p:nvSpPr>
            <p:spPr>
              <a:xfrm>
                <a:off x="551614" y="1016775"/>
                <a:ext cx="11016765" cy="9960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三角形一边的长是该边上高的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且面积是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则该边的长是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	         B.4	       C.4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D.8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FE4B25-823C-A845-16BB-AD195FCBA1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4" y="1016775"/>
                <a:ext cx="11016765" cy="996042"/>
              </a:xfrm>
              <a:prstGeom prst="rect">
                <a:avLst/>
              </a:prstGeom>
              <a:blipFill>
                <a:blip r:embed="rId4"/>
                <a:stretch>
                  <a:fillRect l="-1106" t="-8589" b="-16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49FAD21-56B5-A9AA-7BA3-FA7BEF10C948}"/>
              </a:ext>
            </a:extLst>
          </p:cNvPr>
          <p:cNvSpPr txBox="1"/>
          <p:nvPr/>
        </p:nvSpPr>
        <p:spPr>
          <a:xfrm>
            <a:off x="542729" y="2132910"/>
            <a:ext cx="1087275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某景区准备在一块边长为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的大正方形花园中间修建一个正方形的休闲场所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要求修建四条等宽的矩形小道连接两个正方形的四边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若小道的长是宽的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且花草种植区域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阴影部分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设小道宽度为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下列方程正确的是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A.(20-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=192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B.4×3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(20-4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)=192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C.(20-4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=192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D.20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-4×3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-(20-3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=192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19CC89-CBDB-90E5-51BC-337C7C9D92E6}"/>
              </a:ext>
            </a:extLst>
          </p:cNvPr>
          <p:cNvSpPr txBox="1"/>
          <p:nvPr/>
        </p:nvSpPr>
        <p:spPr>
          <a:xfrm>
            <a:off x="10488305" y="1051450"/>
            <a:ext cx="5329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65F3F8C-61A4-2A27-8D05-1688E7697F20}"/>
              </a:ext>
            </a:extLst>
          </p:cNvPr>
          <p:cNvSpPr txBox="1"/>
          <p:nvPr/>
        </p:nvSpPr>
        <p:spPr>
          <a:xfrm>
            <a:off x="9336225" y="3429000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pic>
        <p:nvPicPr>
          <p:cNvPr id="11" name="image47.jpeg">
            <a:extLst>
              <a:ext uri="{FF2B5EF4-FFF2-40B4-BE49-F238E27FC236}">
                <a16:creationId xmlns:a16="http://schemas.microsoft.com/office/drawing/2014/main" id="{BBEF7C87-EAED-55F8-7866-ECE6C39ABA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4045" y="3912129"/>
            <a:ext cx="1800125" cy="203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32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8F3E8-B5E8-9D5C-50E1-DE89EB0FF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F5A4EC-ACDB-6663-A56D-781050A82629}"/>
                  </a:ext>
                </a:extLst>
              </p:cNvPr>
              <p:cNvSpPr txBox="1"/>
              <p:nvPr/>
            </p:nvSpPr>
            <p:spPr>
              <a:xfrm>
                <a:off x="731627" y="476795"/>
                <a:ext cx="10728745" cy="13573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已知长方形的面积为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长与宽之差为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则该长方形的周长为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	          B.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C.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D.2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F5A4EC-ACDB-6663-A56D-781050A826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627" y="476795"/>
                <a:ext cx="10728745" cy="1357359"/>
              </a:xfrm>
              <a:prstGeom prst="rect">
                <a:avLst/>
              </a:prstGeom>
              <a:blipFill>
                <a:blip r:embed="rId3"/>
                <a:stretch>
                  <a:fillRect l="-1136" b="-11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F7BFA1B-1A53-1E85-3110-6BDD84280CD2}"/>
              </a:ext>
            </a:extLst>
          </p:cNvPr>
          <p:cNvSpPr txBox="1"/>
          <p:nvPr/>
        </p:nvSpPr>
        <p:spPr>
          <a:xfrm>
            <a:off x="701112" y="1988900"/>
            <a:ext cx="10872756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某海关缉私艇在点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处发现在正北方向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海里的点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处有一艘可疑船只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测得它正以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时的速度向正东方向航行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缉私艇随即调整方向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时的速度准备将其拦截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则经过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小时能拦截上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48.jpeg">
            <a:extLst>
              <a:ext uri="{FF2B5EF4-FFF2-40B4-BE49-F238E27FC236}">
                <a16:creationId xmlns:a16="http://schemas.microsoft.com/office/drawing/2014/main" id="{6BCA5F65-B36F-74CC-0CAD-9B8697810B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915" y="4414724"/>
            <a:ext cx="2880200" cy="143935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5B9B58B-3C36-859F-0B35-11ABF4257BA8}"/>
              </a:ext>
            </a:extLst>
          </p:cNvPr>
          <p:cNvSpPr txBox="1"/>
          <p:nvPr/>
        </p:nvSpPr>
        <p:spPr>
          <a:xfrm>
            <a:off x="10488305" y="666929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73E13E-8242-B677-2385-22858EA0878C}"/>
              </a:ext>
            </a:extLst>
          </p:cNvPr>
          <p:cNvSpPr txBox="1"/>
          <p:nvPr/>
        </p:nvSpPr>
        <p:spPr>
          <a:xfrm>
            <a:off x="8472165" y="3415188"/>
            <a:ext cx="3168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537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9A425-80A9-6C8B-C6DB-80C769D0F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5FD1BD4-3FCE-DE68-0316-0C42731F55CD}"/>
              </a:ext>
            </a:extLst>
          </p:cNvPr>
          <p:cNvSpPr txBox="1"/>
          <p:nvPr/>
        </p:nvSpPr>
        <p:spPr>
          <a:xfrm>
            <a:off x="695625" y="620805"/>
            <a:ext cx="1065674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【数学文化】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中国古代数学家杨辉的《田亩比类乘除捷法》有这么一道题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“直田积八百六十四步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只云长阔共六十步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问长多阔几何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”意思是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一块矩形田地的面积为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只知道它的长与宽共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则长比宽多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567BDC-D13E-0FBA-BE22-8BEC2D77155C}"/>
              </a:ext>
            </a:extLst>
          </p:cNvPr>
          <p:cNvSpPr txBox="1"/>
          <p:nvPr/>
        </p:nvSpPr>
        <p:spPr>
          <a:xfrm>
            <a:off x="681465" y="3482260"/>
            <a:ext cx="1065674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运动会入场式上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某班列队为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列的矩形方阵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当队伍行进到表演区时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队列进行变形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行数增大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列数减小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恰好组成正方形方阵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则该班同学有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88930A-D942-27F4-7FA5-B5D4C5BFE6E2}"/>
              </a:ext>
            </a:extLst>
          </p:cNvPr>
          <p:cNvSpPr txBox="1"/>
          <p:nvPr/>
        </p:nvSpPr>
        <p:spPr>
          <a:xfrm>
            <a:off x="3894325" y="2677585"/>
            <a:ext cx="6175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5A49A66-5B5B-1DBD-4420-091C8829530E}"/>
              </a:ext>
            </a:extLst>
          </p:cNvPr>
          <p:cNvSpPr txBox="1"/>
          <p:nvPr/>
        </p:nvSpPr>
        <p:spPr>
          <a:xfrm>
            <a:off x="2711765" y="4908548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821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387C05-8EAD-B679-0C45-2902E1E35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EEA9243-08F0-868A-3778-C89A73D8C93C}"/>
              </a:ext>
            </a:extLst>
          </p:cNvPr>
          <p:cNvSpPr txBox="1"/>
          <p:nvPr/>
        </p:nvSpPr>
        <p:spPr>
          <a:xfrm>
            <a:off x="623620" y="620805"/>
            <a:ext cx="1051273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某市区南北走向的北京路与东西走向的喀什路相交于点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甲沿着喀什路以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m/s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的速度由西向东走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乙沿着北京路以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m/s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的速度由南向北走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当乙走到点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甲恰好到点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若两人继续向前行走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求两人相距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时各自的位置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EB3E7C-ECE1-AF37-066F-A8B265A5C0B0}"/>
              </a:ext>
            </a:extLst>
          </p:cNvPr>
          <p:cNvSpPr txBox="1"/>
          <p:nvPr/>
        </p:nvSpPr>
        <p:spPr>
          <a:xfrm>
            <a:off x="623620" y="2708950"/>
            <a:ext cx="1065330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设两人继续前行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时相距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36,50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77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当两人相距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甲在点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以东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乙在点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77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49.jpeg">
            <a:extLst>
              <a:ext uri="{FF2B5EF4-FFF2-40B4-BE49-F238E27FC236}">
                <a16:creationId xmlns:a16="http://schemas.microsoft.com/office/drawing/2014/main" id="{33AC67C5-A1A5-60C2-E72E-F661B6FD2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10" y="2688860"/>
            <a:ext cx="3096215" cy="200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03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91692-25FA-F51B-857E-60D745468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0.jpeg">
            <a:extLst>
              <a:ext uri="{FF2B5EF4-FFF2-40B4-BE49-F238E27FC236}">
                <a16:creationId xmlns:a16="http://schemas.microsoft.com/office/drawing/2014/main" id="{A0E1D10A-7B8B-8832-9376-D3F4F6182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10" y="548800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424C0C0-E5AD-E0CB-945B-EAF86ED7606D}"/>
              </a:ext>
            </a:extLst>
          </p:cNvPr>
          <p:cNvSpPr txBox="1"/>
          <p:nvPr/>
        </p:nvSpPr>
        <p:spPr>
          <a:xfrm>
            <a:off x="695625" y="1124840"/>
            <a:ext cx="10656740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有一张长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的长方形硬纸片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裁去角上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个小正方形和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个小长方形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图中阴影部分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恰好折成如图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所示的有盖纸盒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若纸盒的底面积是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则纸盒的高为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	     B.2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	             C.3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	       D.4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51.jpeg">
            <a:extLst>
              <a:ext uri="{FF2B5EF4-FFF2-40B4-BE49-F238E27FC236}">
                <a16:creationId xmlns:a16="http://schemas.microsoft.com/office/drawing/2014/main" id="{05B61E54-7D07-4B0F-9BCB-079F4DAE16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75" y="3905109"/>
            <a:ext cx="4369772" cy="187213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362DEC7-F695-1244-4B41-631C8A7928D3}"/>
              </a:ext>
            </a:extLst>
          </p:cNvPr>
          <p:cNvSpPr txBox="1"/>
          <p:nvPr/>
        </p:nvSpPr>
        <p:spPr>
          <a:xfrm>
            <a:off x="8204747" y="2564940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819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61815-9EB3-1B81-C20E-40C1EB1C8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599A6B-6DE1-C4A7-B468-B42186BD0C24}"/>
              </a:ext>
            </a:extLst>
          </p:cNvPr>
          <p:cNvSpPr txBox="1"/>
          <p:nvPr/>
        </p:nvSpPr>
        <p:spPr>
          <a:xfrm>
            <a:off x="803632" y="620805"/>
            <a:ext cx="10584735" cy="2000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学校围墙外有一圆形花坛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在不改变占地面积的情况下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准备将其改造成半圆形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已知改造后的半圆形花坛半径比原来圆形花坛的半径多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则原来圆形花坛的半径是</a:t>
            </a:r>
            <a:r>
              <a:rPr lang="zh-CN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C5ACDE-64BA-B843-807D-F5F178239271}"/>
                  </a:ext>
                </a:extLst>
              </p:cNvPr>
              <p:cNvSpPr txBox="1"/>
              <p:nvPr/>
            </p:nvSpPr>
            <p:spPr>
              <a:xfrm>
                <a:off x="7176075" y="2009220"/>
                <a:ext cx="1540975" cy="565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C5ACDE-64BA-B843-807D-F5F1782392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075" y="2009220"/>
                <a:ext cx="1540975" cy="565155"/>
              </a:xfrm>
              <a:prstGeom prst="rect">
                <a:avLst/>
              </a:prstGeom>
              <a:blipFill>
                <a:blip r:embed="rId3"/>
                <a:stretch>
                  <a:fillRect l="-7905" t="-5435" b="-29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52.jpeg">
            <a:extLst>
              <a:ext uri="{FF2B5EF4-FFF2-40B4-BE49-F238E27FC236}">
                <a16:creationId xmlns:a16="http://schemas.microsoft.com/office/drawing/2014/main" id="{EECB724B-E6BF-FE09-0AF7-FB38F42FD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920" y="3009366"/>
            <a:ext cx="3445597" cy="200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33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4A6D1-AA9B-5FC8-984D-D88590686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F37257E-43C5-1378-E800-82ED1F66C735}"/>
              </a:ext>
            </a:extLst>
          </p:cNvPr>
          <p:cNvSpPr txBox="1"/>
          <p:nvPr/>
        </p:nvSpPr>
        <p:spPr>
          <a:xfrm>
            <a:off x="623620" y="692810"/>
            <a:ext cx="1036872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【教材改编】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方向运动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的运动速度均为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那么运动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它们相距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3.jpeg">
            <a:extLst>
              <a:ext uri="{FF2B5EF4-FFF2-40B4-BE49-F238E27FC236}">
                <a16:creationId xmlns:a16="http://schemas.microsoft.com/office/drawing/2014/main" id="{DAF4371E-9C32-FED2-84E3-BC44B882C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3429690"/>
            <a:ext cx="3832415" cy="201584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3332CED-9935-9939-3F35-7116661F7CAF}"/>
              </a:ext>
            </a:extLst>
          </p:cNvPr>
          <p:cNvSpPr txBox="1"/>
          <p:nvPr/>
        </p:nvSpPr>
        <p:spPr>
          <a:xfrm>
            <a:off x="8544170" y="2132910"/>
            <a:ext cx="11809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07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613A2-5C31-4021-FC8B-E07EEADCE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05D1B8-0051-6EB3-FBA7-139AA76D8705}"/>
              </a:ext>
            </a:extLst>
          </p:cNvPr>
          <p:cNvSpPr txBox="1"/>
          <p:nvPr/>
        </p:nvSpPr>
        <p:spPr>
          <a:xfrm>
            <a:off x="695625" y="548800"/>
            <a:ext cx="1080075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边向点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的速度移动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边向点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的速度移动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当其中一点到达终点时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另外一点也随之停止运动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经过几秒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的面积等于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4.jpeg">
            <a:extLst>
              <a:ext uri="{FF2B5EF4-FFF2-40B4-BE49-F238E27FC236}">
                <a16:creationId xmlns:a16="http://schemas.microsoft.com/office/drawing/2014/main" id="{7730415F-DCEF-F289-9035-8DCDCA5BE5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1482" y="3100010"/>
            <a:ext cx="2104678" cy="234741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CDF881E-F656-4DA1-90C3-C3DDF89B57E9}"/>
                  </a:ext>
                </a:extLst>
              </p:cNvPr>
              <p:cNvSpPr txBox="1"/>
              <p:nvPr/>
            </p:nvSpPr>
            <p:spPr>
              <a:xfrm>
                <a:off x="713645" y="3011246"/>
                <a:ext cx="8478570" cy="24361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设经过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s,△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的面积等于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)·2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均符合题意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故经过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s,△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的面积等于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CDF881E-F656-4DA1-90C3-C3DDF89B57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645" y="3011246"/>
                <a:ext cx="8478570" cy="2436180"/>
              </a:xfrm>
              <a:prstGeom prst="rect">
                <a:avLst/>
              </a:prstGeom>
              <a:blipFill>
                <a:blip r:embed="rId4"/>
                <a:stretch>
                  <a:fillRect l="-1438" t="-3500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640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1687</TotalTime>
  <Words>1560</Words>
  <Application>Microsoft Office PowerPoint</Application>
  <PresentationFormat>宽屏</PresentationFormat>
  <Paragraphs>70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173</cp:revision>
  <dcterms:created xsi:type="dcterms:W3CDTF">2024-04-24T12:16:00Z</dcterms:created>
  <dcterms:modified xsi:type="dcterms:W3CDTF">2025-03-28T14:57:03Z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