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67" r:id="rId2"/>
    <p:sldId id="4659" r:id="rId3"/>
    <p:sldId id="4660" r:id="rId4"/>
    <p:sldId id="4661" r:id="rId5"/>
    <p:sldId id="4662" r:id="rId6"/>
    <p:sldId id="4663" r:id="rId7"/>
    <p:sldId id="4664" r:id="rId8"/>
    <p:sldId id="4665" r:id="rId9"/>
    <p:sldId id="4666" r:id="rId10"/>
    <p:sldId id="4667" r:id="rId11"/>
    <p:sldId id="4668" r:id="rId12"/>
    <p:sldId id="4669" r:id="rId13"/>
    <p:sldId id="4670" r:id="rId14"/>
    <p:sldId id="4671" r:id="rId15"/>
    <p:sldId id="4672" r:id="rId16"/>
    <p:sldId id="4673" r:id="rId17"/>
    <p:sldId id="4674" r:id="rId18"/>
    <p:sldId id="4675" r:id="rId19"/>
    <p:sldId id="4676" r:id="rId20"/>
    <p:sldId id="4677" r:id="rId21"/>
    <p:sldId id="4678" r:id="rId22"/>
    <p:sldId id="4679" r:id="rId23"/>
    <p:sldId id="4680" r:id="rId24"/>
    <p:sldId id="4681" r:id="rId25"/>
    <p:sldId id="4682" r:id="rId26"/>
    <p:sldId id="4683" r:id="rId27"/>
    <p:sldId id="4684" r:id="rId2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1555" autoAdjust="0"/>
  </p:normalViewPr>
  <p:slideViewPr>
    <p:cSldViewPr showGuides="1">
      <p:cViewPr varScale="1">
        <p:scale>
          <a:sx n="73" d="100"/>
          <a:sy n="73" d="100"/>
        </p:scale>
        <p:origin x="1118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BC1ED-0B90-F51A-2608-AE0BB99AB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FE79D19-4B08-8233-A4F0-F14236619F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C397349-F6EB-2122-A2A5-51A164CC69A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282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C33A3-D4AA-B1AE-4AE8-C263DDDE9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11D2A1F-D1D3-F5CD-809E-477A2F2BA6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41D7936-AD5E-1F33-ACBB-6BFEF5EAD00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330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B1928-9064-1321-DE29-2DD96797F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1984701-C45C-5FF1-BCC3-D53D71CBFC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C6C0FD0-3387-6117-AFA9-FF77067CB5C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1363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2D429D-EBCF-ADB1-C0A4-FC8EFFF3F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86DD9B9-27F5-E084-8A7D-7FF9FE37A1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84DBE0C-E90E-D8F2-97D9-FC3C5550FF6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2361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C8B6E-A404-E060-848E-F8E5669E3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7FF08AC-5145-C99D-A8CA-7F6670E932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F9F153D-DDBE-F9AE-0410-533DE734D1D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4069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47D9C-66F2-9262-51A4-4EA299AC7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E98C152-C6FF-3A23-8A3E-E8D1EB20CE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FF45ECC-26DB-F5F3-CB4E-31DEF347B8F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332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FE9D0-5829-8597-1FB5-C431EBA8B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8ECD032-6C0D-A0F4-570E-77D25126E0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67F936F-9639-75CD-2D72-BB3BF883B4A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50431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19C75-EF61-6904-E493-517B4A4F1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83C2E89-EF23-58B0-B5F8-529CC28E35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9C30AF9-B7C0-63CB-6A77-44934E7868A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9579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D38C9-17DF-B61F-6D66-53DB35E62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BA7C6B-7A4C-481B-2F95-58BE15EAF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286EF21-21BD-4299-3D05-BBAD29859A6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7973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498CA3-F105-E112-4654-54332573C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D59584C-8ADA-081E-3BA6-36C1113214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D2A36E1-A201-C955-7D51-1726632AC82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568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9F68D-E26A-2B99-4F4C-D0023509C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FA1CE9B-71FC-FF66-C98B-C3B3CB2724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5B3435F-1AA5-581D-05C3-3128A662FAF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9404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87603-F6BA-07B3-47C4-C9B6F507C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B7177BE-118A-9F1B-18FF-6FE541F6E1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534CFB1-D738-CE02-0279-94D6AB87CF2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3766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895C08-92F7-9937-C45B-F4C8A25FF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6D7690F-5EA6-0253-3382-427BDC1584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1637FF8-FA1C-BA0B-517C-4E766A0304B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8211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93AC3-3517-7B2C-E89C-2065C3BBA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5262D2C-42BD-3E57-D5A8-9CCB23F437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51D72D6-8C0C-7ACB-D824-09CF3648C42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1722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3A049-5828-1C3C-E465-6380ED4A1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986EB1C-C1A5-36DB-69BC-2CB7A4BCBA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1A9BFE5-84E4-B6F3-91E2-FEEF05F2A83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8222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99BA6-17BE-B11D-AC47-A3A875F4D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0EF34E2-2954-CAB7-ECA8-6583F6B070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1390BFE-6B4E-D7B6-B8B1-C92738C7C83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2363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424C7-B09F-5DEC-DBA8-8B015E0E95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BD96DAE-13D8-32C3-4765-E2BC1D1138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90C1E8-CD28-9AA4-E71E-585BEBE1EB1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5660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297885-0FF8-8896-C60A-AA74E762D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8F9BFF9-0D2D-37C8-2D58-99C85AF707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6E0B6DD-7BB5-3306-4372-317EF748F88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414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C54D8-4C9F-BEAB-C996-B27B27FA4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4D74586-F0FC-089D-1AA9-6875BD7BFD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D69C2AE-5890-ED30-414A-4041C7A09A6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557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DDDFD-A16F-7D5D-8C45-2A1632F62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3240C01-7ABA-43F2-B7D9-23FCBCCD8F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D9C4D11-EA95-E030-A806-84B83E707C8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25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B3519-9139-C717-D0B5-F31B7D379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BD5767E-2258-DFFE-7796-2BB229F61A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20BAFF6-4928-BF50-3F14-E53DA4226A8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735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AA7DB-EB2D-705B-6E8F-9135D76E6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DEF5128-BEFC-6249-3B37-ED17547074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4D776DC-4A3B-6559-BBC3-25FAD5C5338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51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59505-0AF2-057B-EDF1-B4F79679D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2D9723D-A820-3B99-890E-2B5CA09D08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D2DF451-9FA8-A074-AF0D-38E99994700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12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DCFC6-A3A0-45B5-8D33-132096BDF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F3EAC48-6DFE-5BB3-B8B7-C8127D9102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7DC43A-6553-5268-C56A-5E11B262EF5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20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13882-1FA5-3530-9B7D-269AD5048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1F384FF-FE82-2F0B-6ACC-F734AFA91D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5765DC6-C66F-370A-44B5-43CE6CDBD7A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7289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5272D-9A52-BCB8-4BF4-8D4433775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D3EEB53-1EC3-D486-1F93-75AD3A2272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95BF9EC-D53A-DC30-BBA6-78A806FE374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TIF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TIF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TIF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TIF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TIF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6.T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947420E-79A6-250C-CFAA-6CF1C389FCAF}"/>
              </a:ext>
            </a:extLst>
          </p:cNvPr>
          <p:cNvSpPr txBox="1"/>
          <p:nvPr/>
        </p:nvSpPr>
        <p:spPr>
          <a:xfrm>
            <a:off x="3042745" y="1844890"/>
            <a:ext cx="610651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《反比例函数》章末达标检测卷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7D908-7035-BB08-30FB-B519F3ADF7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D91EA4-9A7F-5B77-0B44-21C67EC00E9F}"/>
                  </a:ext>
                </a:extLst>
              </p:cNvPr>
              <p:cNvSpPr txBox="1"/>
              <p:nvPr/>
            </p:nvSpPr>
            <p:spPr>
              <a:xfrm>
                <a:off x="767629" y="692810"/>
                <a:ext cx="10728745" cy="21575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分别在函数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图象的两支上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在第一象限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D91EA4-9A7F-5B77-0B44-21C67EC00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692810"/>
                <a:ext cx="10728745" cy="2157514"/>
              </a:xfrm>
              <a:prstGeom prst="rect">
                <a:avLst/>
              </a:prstGeom>
              <a:blipFill>
                <a:blip r:embed="rId3"/>
                <a:stretch>
                  <a:fillRect l="-1193" t="-1977" r="-682" b="-7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01.jpeg">
            <a:extLst>
              <a:ext uri="{FF2B5EF4-FFF2-40B4-BE49-F238E27FC236}">
                <a16:creationId xmlns:a16="http://schemas.microsoft.com/office/drawing/2014/main" id="{244F8E61-21E1-1E0F-D81D-964267B28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935" y="3212985"/>
            <a:ext cx="3101552" cy="273619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6EC37BF-F43F-1323-1B4E-B0B2B0B07982}"/>
              </a:ext>
            </a:extLst>
          </p:cNvPr>
          <p:cNvSpPr txBox="1"/>
          <p:nvPr/>
        </p:nvSpPr>
        <p:spPr>
          <a:xfrm>
            <a:off x="2855775" y="2277849"/>
            <a:ext cx="6050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8B110D-ECFA-BC1F-3252-36734656EA04}"/>
              </a:ext>
            </a:extLst>
          </p:cNvPr>
          <p:cNvSpPr txBox="1"/>
          <p:nvPr/>
        </p:nvSpPr>
        <p:spPr>
          <a:xfrm>
            <a:off x="5159935" y="2316710"/>
            <a:ext cx="3890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8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AC7A9-87DF-32AA-8E00-9316B2CCB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EE7A724-A683-03D4-E4C3-86FBFE1FEDF2}"/>
                  </a:ext>
                </a:extLst>
              </p:cNvPr>
              <p:cNvSpPr txBox="1"/>
              <p:nvPr/>
            </p:nvSpPr>
            <p:spPr>
              <a:xfrm>
                <a:off x="695625" y="565334"/>
                <a:ext cx="10944760" cy="20138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三、解答题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解答时每小题必须给出必要的演算过程或推理步骤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画出必要的图形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包括辅助线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17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(-3,2)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EE7A724-A683-03D4-E4C3-86FBFE1FED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65334"/>
                <a:ext cx="10944760" cy="2013821"/>
              </a:xfrm>
              <a:prstGeom prst="rect">
                <a:avLst/>
              </a:prstGeom>
              <a:blipFill>
                <a:blip r:embed="rId3"/>
                <a:stretch>
                  <a:fillRect l="-1114" t="-4242" r="-835" b="-7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8C5D11-1C7C-3B8C-5A34-5A6EB4EB63B3}"/>
                  </a:ext>
                </a:extLst>
              </p:cNvPr>
              <p:cNvSpPr txBox="1"/>
              <p:nvPr/>
            </p:nvSpPr>
            <p:spPr>
              <a:xfrm>
                <a:off x="695625" y="2641144"/>
                <a:ext cx="7538581" cy="13435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故反比例函数关系式为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8C5D11-1C7C-3B8C-5A34-5A6EB4EB63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641144"/>
                <a:ext cx="7538581" cy="1343509"/>
              </a:xfrm>
              <a:prstGeom prst="rect">
                <a:avLst/>
              </a:prstGeom>
              <a:blipFill>
                <a:blip r:embed="rId4"/>
                <a:stretch>
                  <a:fillRect l="-1617" b="-45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11B24BA-0412-0597-2140-18513A90F0AE}"/>
              </a:ext>
            </a:extLst>
          </p:cNvPr>
          <p:cNvSpPr txBox="1"/>
          <p:nvPr/>
        </p:nvSpPr>
        <p:spPr>
          <a:xfrm>
            <a:off x="695625" y="414905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在这个图象上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164B2AC-D772-9698-1089-CE7814CEE88C}"/>
                  </a:ext>
                </a:extLst>
              </p:cNvPr>
              <p:cNvSpPr txBox="1"/>
              <p:nvPr/>
            </p:nvSpPr>
            <p:spPr>
              <a:xfrm>
                <a:off x="710838" y="5013110"/>
                <a:ext cx="7128495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∴n=-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164B2AC-D772-9698-1089-CE7814CEE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838" y="5013110"/>
                <a:ext cx="7128495" cy="714683"/>
              </a:xfrm>
              <a:prstGeom prst="rect">
                <a:avLst/>
              </a:prstGeom>
              <a:blipFill>
                <a:blip r:embed="rId5"/>
                <a:stretch>
                  <a:fillRect l="-1796" b="-8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028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9DBE2-CF30-3683-58B7-FEAFB9478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EBCC1A-C9D0-034C-58E7-26F025623320}"/>
                  </a:ext>
                </a:extLst>
              </p:cNvPr>
              <p:cNvSpPr txBox="1"/>
              <p:nvPr/>
            </p:nvSpPr>
            <p:spPr>
              <a:xfrm>
                <a:off x="595594" y="534639"/>
                <a:ext cx="10628431" cy="10281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+5)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𝟐𝟔</m:t>
                        </m:r>
                      </m:sup>
                    </m:sSup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求反比例函数的关系式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EBCC1A-C9D0-034C-58E7-26F0256233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594" y="534639"/>
                <a:ext cx="10628431" cy="1028167"/>
              </a:xfrm>
              <a:prstGeom prst="rect">
                <a:avLst/>
              </a:prstGeom>
              <a:blipFill>
                <a:blip r:embed="rId3"/>
                <a:stretch>
                  <a:fillRect l="-1205" t="-1786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816732-56CB-6FEA-0B31-8E891C4CCD75}"/>
                  </a:ext>
                </a:extLst>
              </p:cNvPr>
              <p:cNvSpPr txBox="1"/>
              <p:nvPr/>
            </p:nvSpPr>
            <p:spPr>
              <a:xfrm>
                <a:off x="572727" y="1562806"/>
                <a:ext cx="9144635" cy="16758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≠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p>
                                <m:sSupPr>
                                  <m:ctrlPr>
                                    <a:rPr lang="zh-CN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p>
                                  <m:r>
                                    <a:rPr lang="en-US" altLang="zh-CN" sz="28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𝟐𝟔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8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所以反比例函数的关系式为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816732-56CB-6FEA-0B31-8E891C4CCD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727" y="1562806"/>
                <a:ext cx="9144635" cy="1675843"/>
              </a:xfrm>
              <a:prstGeom prst="rect">
                <a:avLst/>
              </a:prstGeom>
              <a:blipFill>
                <a:blip r:embed="rId4"/>
                <a:stretch>
                  <a:fillRect l="-1400" b="-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F6326AB-7E91-6B8A-0095-7068CF6C8938}"/>
                  </a:ext>
                </a:extLst>
              </p:cNvPr>
              <p:cNvSpPr txBox="1"/>
              <p:nvPr/>
            </p:nvSpPr>
            <p:spPr>
              <a:xfrm>
                <a:off x="595594" y="3310925"/>
                <a:ext cx="10772442" cy="11680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判断下列各点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(-1,-10),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(-1,-5),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𝟏𝟓</m:t>
                        </m:r>
                      </m:e>
                    </m: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中反比例函数图象上的点有哪些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F6326AB-7E91-6B8A-0095-7068CF6C8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594" y="3310925"/>
                <a:ext cx="10772442" cy="1168077"/>
              </a:xfrm>
              <a:prstGeom prst="rect">
                <a:avLst/>
              </a:prstGeom>
              <a:blipFill>
                <a:blip r:embed="rId5"/>
                <a:stretch>
                  <a:fillRect l="-1188" b="-14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CFDCAB8-0094-C6C7-A30C-AFDA35ABADE5}"/>
                  </a:ext>
                </a:extLst>
              </p:cNvPr>
              <p:cNvSpPr txBox="1"/>
              <p:nvPr/>
            </p:nvSpPr>
            <p:spPr>
              <a:xfrm>
                <a:off x="591632" y="4725090"/>
                <a:ext cx="10976101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将各点横坐标代入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在此函数图象上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CFDCAB8-0094-C6C7-A30C-AFDA35ABAD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632" y="4725090"/>
                <a:ext cx="10976101" cy="714683"/>
              </a:xfrm>
              <a:prstGeom prst="rect">
                <a:avLst/>
              </a:prstGeom>
              <a:blipFill>
                <a:blip r:embed="rId6"/>
                <a:stretch>
                  <a:fillRect l="-1110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153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EB05A-BC9C-FA6D-7764-DB9B68857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01C684-9359-C149-B06A-4B270ABD0501}"/>
              </a:ext>
            </a:extLst>
          </p:cNvPr>
          <p:cNvSpPr txBox="1"/>
          <p:nvPr/>
        </p:nvSpPr>
        <p:spPr>
          <a:xfrm>
            <a:off x="695624" y="620805"/>
            <a:ext cx="1087275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某气球内充满了一定质量的气体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当温度不变时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气球内气体的气压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是气球的体积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的反比例函数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其图象如图所示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求该反比例函数的表达式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EDFC16-3564-C8D6-B0D0-3605598559B5}"/>
                  </a:ext>
                </a:extLst>
              </p:cNvPr>
              <p:cNvSpPr txBox="1"/>
              <p:nvPr/>
            </p:nvSpPr>
            <p:spPr>
              <a:xfrm>
                <a:off x="692585" y="2570313"/>
                <a:ext cx="6581499" cy="28295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设反比例的函数表达式为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𝑽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(2,48)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𝑽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96,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𝑽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EDFC16-3564-C8D6-B0D0-3605598559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585" y="2570313"/>
                <a:ext cx="6581499" cy="2829557"/>
              </a:xfrm>
              <a:prstGeom prst="rect">
                <a:avLst/>
              </a:prstGeom>
              <a:blipFill>
                <a:blip r:embed="rId3"/>
                <a:stretch>
                  <a:fillRect l="-1946" r="-741" b="-1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2.jpeg">
            <a:extLst>
              <a:ext uri="{FF2B5EF4-FFF2-40B4-BE49-F238E27FC236}">
                <a16:creationId xmlns:a16="http://schemas.microsoft.com/office/drawing/2014/main" id="{3E88F67F-32F1-5FA8-7AEE-B001D8666E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25" y="2591721"/>
            <a:ext cx="3316697" cy="230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71E30-5DB8-C4FE-CE94-B5E660A70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A32E79-DD33-BC98-2A70-1FC797F39179}"/>
              </a:ext>
            </a:extLst>
          </p:cNvPr>
          <p:cNvSpPr txBox="1"/>
          <p:nvPr/>
        </p:nvSpPr>
        <p:spPr>
          <a:xfrm>
            <a:off x="551960" y="772468"/>
            <a:ext cx="9216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当气球的体积为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立方米时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气球内的气压是多少千帕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4E46F0-AC02-F525-4C62-4EA4F21A9C72}"/>
                  </a:ext>
                </a:extLst>
              </p:cNvPr>
              <p:cNvSpPr txBox="1"/>
              <p:nvPr/>
            </p:nvSpPr>
            <p:spPr>
              <a:xfrm>
                <a:off x="576673" y="1475928"/>
                <a:ext cx="6106510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千帕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当气球的体积为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立方米时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气球内的气压是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千帕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4E46F0-AC02-F525-4C62-4EA4F21A9C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673" y="1475928"/>
                <a:ext cx="6106510" cy="1576457"/>
              </a:xfrm>
              <a:prstGeom prst="rect">
                <a:avLst/>
              </a:prstGeom>
              <a:blipFill>
                <a:blip r:embed="rId3"/>
                <a:stretch>
                  <a:fillRect l="-2098" r="-699" b="-10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37175B1-F9D8-8BFE-92F4-A283B35E5F82}"/>
              </a:ext>
            </a:extLst>
          </p:cNvPr>
          <p:cNvSpPr txBox="1"/>
          <p:nvPr/>
        </p:nvSpPr>
        <p:spPr>
          <a:xfrm>
            <a:off x="569855" y="3232625"/>
            <a:ext cx="7830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当气球内的气压为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千帕时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求气球的体积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D2BAE49-8A3B-8742-2743-A5A5B0122DA0}"/>
                  </a:ext>
                </a:extLst>
              </p:cNvPr>
              <p:cNvSpPr txBox="1"/>
              <p:nvPr/>
            </p:nvSpPr>
            <p:spPr>
              <a:xfrm>
                <a:off x="551615" y="4005040"/>
                <a:ext cx="9072630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立方米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当气球内的气压为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千帕时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气球的体积为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立方米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D2BAE49-8A3B-8742-2743-A5A5B0122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005040"/>
                <a:ext cx="9072630" cy="1145570"/>
              </a:xfrm>
              <a:prstGeom prst="rect">
                <a:avLst/>
              </a:prstGeom>
              <a:blipFill>
                <a:blip r:embed="rId4"/>
                <a:stretch>
                  <a:fillRect l="-1343" b="-14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102.jpeg">
            <a:extLst>
              <a:ext uri="{FF2B5EF4-FFF2-40B4-BE49-F238E27FC236}">
                <a16:creationId xmlns:a16="http://schemas.microsoft.com/office/drawing/2014/main" id="{FB669A68-0331-E706-8D99-552AB700BB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0439" y="1772885"/>
            <a:ext cx="3368656" cy="233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5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920F7-5B7E-5B74-DD06-FDFF6D5EF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8FBC0B-A455-E956-96AE-063FA2F32761}"/>
                  </a:ext>
                </a:extLst>
              </p:cNvPr>
              <p:cNvSpPr txBox="1"/>
              <p:nvPr/>
            </p:nvSpPr>
            <p:spPr>
              <a:xfrm>
                <a:off x="573095" y="413944"/>
                <a:ext cx="11045809" cy="1582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xOy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8FBC0B-A455-E956-96AE-063FA2F327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95" y="413944"/>
                <a:ext cx="11045809" cy="1582934"/>
              </a:xfrm>
              <a:prstGeom prst="rect">
                <a:avLst/>
              </a:prstGeom>
              <a:blipFill>
                <a:blip r:embed="rId3"/>
                <a:stretch>
                  <a:fillRect l="-1104" r="-276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C187A6-9E68-87B1-4480-BF17E8A0DEB6}"/>
                  </a:ext>
                </a:extLst>
              </p:cNvPr>
              <p:cNvSpPr txBox="1"/>
              <p:nvPr/>
            </p:nvSpPr>
            <p:spPr>
              <a:xfrm>
                <a:off x="573095" y="2032487"/>
                <a:ext cx="6912480" cy="22032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C187A6-9E68-87B1-4480-BF17E8A0D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95" y="2032487"/>
                <a:ext cx="6912480" cy="2203232"/>
              </a:xfrm>
              <a:prstGeom prst="rect">
                <a:avLst/>
              </a:prstGeom>
              <a:blipFill>
                <a:blip r:embed="rId4"/>
                <a:stretch>
                  <a:fillRect l="-1764" t="-3591" b="-2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3.jpeg">
            <a:extLst>
              <a:ext uri="{FF2B5EF4-FFF2-40B4-BE49-F238E27FC236}">
                <a16:creationId xmlns:a16="http://schemas.microsoft.com/office/drawing/2014/main" id="{22F920C4-A87F-00F6-6FEF-42CFCFA5E7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145" y="1772885"/>
            <a:ext cx="2784044" cy="26090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586981-86FB-783D-E5FD-AC02C499C205}"/>
                  </a:ext>
                </a:extLst>
              </p:cNvPr>
              <p:cNvSpPr txBox="1"/>
              <p:nvPr/>
            </p:nvSpPr>
            <p:spPr>
              <a:xfrm>
                <a:off x="573095" y="4120968"/>
                <a:ext cx="8389190" cy="11520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也在反比例函数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直接写出函数值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586981-86FB-783D-E5FD-AC02C499C2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95" y="4120968"/>
                <a:ext cx="8389190" cy="1152047"/>
              </a:xfrm>
              <a:prstGeom prst="rect">
                <a:avLst/>
              </a:prstGeom>
              <a:blipFill>
                <a:blip r:embed="rId6"/>
                <a:stretch>
                  <a:fillRect l="-1453" r="-2544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B7DB551-E03B-E369-BE8E-B69C57DC8D3A}"/>
                  </a:ext>
                </a:extLst>
              </p:cNvPr>
              <p:cNvSpPr txBox="1"/>
              <p:nvPr/>
            </p:nvSpPr>
            <p:spPr>
              <a:xfrm>
                <a:off x="695625" y="5240698"/>
                <a:ext cx="2592180" cy="71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B7DB551-E03B-E369-BE8E-B69C57DC8D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240698"/>
                <a:ext cx="2592180" cy="713529"/>
              </a:xfrm>
              <a:prstGeom prst="rect">
                <a:avLst/>
              </a:prstGeom>
              <a:blipFill>
                <a:blip r:embed="rId7"/>
                <a:stretch>
                  <a:fillRect l="-4706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100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AFFC5-9C28-92B1-8701-C3D1A659D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FA5A6A-08FC-A08F-BA4E-EABE5884BEAE}"/>
              </a:ext>
            </a:extLst>
          </p:cNvPr>
          <p:cNvSpPr txBox="1"/>
          <p:nvPr/>
        </p:nvSpPr>
        <p:spPr>
          <a:xfrm>
            <a:off x="553551" y="476795"/>
            <a:ext cx="11084897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cm,∠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分别在边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上运动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BPQ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6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BQ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请回答下列问题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请直接写出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之间的函数表达式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并注明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在给定的平面直角坐标系中画出该函数的图象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6F00F1-3AEC-5791-0027-1EA2770D63C4}"/>
                  </a:ext>
                </a:extLst>
              </p:cNvPr>
              <p:cNvSpPr txBox="1"/>
              <p:nvPr/>
            </p:nvSpPr>
            <p:spPr>
              <a:xfrm>
                <a:off x="582963" y="2241284"/>
                <a:ext cx="5311728" cy="6703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(3≤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≤6,2≤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≤4)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作图略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6F00F1-3AEC-5791-0027-1EA2770D63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963" y="2241284"/>
                <a:ext cx="5311728" cy="670312"/>
              </a:xfrm>
              <a:prstGeom prst="rect">
                <a:avLst/>
              </a:prstGeom>
              <a:blipFill>
                <a:blip r:embed="rId3"/>
                <a:stretch>
                  <a:fillRect l="-2067" b="-8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4.jpeg">
            <a:extLst>
              <a:ext uri="{FF2B5EF4-FFF2-40B4-BE49-F238E27FC236}">
                <a16:creationId xmlns:a16="http://schemas.microsoft.com/office/drawing/2014/main" id="{C7FFE95D-8A9B-3C85-B328-1027A12573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0959" y="2576440"/>
            <a:ext cx="5817664" cy="279182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23BA0D4-BBDF-56F4-26EC-D391B2EA9BAC}"/>
              </a:ext>
            </a:extLst>
          </p:cNvPr>
          <p:cNvSpPr txBox="1"/>
          <p:nvPr/>
        </p:nvSpPr>
        <p:spPr>
          <a:xfrm>
            <a:off x="553551" y="3157778"/>
            <a:ext cx="446237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写出该函数的一条性质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848C4E-EAAF-6BAB-ABEA-7F4EBB612A62}"/>
              </a:ext>
            </a:extLst>
          </p:cNvPr>
          <p:cNvSpPr txBox="1"/>
          <p:nvPr/>
        </p:nvSpPr>
        <p:spPr>
          <a:xfrm>
            <a:off x="553551" y="3758560"/>
            <a:ext cx="551303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3≤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≤6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的增大而减小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B495823-1FF8-A786-20CF-F89DA3E904E7}"/>
              </a:ext>
            </a:extLst>
          </p:cNvPr>
          <p:cNvSpPr txBox="1"/>
          <p:nvPr/>
        </p:nvSpPr>
        <p:spPr>
          <a:xfrm>
            <a:off x="484456" y="4348498"/>
            <a:ext cx="5396503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根据图象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直接写出当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精确到十分位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误差不超过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5338C5D-BDAA-C4F3-866E-85B9CC3F541A}"/>
              </a:ext>
            </a:extLst>
          </p:cNvPr>
          <p:cNvSpPr txBox="1"/>
          <p:nvPr/>
        </p:nvSpPr>
        <p:spPr>
          <a:xfrm>
            <a:off x="582963" y="5336710"/>
            <a:ext cx="237616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≈3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26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C7089-F3F6-06CC-0C48-C0B7350D1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A9568C-8570-A254-B067-E391F1255729}"/>
              </a:ext>
            </a:extLst>
          </p:cNvPr>
          <p:cNvSpPr txBox="1"/>
          <p:nvPr/>
        </p:nvSpPr>
        <p:spPr>
          <a:xfrm>
            <a:off x="515612" y="548800"/>
            <a:ext cx="1116077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学校的学生专用智能饮水机的工作过程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先加满水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再加热至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时自动停止加热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进入冷却期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水温降至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时自动加热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水温升至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又自动停止加热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进入冷却期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此为一个循环加热周期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在不重新加入水的情况下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一直如此循环工作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从加热阶段的某一时刻开始计时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与对应的水温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(℃)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之间的函数关系如图所示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段为线段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段为双曲线一部分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(0,28),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(9,100),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,25)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image105.jpeg">
            <a:extLst>
              <a:ext uri="{FF2B5EF4-FFF2-40B4-BE49-F238E27FC236}">
                <a16:creationId xmlns:a16="http://schemas.microsoft.com/office/drawing/2014/main" id="{7DD51A92-5828-B1F1-CDD2-996A100621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870" y="3450158"/>
            <a:ext cx="4115607" cy="208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036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4E4BE0-F95A-D737-3A9E-B685267D7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58239A9-F71A-4A22-EADB-D748153DB3F1}"/>
                  </a:ext>
                </a:extLst>
              </p:cNvPr>
              <p:cNvSpPr txBox="1"/>
              <p:nvPr/>
            </p:nvSpPr>
            <p:spPr>
              <a:xfrm>
                <a:off x="479610" y="1502907"/>
                <a:ext cx="9360650" cy="4548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段加热过程的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(0,28),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(9,100)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𝟐𝟖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𝟗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𝟏𝟎𝟎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𝟐𝟖</m:t>
                              </m:r>
                              <m:r>
                                <a:rPr lang="en-US" altLang="zh-CN" sz="28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段加热过程的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段冷却过程的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(9,100)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段冷却过程的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58239A9-F71A-4A22-EADB-D748153DB3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1502907"/>
                <a:ext cx="9360650" cy="4548553"/>
              </a:xfrm>
              <a:prstGeom prst="rect">
                <a:avLst/>
              </a:prstGeom>
              <a:blipFill>
                <a:blip r:embed="rId3"/>
                <a:stretch>
                  <a:fillRect l="-1368" t="-1877" b="-6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D3127F7-6932-11E5-3F8C-4FB39404999A}"/>
              </a:ext>
            </a:extLst>
          </p:cNvPr>
          <p:cNvSpPr txBox="1"/>
          <p:nvPr/>
        </p:nvSpPr>
        <p:spPr>
          <a:xfrm>
            <a:off x="518430" y="476795"/>
            <a:ext cx="51843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段加热过程的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</a:p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的函数关系式和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05.jpeg">
            <a:extLst>
              <a:ext uri="{FF2B5EF4-FFF2-40B4-BE49-F238E27FC236}">
                <a16:creationId xmlns:a16="http://schemas.microsoft.com/office/drawing/2014/main" id="{AE42BE1E-3925-1B9C-7F35-0681C7F90C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90" y="589228"/>
            <a:ext cx="5534783" cy="280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41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AC4A8-248E-E7C2-CF98-90B9E1DBD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EED89B7-BF58-5F84-37AA-FD90A59731B2}"/>
              </a:ext>
            </a:extLst>
          </p:cNvPr>
          <p:cNvSpPr txBox="1"/>
          <p:nvPr/>
        </p:nvSpPr>
        <p:spPr>
          <a:xfrm>
            <a:off x="551615" y="548800"/>
            <a:ext cx="1072874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若水温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(℃)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时为不适饮水温度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在不重新加入水的情况下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不适饮水温度的持续时间为多少分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45946F-A121-2860-2023-10CA37747C96}"/>
                  </a:ext>
                </a:extLst>
              </p:cNvPr>
              <p:cNvSpPr txBox="1"/>
              <p:nvPr/>
            </p:nvSpPr>
            <p:spPr>
              <a:xfrm>
                <a:off x="564616" y="2021243"/>
                <a:ext cx="9735792" cy="28155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𝟗𝟎𝟎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𝟏𝟒𝟑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即不适饮水温度的持续时间为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𝟏𝟒𝟑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45946F-A121-2860-2023-10CA37747C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616" y="2021243"/>
                <a:ext cx="9735792" cy="2815514"/>
              </a:xfrm>
              <a:prstGeom prst="rect">
                <a:avLst/>
              </a:prstGeom>
              <a:blipFill>
                <a:blip r:embed="rId3"/>
                <a:stretch>
                  <a:fillRect l="-1315" b="-1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164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87FC9-C01B-E20E-B988-91E56F850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0B12BD6-284D-3429-105E-8EBF67DC6BF1}"/>
                  </a:ext>
                </a:extLst>
              </p:cNvPr>
              <p:cNvSpPr txBox="1"/>
              <p:nvPr/>
            </p:nvSpPr>
            <p:spPr>
              <a:xfrm>
                <a:off x="623620" y="692810"/>
                <a:ext cx="9629774" cy="2240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一、选择题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下列函数中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的反比例函数的是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0B12BD6-284D-3429-105E-8EBF67DC6B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92810"/>
                <a:ext cx="9629774" cy="2240742"/>
              </a:xfrm>
              <a:prstGeom prst="rect">
                <a:avLst/>
              </a:prstGeom>
              <a:blipFill>
                <a:blip r:embed="rId3"/>
                <a:stretch>
                  <a:fillRect l="-1266" b="-2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9A2B6C5-2235-18AE-2920-DB8FC0ADB9A9}"/>
                  </a:ext>
                </a:extLst>
              </p:cNvPr>
              <p:cNvSpPr txBox="1"/>
              <p:nvPr/>
            </p:nvSpPr>
            <p:spPr>
              <a:xfrm>
                <a:off x="623620" y="3068975"/>
                <a:ext cx="9000625" cy="2250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下列各点在反比例函数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𝟎𝟐𝟓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图象上的是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A.(-1,-2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025)	                  B.(-1,2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025)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C.(2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025,1)	                            D.(-2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025,-1)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9A2B6C5-2235-18AE-2920-DB8FC0ADB9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068975"/>
                <a:ext cx="9000625" cy="2250616"/>
              </a:xfrm>
              <a:prstGeom prst="rect">
                <a:avLst/>
              </a:prstGeom>
              <a:blipFill>
                <a:blip r:embed="rId4"/>
                <a:stretch>
                  <a:fillRect l="-1354" b="-6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9D378855-4C9A-C7E3-DD51-E74742659C06}"/>
              </a:ext>
            </a:extLst>
          </p:cNvPr>
          <p:cNvSpPr txBox="1"/>
          <p:nvPr/>
        </p:nvSpPr>
        <p:spPr>
          <a:xfrm>
            <a:off x="7464095" y="1526286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A0B6393-E02F-91D4-012F-669A31A35AE0}"/>
              </a:ext>
            </a:extLst>
          </p:cNvPr>
          <p:cNvSpPr txBox="1"/>
          <p:nvPr/>
        </p:nvSpPr>
        <p:spPr>
          <a:xfrm>
            <a:off x="7809597" y="3429000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727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30C14-F123-48BD-8FA5-55540B1FE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79343F-D54F-B4B2-4CCE-5ED2D8A44A37}"/>
                  </a:ext>
                </a:extLst>
              </p:cNvPr>
              <p:cNvSpPr txBox="1"/>
              <p:nvPr/>
            </p:nvSpPr>
            <p:spPr>
              <a:xfrm>
                <a:off x="686317" y="404790"/>
                <a:ext cx="10584735" cy="19698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,3),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求反比例函数的表达式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79343F-D54F-B4B2-4CCE-5ED2D8A44A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317" y="404790"/>
                <a:ext cx="10584735" cy="1969835"/>
              </a:xfrm>
              <a:prstGeom prst="rect">
                <a:avLst/>
              </a:prstGeom>
              <a:blipFill>
                <a:blip r:embed="rId3"/>
                <a:stretch>
                  <a:fillRect l="-1210" b="-7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6A224E-C335-8301-5CB4-A5D140A539C7}"/>
                  </a:ext>
                </a:extLst>
              </p:cNvPr>
              <p:cNvSpPr txBox="1"/>
              <p:nvPr/>
            </p:nvSpPr>
            <p:spPr>
              <a:xfrm>
                <a:off x="686317" y="2374625"/>
                <a:ext cx="5876956" cy="358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令一次函数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4,3),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D6A224E-C335-8301-5CB4-A5D140A53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317" y="2374625"/>
                <a:ext cx="5876956" cy="3587777"/>
              </a:xfrm>
              <a:prstGeom prst="rect">
                <a:avLst/>
              </a:prstGeom>
              <a:blipFill>
                <a:blip r:embed="rId4"/>
                <a:stretch>
                  <a:fillRect l="-2178" b="-1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6.jpeg">
            <a:extLst>
              <a:ext uri="{FF2B5EF4-FFF2-40B4-BE49-F238E27FC236}">
                <a16:creationId xmlns:a16="http://schemas.microsoft.com/office/drawing/2014/main" id="{EE2A509D-0B7E-E06D-04F0-AEF5B75BC3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4165" y="2374625"/>
            <a:ext cx="3365995" cy="300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8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6122C-9D9D-61CD-B21F-779AF660A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C50A07-666A-FABE-FCB4-3E6D09E51F6F}"/>
                  </a:ext>
                </a:extLst>
              </p:cNvPr>
              <p:cNvSpPr txBox="1"/>
              <p:nvPr/>
            </p:nvSpPr>
            <p:spPr>
              <a:xfrm>
                <a:off x="623620" y="548800"/>
                <a:ext cx="10512730" cy="11435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向上平移后与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与双曲线在第二象限内的部分交于点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求直线向上平移的距离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C50A07-666A-FABE-FCB4-3E6D09E51F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48800"/>
                <a:ext cx="10512730" cy="1143518"/>
              </a:xfrm>
              <a:prstGeom prst="rect">
                <a:avLst/>
              </a:prstGeom>
              <a:blipFill>
                <a:blip r:embed="rId3"/>
                <a:stretch>
                  <a:fillRect l="-1159" r="-928" b="-14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AE50C1-2E6C-9090-25EE-120125824512}"/>
                  </a:ext>
                </a:extLst>
              </p:cNvPr>
              <p:cNvSpPr txBox="1"/>
              <p:nvPr/>
            </p:nvSpPr>
            <p:spPr>
              <a:xfrm>
                <a:off x="646304" y="1844890"/>
                <a:ext cx="7039056" cy="3676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设平移后直线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·(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直线向上平移的距离为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AE50C1-2E6C-9090-25EE-1201258245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304" y="1844890"/>
                <a:ext cx="7039056" cy="3676776"/>
              </a:xfrm>
              <a:prstGeom prst="rect">
                <a:avLst/>
              </a:prstGeom>
              <a:blipFill>
                <a:blip r:embed="rId4"/>
                <a:stretch>
                  <a:fillRect l="-1732" t="-2322" r="-693" b="-1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6.jpeg">
            <a:extLst>
              <a:ext uri="{FF2B5EF4-FFF2-40B4-BE49-F238E27FC236}">
                <a16:creationId xmlns:a16="http://schemas.microsoft.com/office/drawing/2014/main" id="{B7233317-2060-46CE-3311-5AAE4776A5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8496" y="1992847"/>
            <a:ext cx="3213702" cy="287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77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FF2DD-F19D-A8E1-720F-BF94BBCC5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E5DCA1-823A-6C85-29F4-090BBDE1EBB6}"/>
              </a:ext>
            </a:extLst>
          </p:cNvPr>
          <p:cNvSpPr txBox="1"/>
          <p:nvPr/>
        </p:nvSpPr>
        <p:spPr>
          <a:xfrm>
            <a:off x="623620" y="620805"/>
            <a:ext cx="1072874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轴上的一点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直接写出所有符合条件的点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2632E22-F92B-EA8A-0E67-FDCA4CA64DE9}"/>
                  </a:ext>
                </a:extLst>
              </p:cNvPr>
              <p:cNvSpPr txBox="1"/>
              <p:nvPr/>
            </p:nvSpPr>
            <p:spPr>
              <a:xfrm>
                <a:off x="623620" y="1427907"/>
                <a:ext cx="10944760" cy="40021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4,3),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3),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=t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∵BE=AB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𝟐𝟏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𝟐𝟏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符合条件的点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𝟐𝟏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latin typeface="Cambria Math" panose="02040503050406030204" pitchFamily="18" charset="0"/>
                          </a:rPr>
                          <m:t>𝟐𝟏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2632E22-F92B-EA8A-0E67-FDCA4CA64D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427907"/>
                <a:ext cx="10944760" cy="4002186"/>
              </a:xfrm>
              <a:prstGeom prst="rect">
                <a:avLst/>
              </a:prstGeom>
              <a:blipFill>
                <a:blip r:embed="rId3"/>
                <a:stretch>
                  <a:fillRect l="-1114" b="-3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106.jpeg">
            <a:extLst>
              <a:ext uri="{FF2B5EF4-FFF2-40B4-BE49-F238E27FC236}">
                <a16:creationId xmlns:a16="http://schemas.microsoft.com/office/drawing/2014/main" id="{6F874658-F6FA-A3EB-B716-002E00E618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095" y="1484865"/>
            <a:ext cx="3213702" cy="287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54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70B21-75F1-42AA-D556-07AD0A8A2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37C54A-D2BE-4526-6791-A2C05BF7D12B}"/>
                  </a:ext>
                </a:extLst>
              </p:cNvPr>
              <p:cNvSpPr txBox="1"/>
              <p:nvPr/>
            </p:nvSpPr>
            <p:spPr>
              <a:xfrm>
                <a:off x="659622" y="404790"/>
                <a:ext cx="10872755" cy="23485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与双曲线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,-3),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是双曲线第一象限分支上的一点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并延长交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的值并直接写出点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37C54A-D2BE-4526-6791-A2C05BF7D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404790"/>
                <a:ext cx="10872755" cy="2348592"/>
              </a:xfrm>
              <a:prstGeom prst="rect">
                <a:avLst/>
              </a:prstGeom>
              <a:blipFill>
                <a:blip r:embed="rId3"/>
                <a:stretch>
                  <a:fillRect l="-1121" r="-1065" b="-6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E4D109A-448C-86AD-BBB9-F0B8E64F10A8}"/>
                  </a:ext>
                </a:extLst>
              </p:cNvPr>
              <p:cNvSpPr txBox="1"/>
              <p:nvPr/>
            </p:nvSpPr>
            <p:spPr>
              <a:xfrm>
                <a:off x="659622" y="2852960"/>
                <a:ext cx="9144635" cy="30929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和双曲线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由图象可知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关于原点对称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(2,3)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E4D109A-448C-86AD-BBB9-F0B8E64F10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2852960"/>
                <a:ext cx="9144635" cy="3092963"/>
              </a:xfrm>
              <a:prstGeom prst="rect">
                <a:avLst/>
              </a:prstGeom>
              <a:blipFill>
                <a:blip r:embed="rId4"/>
                <a:stretch>
                  <a:fillRect l="-1333" t="-1381" b="-4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9.jpeg">
            <a:extLst>
              <a:ext uri="{FF2B5EF4-FFF2-40B4-BE49-F238E27FC236}">
                <a16:creationId xmlns:a16="http://schemas.microsoft.com/office/drawing/2014/main" id="{7EA6DE1D-40B5-32B1-2E7D-D2A1BC42992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9989"/>
          <a:stretch/>
        </p:blipFill>
        <p:spPr>
          <a:xfrm>
            <a:off x="7464095" y="2204915"/>
            <a:ext cx="3240225" cy="281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91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50ACE-A1B0-54CC-A59A-691210B31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1D3901-4A7F-A81B-3836-79C0BAF0A3B4}"/>
              </a:ext>
            </a:extLst>
          </p:cNvPr>
          <p:cNvSpPr txBox="1"/>
          <p:nvPr/>
        </p:nvSpPr>
        <p:spPr>
          <a:xfrm>
            <a:off x="623620" y="476795"/>
            <a:ext cx="1094476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轴上的动点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且满足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C0C0DE-DB40-CE60-FB99-D02E7EE05845}"/>
                  </a:ext>
                </a:extLst>
              </p:cNvPr>
              <p:cNvSpPr txBox="1"/>
              <p:nvPr/>
            </p:nvSpPr>
            <p:spPr>
              <a:xfrm>
                <a:off x="623620" y="1779972"/>
                <a:ext cx="10437033" cy="41047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轴的垂线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垂足分别为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(2,3),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的纵坐标为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C0C0DE-DB40-CE60-FB99-D02E7EE058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779972"/>
                <a:ext cx="10437033" cy="4104713"/>
              </a:xfrm>
              <a:prstGeom prst="rect">
                <a:avLst/>
              </a:prstGeom>
              <a:blipFill>
                <a:blip r:embed="rId3"/>
                <a:stretch>
                  <a:fillRect l="-1168" r="-350" b="-8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9.jpeg">
            <a:extLst>
              <a:ext uri="{FF2B5EF4-FFF2-40B4-BE49-F238E27FC236}">
                <a16:creationId xmlns:a16="http://schemas.microsoft.com/office/drawing/2014/main" id="{9916E550-3259-89C4-2A8D-59594DA0381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9989"/>
          <a:stretch/>
        </p:blipFill>
        <p:spPr>
          <a:xfrm>
            <a:off x="7608105" y="2780955"/>
            <a:ext cx="3240225" cy="281238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BCD13EF-4584-A1D9-C93D-5E2F3E9BF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105" y="2633942"/>
            <a:ext cx="3327686" cy="310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6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F0E91-607F-A019-1054-FB9F89EE1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2A26B3-76A0-F3D5-E802-B6B9DA99FFDC}"/>
                  </a:ext>
                </a:extLst>
              </p:cNvPr>
              <p:cNvSpPr txBox="1"/>
              <p:nvPr/>
            </p:nvSpPr>
            <p:spPr>
              <a:xfrm>
                <a:off x="623620" y="692810"/>
                <a:ext cx="9684673" cy="52390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轴的对称点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B’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并向下平移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个单位长度记为点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B″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接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B'B″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B'M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B″C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B″N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B'B″NM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∴BM=B'M=B″N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∴BM+MN+NC=B″N+NC+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B″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三点共线时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BM+MN+NC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最小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最小值为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B″C+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(2,3),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∴B'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2,3),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B″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2,2),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∴B″C=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d>
                          <m:dPr>
                            <m:begChr m:val="["/>
                            <m:endChr m:val="-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e>
                        </m:d>
                        <m:sSup>
                          <m:sSup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(−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)]</m:t>
                            </m:r>
                          </m:e>
                          <m:sup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𝟔𝟓</m:t>
                        </m:r>
                      </m:e>
                    </m:rad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∴BM+MN+NC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的最小值为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𝟔𝟓</m:t>
                        </m:r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2A26B3-76A0-F3D5-E802-B6B9DA99FF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92810"/>
                <a:ext cx="9684673" cy="5239063"/>
              </a:xfrm>
              <a:prstGeom prst="rect">
                <a:avLst/>
              </a:prstGeom>
              <a:blipFill>
                <a:blip r:embed="rId3"/>
                <a:stretch>
                  <a:fillRect l="-1259" t="-349" b="-2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9D5A3BBF-C83A-1E30-2839-D5EE91D9B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134" y="476795"/>
            <a:ext cx="3239633" cy="302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4068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9EFECD-662B-DD05-8E5F-D12149945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DFD96E-202E-8BC3-E06B-3611FA0126FF}"/>
              </a:ext>
            </a:extLst>
          </p:cNvPr>
          <p:cNvSpPr txBox="1"/>
          <p:nvPr/>
        </p:nvSpPr>
        <p:spPr>
          <a:xfrm>
            <a:off x="515612" y="476795"/>
            <a:ext cx="11160775" cy="1076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是双曲线上的一个动点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是否存在点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若存在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请直接写出所有符合条件的点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的横坐标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若不存在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09.jpeg">
            <a:extLst>
              <a:ext uri="{FF2B5EF4-FFF2-40B4-BE49-F238E27FC236}">
                <a16:creationId xmlns:a16="http://schemas.microsoft.com/office/drawing/2014/main" id="{39DF067E-F468-4957-C496-A04C7C15ED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915"/>
          <a:stretch/>
        </p:blipFill>
        <p:spPr>
          <a:xfrm>
            <a:off x="8040135" y="2432011"/>
            <a:ext cx="2931194" cy="25921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210338C-E376-4DC9-D775-FE8F79CA7A05}"/>
                  </a:ext>
                </a:extLst>
              </p:cNvPr>
              <p:cNvSpPr txBox="1"/>
              <p:nvPr/>
            </p:nvSpPr>
            <p:spPr>
              <a:xfrm>
                <a:off x="515612" y="1700880"/>
                <a:ext cx="7085534" cy="4054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轴下方时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(8,0)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∵DP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(8,0)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210338C-E376-4DC9-D775-FE8F79CA7A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12" y="1700880"/>
                <a:ext cx="7085534" cy="4054443"/>
              </a:xfrm>
              <a:prstGeom prst="rect">
                <a:avLst/>
              </a:prstGeom>
              <a:blipFill>
                <a:blip r:embed="rId4"/>
                <a:stretch>
                  <a:fillRect l="-1807" t="-1053" r="-172" b="-3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>
            <a:extLst>
              <a:ext uri="{FF2B5EF4-FFF2-40B4-BE49-F238E27FC236}">
                <a16:creationId xmlns:a16="http://schemas.microsoft.com/office/drawing/2014/main" id="{0D455EAB-A5DE-D250-628C-34EF8FB23F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2854" y="2065988"/>
            <a:ext cx="30384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01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EA600-5938-DDB7-7E86-7D218FF2C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56E725-D48F-1A62-BE79-E3BE876D1532}"/>
                  </a:ext>
                </a:extLst>
              </p:cNvPr>
              <p:cNvSpPr txBox="1"/>
              <p:nvPr/>
            </p:nvSpPr>
            <p:spPr>
              <a:xfrm>
                <a:off x="695625" y="548800"/>
                <a:ext cx="9864685" cy="54306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l" rtl="0" eaLnBrk="1" fontAlgn="auto" latinLnBrk="0" hangingPunct="1">
                  <a:buNone/>
                </a:pP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</a:t>
                </a:r>
                <a:r>
                  <a:rPr lang="en-US" altLang="zh-CN" sz="2800" b="1" i="0" kern="1200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dirty="0">
                  <a:effectLst/>
                </a:endParaRPr>
              </a:p>
              <a:p>
                <a:pPr marL="0" indent="0" algn="l" rtl="0" eaLnBrk="1" fontAlgn="auto" latinLnBrk="0" hangingPunct="1">
                  <a:buNone/>
                </a:pP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 kern="1200" baseline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𝟏𝟐</m:t>
                              </m:r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en-US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i="0" kern="1200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i="0" kern="1200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dirty="0">
                  <a:effectLst/>
                </a:endParaRPr>
              </a:p>
              <a:p>
                <a:pPr marL="0" indent="0" algn="l" rtl="0" eaLnBrk="1" fontAlgn="auto" latinLnBrk="0" hangingPunct="1">
                  <a:buNone/>
                </a:pP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轴上方时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</a:t>
                </a:r>
                <a:r>
                  <a:rPr lang="en-US" altLang="zh-CN" sz="2800" b="1" i="0" kern="1200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与直线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</a:t>
                </a:r>
                <a:r>
                  <a:rPr lang="en-US" altLang="zh-CN" sz="2800" b="1" i="0" kern="1200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轴对称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dirty="0">
                  <a:effectLst/>
                </a:endParaRPr>
              </a:p>
              <a:p>
                <a:pPr marL="0" indent="0" algn="l" rtl="0" eaLnBrk="1" fontAlgn="auto" latinLnBrk="0" hangingPunct="1">
                  <a:buNone/>
                </a:pP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</a:t>
                </a:r>
                <a:r>
                  <a:rPr lang="en-US" altLang="zh-CN" sz="2800" b="1" i="0" kern="1200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dirty="0">
                  <a:effectLst/>
                </a:endParaRPr>
              </a:p>
              <a:p>
                <a:pPr marL="0" indent="0" algn="l" rtl="0" eaLnBrk="1" fontAlgn="auto" latinLnBrk="0" hangingPunct="1">
                  <a:buNone/>
                </a:pP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 kern="1200" baseline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zh-CN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𝟏𝟐</m:t>
                              </m:r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en-US" altLang="zh-CN" sz="2800" b="1" i="1" kern="1200" baseline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altLang="zh-CN" sz="2800" b="1" i="1" kern="1200" baseline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i="0" kern="1200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i="0" kern="1200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均符合题意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dirty="0">
                  <a:effectLst/>
                </a:endParaRPr>
              </a:p>
              <a:p>
                <a:pPr>
                  <a:buNone/>
                </a:pP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存在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的横坐标为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zh-CN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0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kern="1200" baseline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kern="1200" baseline="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dirty="0"/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56E725-D48F-1A62-BE79-E3BE876D15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9864685" cy="5430654"/>
              </a:xfrm>
              <a:prstGeom prst="rect">
                <a:avLst/>
              </a:prstGeom>
              <a:blipFill>
                <a:blip r:embed="rId3"/>
                <a:stretch>
                  <a:fillRect l="-1236" b="-20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DDE40C20-1B40-A1B4-4B0D-0DF5EAF31F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190" y="692810"/>
            <a:ext cx="2808195" cy="307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957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A4E5A-3BEC-EB85-187C-0423315EF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EE51BC1-EDE2-E783-F14E-14ACC9D1EB81}"/>
                  </a:ext>
                </a:extLst>
              </p:cNvPr>
              <p:cNvSpPr txBox="1"/>
              <p:nvPr/>
            </p:nvSpPr>
            <p:spPr>
              <a:xfrm>
                <a:off x="659622" y="620805"/>
                <a:ext cx="10872755" cy="2233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某公司计划新建一个容积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一定的长方体污水处理池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池的底面积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与其深度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之间的函数关系式为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𝑽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𝒉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这个函数的图象大致是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EE51BC1-EDE2-E783-F14E-14ACC9D1EB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620805"/>
                <a:ext cx="10872755" cy="2233625"/>
              </a:xfrm>
              <a:prstGeom prst="rect">
                <a:avLst/>
              </a:prstGeom>
              <a:blipFill>
                <a:blip r:embed="rId3"/>
                <a:stretch>
                  <a:fillRect l="-1121" r="-56" b="-7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>
            <a:extLst>
              <a:ext uri="{FF2B5EF4-FFF2-40B4-BE49-F238E27FC236}">
                <a16:creationId xmlns:a16="http://schemas.microsoft.com/office/drawing/2014/main" id="{D020041D-B35C-B670-F8ED-B1C2DFFC6D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313" y="3068975"/>
            <a:ext cx="10315372" cy="252017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56B7FFF-B5C0-36B9-03B2-3AFA54DAB915}"/>
              </a:ext>
            </a:extLst>
          </p:cNvPr>
          <p:cNvSpPr txBox="1"/>
          <p:nvPr/>
        </p:nvSpPr>
        <p:spPr>
          <a:xfrm>
            <a:off x="2135725" y="2331210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981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1095E-F3DE-40C3-95DF-1BA2304DA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CC63EEB-0298-2084-657A-8429608BDF16}"/>
              </a:ext>
            </a:extLst>
          </p:cNvPr>
          <p:cNvSpPr txBox="1"/>
          <p:nvPr/>
        </p:nvSpPr>
        <p:spPr>
          <a:xfrm>
            <a:off x="623620" y="530110"/>
            <a:ext cx="106567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已知两个变量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之间的对应值如下表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之间的函数解析式可能是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43DF9345-AC16-5389-5C7A-AF17124251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514250"/>
              </p:ext>
            </p:extLst>
          </p:nvPr>
        </p:nvGraphicFramePr>
        <p:xfrm>
          <a:off x="1775700" y="1573555"/>
          <a:ext cx="7416514" cy="911860"/>
        </p:xfrm>
        <a:graphic>
          <a:graphicData uri="http://schemas.openxmlformats.org/drawingml/2006/table">
            <a:tbl>
              <a:tblPr firstRow="1" firstCol="1" bandRow="1"/>
              <a:tblGrid>
                <a:gridCol w="1059502">
                  <a:extLst>
                    <a:ext uri="{9D8B030D-6E8A-4147-A177-3AD203B41FA5}">
                      <a16:colId xmlns:a16="http://schemas.microsoft.com/office/drawing/2014/main" val="1808053121"/>
                    </a:ext>
                  </a:extLst>
                </a:gridCol>
                <a:gridCol w="1059502">
                  <a:extLst>
                    <a:ext uri="{9D8B030D-6E8A-4147-A177-3AD203B41FA5}">
                      <a16:colId xmlns:a16="http://schemas.microsoft.com/office/drawing/2014/main" val="2826250306"/>
                    </a:ext>
                  </a:extLst>
                </a:gridCol>
                <a:gridCol w="1059502">
                  <a:extLst>
                    <a:ext uri="{9D8B030D-6E8A-4147-A177-3AD203B41FA5}">
                      <a16:colId xmlns:a16="http://schemas.microsoft.com/office/drawing/2014/main" val="2409260328"/>
                    </a:ext>
                  </a:extLst>
                </a:gridCol>
                <a:gridCol w="1059502">
                  <a:extLst>
                    <a:ext uri="{9D8B030D-6E8A-4147-A177-3AD203B41FA5}">
                      <a16:colId xmlns:a16="http://schemas.microsoft.com/office/drawing/2014/main" val="3764181886"/>
                    </a:ext>
                  </a:extLst>
                </a:gridCol>
                <a:gridCol w="1059502">
                  <a:extLst>
                    <a:ext uri="{9D8B030D-6E8A-4147-A177-3AD203B41FA5}">
                      <a16:colId xmlns:a16="http://schemas.microsoft.com/office/drawing/2014/main" val="3133673644"/>
                    </a:ext>
                  </a:extLst>
                </a:gridCol>
                <a:gridCol w="1059502">
                  <a:extLst>
                    <a:ext uri="{9D8B030D-6E8A-4147-A177-3AD203B41FA5}">
                      <a16:colId xmlns:a16="http://schemas.microsoft.com/office/drawing/2014/main" val="1376868061"/>
                    </a:ext>
                  </a:extLst>
                </a:gridCol>
                <a:gridCol w="1059502">
                  <a:extLst>
                    <a:ext uri="{9D8B030D-6E8A-4147-A177-3AD203B41FA5}">
                      <a16:colId xmlns:a16="http://schemas.microsoft.com/office/drawing/2014/main" val="1119242813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-2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8192853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-6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-12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057270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51EC039-A877-E0C4-5BB8-9661A7EC98CB}"/>
                  </a:ext>
                </a:extLst>
              </p:cNvPr>
              <p:cNvSpPr txBox="1"/>
              <p:nvPr/>
            </p:nvSpPr>
            <p:spPr>
              <a:xfrm>
                <a:off x="623619" y="2622074"/>
                <a:ext cx="9936691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	               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51EC039-A877-E0C4-5BB8-9661A7EC98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2622074"/>
                <a:ext cx="9936691" cy="714683"/>
              </a:xfrm>
              <a:prstGeom prst="rect">
                <a:avLst/>
              </a:prstGeom>
              <a:blipFill>
                <a:blip r:embed="rId3"/>
                <a:stretch>
                  <a:fillRect l="-1227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F36D2B6-78BC-E49E-B393-D94C6F64E4B3}"/>
                  </a:ext>
                </a:extLst>
              </p:cNvPr>
              <p:cNvSpPr txBox="1"/>
              <p:nvPr/>
            </p:nvSpPr>
            <p:spPr>
              <a:xfrm>
                <a:off x="623619" y="3336757"/>
                <a:ext cx="10656740" cy="2502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下列说法不正确的是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它的图象分布在第一、三象限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它的图形是中心对称图形</a:t>
                </a: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在它的图象上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的增大而增大</a:t>
                </a: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F36D2B6-78BC-E49E-B393-D94C6F64E4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3336757"/>
                <a:ext cx="10656740" cy="2502545"/>
              </a:xfrm>
              <a:prstGeom prst="rect">
                <a:avLst/>
              </a:prstGeom>
              <a:blipFill>
                <a:blip r:embed="rId4"/>
                <a:stretch>
                  <a:fillRect l="-1144" b="-6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AF1437A-689A-4E15-C6B8-650CFADBC6D2}"/>
              </a:ext>
            </a:extLst>
          </p:cNvPr>
          <p:cNvSpPr txBox="1"/>
          <p:nvPr/>
        </p:nvSpPr>
        <p:spPr>
          <a:xfrm>
            <a:off x="2063720" y="974019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0EDB9C-366B-A7CE-51F8-884C7468ACB9}"/>
              </a:ext>
            </a:extLst>
          </p:cNvPr>
          <p:cNvSpPr txBox="1"/>
          <p:nvPr/>
        </p:nvSpPr>
        <p:spPr>
          <a:xfrm>
            <a:off x="8544170" y="3528220"/>
            <a:ext cx="533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24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E52CC-A91D-D1B0-6FA5-CA080DE4E6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7F173A-320C-C9E2-D352-561F589FDCF4}"/>
                  </a:ext>
                </a:extLst>
              </p:cNvPr>
              <p:cNvSpPr txBox="1"/>
              <p:nvPr/>
            </p:nvSpPr>
            <p:spPr>
              <a:xfrm>
                <a:off x="623620" y="515781"/>
                <a:ext cx="10944760" cy="11520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已知正比例函数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的图象无交点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互为相反数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互为倒数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异号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D.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同号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7F173A-320C-C9E2-D352-561F589FDC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15781"/>
                <a:ext cx="10944760" cy="1152047"/>
              </a:xfrm>
              <a:prstGeom prst="rect">
                <a:avLst/>
              </a:prstGeom>
              <a:blipFill>
                <a:blip r:embed="rId3"/>
                <a:stretch>
                  <a:fillRect l="-1114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B23450-395C-678D-4ADC-4495A7AF1B0C}"/>
                  </a:ext>
                </a:extLst>
              </p:cNvPr>
              <p:cNvSpPr txBox="1"/>
              <p:nvPr/>
            </p:nvSpPr>
            <p:spPr>
              <a:xfrm>
                <a:off x="621226" y="1988900"/>
                <a:ext cx="10777604" cy="11520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在同一平面直角坐标系中的图象可能是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B23450-395C-678D-4ADC-4495A7AF1B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26" y="1988900"/>
                <a:ext cx="10777604" cy="1152047"/>
              </a:xfrm>
              <a:prstGeom prst="rect">
                <a:avLst/>
              </a:prstGeom>
              <a:blipFill>
                <a:blip r:embed="rId4"/>
                <a:stretch>
                  <a:fillRect l="-1188" r="-226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F4D9CD10-0F37-857A-3D4D-E8D99418BE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937" y="3263714"/>
            <a:ext cx="10144125" cy="25717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ECD737A-A5E9-7A1A-5F56-84694C07685B}"/>
              </a:ext>
            </a:extLst>
          </p:cNvPr>
          <p:cNvSpPr txBox="1"/>
          <p:nvPr/>
        </p:nvSpPr>
        <p:spPr>
          <a:xfrm>
            <a:off x="10509325" y="671790"/>
            <a:ext cx="389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4A18E4-AC1F-C342-E363-7CFA51CF4BC8}"/>
              </a:ext>
            </a:extLst>
          </p:cNvPr>
          <p:cNvSpPr txBox="1"/>
          <p:nvPr/>
        </p:nvSpPr>
        <p:spPr>
          <a:xfrm>
            <a:off x="3503820" y="2679111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26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0B760E-3EAC-9488-24E7-01597380F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0608349-E2B2-7C26-BCCB-712C33154391}"/>
                  </a:ext>
                </a:extLst>
              </p:cNvPr>
              <p:cNvSpPr txBox="1"/>
              <p:nvPr/>
            </p:nvSpPr>
            <p:spPr>
              <a:xfrm>
                <a:off x="479610" y="552262"/>
                <a:ext cx="11232780" cy="48361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和双曲线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是线段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上的点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重合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分别向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轴作垂线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垂足分别是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POE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0608349-E2B2-7C26-BCCB-712C331543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552262"/>
                <a:ext cx="11232780" cy="4836132"/>
              </a:xfrm>
              <a:prstGeom prst="rect">
                <a:avLst/>
              </a:prstGeom>
              <a:blipFill>
                <a:blip r:embed="rId3"/>
                <a:stretch>
                  <a:fillRect l="-1140" r="-271" b="-26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98.jpeg">
            <a:extLst>
              <a:ext uri="{FF2B5EF4-FFF2-40B4-BE49-F238E27FC236}">
                <a16:creationId xmlns:a16="http://schemas.microsoft.com/office/drawing/2014/main" id="{A10E5AC2-1EE7-E8F5-ED6A-A835D69D96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50" y="3140980"/>
            <a:ext cx="2746431" cy="266418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E11EFC8-FA26-4533-DFB2-8D3BBFE3920A}"/>
              </a:ext>
            </a:extLst>
          </p:cNvPr>
          <p:cNvSpPr txBox="1"/>
          <p:nvPr/>
        </p:nvSpPr>
        <p:spPr>
          <a:xfrm>
            <a:off x="8904195" y="2276920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412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EE2D90-622E-84A2-33E9-0BCA2BF7A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1EB2E1-FAB5-4E22-60D0-8E53A2380592}"/>
                  </a:ext>
                </a:extLst>
              </p:cNvPr>
              <p:cNvSpPr txBox="1"/>
              <p:nvPr/>
            </p:nvSpPr>
            <p:spPr>
              <a:xfrm>
                <a:off x="593291" y="562913"/>
                <a:ext cx="10944760" cy="2007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已知正比例函数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对于实数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&lt;-2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&lt;2	                       B.-2&lt;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&lt;2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C.-3&lt;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&lt;-2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&lt;2	             D.-2&lt;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&gt;2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1EB2E1-FAB5-4E22-60D0-8E53A23805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291" y="562913"/>
                <a:ext cx="10944760" cy="2007344"/>
              </a:xfrm>
              <a:prstGeom prst="rect">
                <a:avLst/>
              </a:prstGeom>
              <a:blipFill>
                <a:blip r:embed="rId3"/>
                <a:stretch>
                  <a:fillRect l="-1114" r="-2116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96F9D4-6ED6-8062-A792-5D8F3693C29B}"/>
                  </a:ext>
                </a:extLst>
              </p:cNvPr>
              <p:cNvSpPr txBox="1"/>
              <p:nvPr/>
            </p:nvSpPr>
            <p:spPr>
              <a:xfrm>
                <a:off x="607031" y="2924965"/>
                <a:ext cx="7390513" cy="2502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的对角线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经过坐标原点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矩形的边分别平行于坐标轴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(-2,-2),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	           B.-3	          C.4	         D.1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96F9D4-6ED6-8062-A792-5D8F3693C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31" y="2924965"/>
                <a:ext cx="7390513" cy="2502545"/>
              </a:xfrm>
              <a:prstGeom prst="rect">
                <a:avLst/>
              </a:prstGeom>
              <a:blipFill>
                <a:blip r:embed="rId4"/>
                <a:stretch>
                  <a:fillRect l="-1733" t="-3415" r="-660" b="-6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0F0C578F-266C-D204-3118-6635267903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3491" y="2672727"/>
            <a:ext cx="3570835" cy="300701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8CE35CB-7E62-6CF4-8EC4-5763E3491495}"/>
              </a:ext>
            </a:extLst>
          </p:cNvPr>
          <p:cNvSpPr txBox="1"/>
          <p:nvPr/>
        </p:nvSpPr>
        <p:spPr>
          <a:xfrm>
            <a:off x="6456025" y="120735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E46159F-D7FD-6760-E7F6-2D76B028C4CB}"/>
              </a:ext>
            </a:extLst>
          </p:cNvPr>
          <p:cNvSpPr txBox="1"/>
          <p:nvPr/>
        </p:nvSpPr>
        <p:spPr>
          <a:xfrm>
            <a:off x="2063720" y="4509075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930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56E82-5E3D-623B-2993-F2B706DDE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C72692-59CC-AE9A-C307-B48E77BBD361}"/>
                  </a:ext>
                </a:extLst>
              </p:cNvPr>
              <p:cNvSpPr txBox="1"/>
              <p:nvPr/>
            </p:nvSpPr>
            <p:spPr>
              <a:xfrm>
                <a:off x="666580" y="425805"/>
                <a:ext cx="10512730" cy="31799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二、填空题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(1,-2),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的图象在第一、三象限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C72692-59CC-AE9A-C307-B48E77BBD3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580" y="425805"/>
                <a:ext cx="10512730" cy="3179973"/>
              </a:xfrm>
              <a:prstGeom prst="rect">
                <a:avLst/>
              </a:prstGeom>
              <a:blipFill>
                <a:blip r:embed="rId3"/>
                <a:stretch>
                  <a:fillRect l="-1159" b="-47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6DDC4C4-7964-EE70-6440-449B105F1660}"/>
              </a:ext>
            </a:extLst>
          </p:cNvPr>
          <p:cNvSpPr txBox="1"/>
          <p:nvPr/>
        </p:nvSpPr>
        <p:spPr>
          <a:xfrm>
            <a:off x="7723070" y="1232366"/>
            <a:ext cx="533080" cy="669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D3D9DA3-DEBC-3171-0F31-18F551D18000}"/>
                  </a:ext>
                </a:extLst>
              </p:cNvPr>
              <p:cNvSpPr txBox="1"/>
              <p:nvPr/>
            </p:nvSpPr>
            <p:spPr>
              <a:xfrm>
                <a:off x="1386630" y="2649319"/>
                <a:ext cx="965110" cy="9452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m&gt;-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D3D9DA3-DEBC-3171-0F31-18F551D18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6630" y="2649319"/>
                <a:ext cx="965110" cy="945259"/>
              </a:xfrm>
              <a:prstGeom prst="rect">
                <a:avLst/>
              </a:prstGeom>
              <a:blipFill>
                <a:blip r:embed="rId4"/>
                <a:stretch>
                  <a:fillRect l="-12579" b="-7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7A69BD4-5A22-2E4A-DDB8-CDB21FE8720C}"/>
                  </a:ext>
                </a:extLst>
              </p:cNvPr>
              <p:cNvSpPr txBox="1"/>
              <p:nvPr/>
            </p:nvSpPr>
            <p:spPr>
              <a:xfrm>
                <a:off x="701063" y="3378010"/>
                <a:ext cx="7432277" cy="2246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b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的图象有一个交点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(2,-1),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则这两个函数图象的另一个交点坐标是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7A69BD4-5A22-2E4A-DDB8-CDB21FE872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63" y="3378010"/>
                <a:ext cx="7432277" cy="2246449"/>
              </a:xfrm>
              <a:prstGeom prst="rect">
                <a:avLst/>
              </a:prstGeom>
              <a:blipFill>
                <a:blip r:embed="rId5"/>
                <a:stretch>
                  <a:fillRect l="-1641" b="-6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图片 10">
            <a:extLst>
              <a:ext uri="{FF2B5EF4-FFF2-40B4-BE49-F238E27FC236}">
                <a16:creationId xmlns:a16="http://schemas.microsoft.com/office/drawing/2014/main" id="{37F64388-45F1-B29C-15C4-0DE6231069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6150" y="2996970"/>
            <a:ext cx="2800350" cy="291465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A898D85-0DF0-7E23-3A69-74F3B138ABDA}"/>
              </a:ext>
            </a:extLst>
          </p:cNvPr>
          <p:cNvSpPr txBox="1"/>
          <p:nvPr/>
        </p:nvSpPr>
        <p:spPr>
          <a:xfrm>
            <a:off x="3542718" y="5081880"/>
            <a:ext cx="11851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2,1)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694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AA643-574C-E88F-ED0C-9F9099F8D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A0CC5F-1148-AD68-9203-9A55BC885605}"/>
                  </a:ext>
                </a:extLst>
              </p:cNvPr>
              <p:cNvSpPr txBox="1"/>
              <p:nvPr/>
            </p:nvSpPr>
            <p:spPr>
              <a:xfrm>
                <a:off x="731627" y="620805"/>
                <a:ext cx="10728745" cy="47543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所得函数值记为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又将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代入反比例函数中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所得函数值记为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再将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代入反比例函数中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所得函数值记为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,…,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如此继续下去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025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-3,-2,-1,0,1,2,3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这七个数中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随机选取一个数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记为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那么使得关于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的图象位于第一、三象限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且使得关于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𝒂𝒙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有整数解的概率为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r>
                  <a:rPr lang="en-US" altLang="zh-CN" sz="2800" b="1" i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A0CC5F-1148-AD68-9203-9A55BC8856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627" y="620805"/>
                <a:ext cx="10728745" cy="4754315"/>
              </a:xfrm>
              <a:prstGeom prst="rect">
                <a:avLst/>
              </a:prstGeom>
              <a:blipFill>
                <a:blip r:embed="rId3"/>
                <a:stretch>
                  <a:fillRect l="-1136" r="-1193" b="-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D7782DF-AA0B-CE45-9B14-29DE9903BAF0}"/>
                  </a:ext>
                </a:extLst>
              </p:cNvPr>
              <p:cNvSpPr txBox="1"/>
              <p:nvPr/>
            </p:nvSpPr>
            <p:spPr>
              <a:xfrm>
                <a:off x="7104070" y="2132910"/>
                <a:ext cx="533080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D7782DF-AA0B-CE45-9B14-29DE9903BA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4070" y="2132910"/>
                <a:ext cx="533080" cy="714683"/>
              </a:xfrm>
              <a:prstGeom prst="rect">
                <a:avLst/>
              </a:prstGeom>
              <a:blipFill>
                <a:blip r:embed="rId4"/>
                <a:stretch>
                  <a:fillRect l="-22727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807358D-6923-9DB9-09CF-05B5DA2A222F}"/>
                  </a:ext>
                </a:extLst>
              </p:cNvPr>
              <p:cNvSpPr txBox="1"/>
              <p:nvPr/>
            </p:nvSpPr>
            <p:spPr>
              <a:xfrm>
                <a:off x="5663970" y="4437070"/>
                <a:ext cx="360025" cy="7130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807358D-6923-9DB9-09CF-05B5DA2A22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3970" y="4437070"/>
                <a:ext cx="360025" cy="71301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810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3523</TotalTime>
  <Words>3306</Words>
  <Application>Microsoft Office PowerPoint</Application>
  <PresentationFormat>宽屏</PresentationFormat>
  <Paragraphs>177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221</cp:revision>
  <dcterms:created xsi:type="dcterms:W3CDTF">2024-04-24T12:16:00Z</dcterms:created>
  <dcterms:modified xsi:type="dcterms:W3CDTF">2025-03-31T13:48:14Z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