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4728" r:id="rId2"/>
    <p:sldId id="5218" r:id="rId3"/>
    <p:sldId id="5219" r:id="rId4"/>
    <p:sldId id="5220" r:id="rId5"/>
    <p:sldId id="5221" r:id="rId6"/>
    <p:sldId id="5222" r:id="rId7"/>
    <p:sldId id="5223" r:id="rId8"/>
    <p:sldId id="5224" r:id="rId9"/>
    <p:sldId id="5225" r:id="rId10"/>
    <p:sldId id="5226" r:id="rId11"/>
    <p:sldId id="5227" r:id="rId12"/>
    <p:sldId id="5228" r:id="rId13"/>
    <p:sldId id="5229" r:id="rId14"/>
    <p:sldId id="5230" r:id="rId15"/>
    <p:sldId id="5231" r:id="rId16"/>
    <p:sldId id="5232" r:id="rId17"/>
    <p:sldId id="5233" r:id="rId1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89276" autoAdjust="0"/>
  </p:normalViewPr>
  <p:slideViewPr>
    <p:cSldViewPr showGuides="1">
      <p:cViewPr varScale="1">
        <p:scale>
          <a:sx n="72" d="100"/>
          <a:sy n="72" d="100"/>
        </p:scale>
        <p:origin x="1152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17C4A-17A7-89CF-CF4D-BED11B44E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B62A53C-4EAC-86D2-05BD-D22D4210CF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4A42DDC-F109-E02B-8EB2-42958CFA7AF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6217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3970D-7142-2FB6-A364-163ACDAD8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DB43E63-F420-B7AF-E7F9-D565283909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5362A3E-0508-E84B-5BDF-89F36195A24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614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DD1B8-089A-895C-3AAC-37AF06401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37FDB4E-5CAF-ECCC-5FA7-EC6A9B46AA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ADC7EA5-07AF-6C83-663F-E8E245F7D2B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887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6AB30-68E5-884A-E505-3470F0734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40F82B3-1AD7-C3A6-AB66-D6281A6AA7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F63BA3E-EA46-0146-5EB1-C4F3ED3A5D6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55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BC1B7-DDEA-BB47-B1C5-0B00C376F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2186B15-211F-9C04-CC74-FCDC325502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F66A86D-1B53-5518-D978-D7E4A60B120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833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B32C0-452B-A99E-BD55-23BC318A4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A2462C7-4C52-A506-807E-0FCF48EB69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7A7A8D1-F901-63ED-340A-7479BD7675E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727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A2372-3827-398B-FBC8-39E173BE8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B9BE346-0926-7FA0-351B-F1D6C715AF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9B5AB57-C118-C1F4-13EE-D91A0B159EE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2277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4A55C-E2E9-F34A-949C-6EBAC59C6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4E97438-B7B8-FCCA-1650-F2A5C95C1D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99529B7-461B-4A54-A102-CCF5B05B483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69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45610-3CDA-2D20-4BDC-255CE7AE8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0639D54-31E6-BB66-C786-B65E36DA57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DB9D876-0916-4C4B-FC17-908DA83D283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557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B2D4B-0A1B-86C6-E67D-CCAF24C9E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5C2C2CB-2754-905C-B648-A4689F0DBE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093DFDC-CC98-3C68-9641-4A0BB812F52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098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6BF49-59E5-1716-2F45-75A52BEFA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6D5C05-0E53-E1E7-E263-7B4E9DDA3C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CB7E702-C3AC-D206-1FFF-616B33E40D8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467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04FBC-4E26-B3D9-DD9D-3E425C121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CAF5399-257C-15AF-47D8-142A1139C7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56A9492-7BF4-C94D-F3EC-93EF43D3C6F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210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66743-B0CC-C268-F55E-71E3D2B9A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97AA263-B888-48FA-3AB4-CCA208C414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AFA88C4-1EFB-6697-436C-5276EB72B86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669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CA693-96DE-5403-0CE0-C98AB545C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CE97F3E-C52C-ECFF-D7FD-ED805A299C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B6BEFF9-D660-9963-97F7-F96B1AABFB5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555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11B54-1C26-A2A3-D8C5-26B7CD8FB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7574154-13B0-E43F-83C3-ED72E44CF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A4CA356-83C8-04FA-A4B3-7AC80327F23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894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B9482-2AE9-1C38-2FB4-75215283B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3DFB28E-45B9-DEE7-3406-F1B2463EBC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3F3B2CC-D2A0-4142-8037-8A51E9AA7E0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373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TIF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TIF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1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A47365D-3193-3191-A04C-EE7DED98C042}"/>
              </a:ext>
            </a:extLst>
          </p:cNvPr>
          <p:cNvSpPr txBox="1"/>
          <p:nvPr/>
        </p:nvSpPr>
        <p:spPr>
          <a:xfrm>
            <a:off x="2063720" y="2780955"/>
            <a:ext cx="842458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反比例函数的应用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6B507-5C52-936D-27E5-10DAC9BCD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96.jpeg">
            <a:extLst>
              <a:ext uri="{FF2B5EF4-FFF2-40B4-BE49-F238E27FC236}">
                <a16:creationId xmlns:a16="http://schemas.microsoft.com/office/drawing/2014/main" id="{6015DC4A-6DD1-81C0-D6B3-7D3ABD90A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6285744-23B7-5C00-E532-35DB121EC962}"/>
              </a:ext>
            </a:extLst>
          </p:cNvPr>
          <p:cNvSpPr txBox="1"/>
          <p:nvPr/>
        </p:nvSpPr>
        <p:spPr>
          <a:xfrm>
            <a:off x="2207730" y="553391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反比例函数的综合应用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97.jpeg">
            <a:extLst>
              <a:ext uri="{FF2B5EF4-FFF2-40B4-BE49-F238E27FC236}">
                <a16:creationId xmlns:a16="http://schemas.microsoft.com/office/drawing/2014/main" id="{30C32130-D75F-52EA-F2B0-3038780BA6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847" y="1423493"/>
            <a:ext cx="701838" cy="3188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7D5C5B-BB3A-27D7-3A64-95AD1100C436}"/>
                  </a:ext>
                </a:extLst>
              </p:cNvPr>
              <p:cNvSpPr txBox="1"/>
              <p:nvPr/>
            </p:nvSpPr>
            <p:spPr>
              <a:xfrm>
                <a:off x="623620" y="1076611"/>
                <a:ext cx="10584735" cy="19698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的图象与正比例函数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的横坐标为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7D5C5B-BB3A-27D7-3A64-95AD1100C4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076611"/>
                <a:ext cx="10584735" cy="1969835"/>
              </a:xfrm>
              <a:prstGeom prst="rect">
                <a:avLst/>
              </a:prstGeom>
              <a:blipFill>
                <a:blip r:embed="rId5"/>
                <a:stretch>
                  <a:fillRect l="-1151" r="-1151" b="-8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398.jpeg">
            <a:extLst>
              <a:ext uri="{FF2B5EF4-FFF2-40B4-BE49-F238E27FC236}">
                <a16:creationId xmlns:a16="http://schemas.microsoft.com/office/drawing/2014/main" id="{8AEE67E3-F55B-4487-4FF1-6CE38D7C08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0110" y="2806088"/>
            <a:ext cx="2670502" cy="2583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9A564BA-D503-7E4B-50EE-35DBEC40368B}"/>
                  </a:ext>
                </a:extLst>
              </p:cNvPr>
              <p:cNvSpPr txBox="1"/>
              <p:nvPr/>
            </p:nvSpPr>
            <p:spPr>
              <a:xfrm>
                <a:off x="626905" y="3226516"/>
                <a:ext cx="6108404" cy="24950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9A564BA-D503-7E4B-50EE-35DBEC403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905" y="3226516"/>
                <a:ext cx="6108404" cy="2495042"/>
              </a:xfrm>
              <a:prstGeom prst="rect">
                <a:avLst/>
              </a:prstGeom>
              <a:blipFill>
                <a:blip r:embed="rId7"/>
                <a:stretch>
                  <a:fillRect l="-2096" b="-1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129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F34BF-E79A-E03F-2CF5-1A6D63C54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86B06B-E209-1D2A-411C-CF4ECD5070C4}"/>
              </a:ext>
            </a:extLst>
          </p:cNvPr>
          <p:cNvSpPr txBox="1"/>
          <p:nvPr/>
        </p:nvSpPr>
        <p:spPr>
          <a:xfrm>
            <a:off x="689614" y="620805"/>
            <a:ext cx="79925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轴正半轴上一点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A84F1A-400B-DC11-9884-A325704C1990}"/>
              </a:ext>
            </a:extLst>
          </p:cNvPr>
          <p:cNvSpPr txBox="1"/>
          <p:nvPr/>
        </p:nvSpPr>
        <p:spPr>
          <a:xfrm>
            <a:off x="689614" y="1275989"/>
            <a:ext cx="37502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5336B6-5D06-10F5-94A2-6936D1EAC026}"/>
                  </a:ext>
                </a:extLst>
              </p:cNvPr>
              <p:cNvSpPr txBox="1"/>
              <p:nvPr/>
            </p:nvSpPr>
            <p:spPr>
              <a:xfrm>
                <a:off x="767629" y="1931173"/>
                <a:ext cx="8136565" cy="31699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𝟏𝟐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(4,3),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∴AO=BO=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∴CO=AO=BO=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(0,5)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ACO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BCO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5336B6-5D06-10F5-94A2-6936D1EAC0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1931173"/>
                <a:ext cx="8136565" cy="3169907"/>
              </a:xfrm>
              <a:prstGeom prst="rect">
                <a:avLst/>
              </a:prstGeom>
              <a:blipFill>
                <a:blip r:embed="rId3"/>
                <a:stretch>
                  <a:fillRect l="-1573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398.jpeg">
            <a:extLst>
              <a:ext uri="{FF2B5EF4-FFF2-40B4-BE49-F238E27FC236}">
                <a16:creationId xmlns:a16="http://schemas.microsoft.com/office/drawing/2014/main" id="{FF755196-5F1B-FE3C-C99B-4B39335686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155" y="1932043"/>
            <a:ext cx="2843839" cy="27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5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74AF8-0AFA-1B60-A20D-F9A6DE015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01B5568-89C2-5AC2-54E0-2118C018FB9B}"/>
              </a:ext>
            </a:extLst>
          </p:cNvPr>
          <p:cNvSpPr txBox="1"/>
          <p:nvPr/>
        </p:nvSpPr>
        <p:spPr>
          <a:xfrm>
            <a:off x="623620" y="476795"/>
            <a:ext cx="86406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为顶点作平行四边形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61A532-F802-BECD-21BA-78112A8187E8}"/>
                  </a:ext>
                </a:extLst>
              </p:cNvPr>
              <p:cNvSpPr txBox="1"/>
              <p:nvPr/>
            </p:nvSpPr>
            <p:spPr>
              <a:xfrm>
                <a:off x="623620" y="969450"/>
                <a:ext cx="8352580" cy="50390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为对角线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互相平分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5);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ii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为对角线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互相平分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(8,11);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iii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为对角线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ACDB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互相平分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∴x=-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(8,11)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61A532-F802-BECD-21BA-78112A8187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969450"/>
                <a:ext cx="8352580" cy="5039072"/>
              </a:xfrm>
              <a:prstGeom prst="rect">
                <a:avLst/>
              </a:prstGeom>
              <a:blipFill>
                <a:blip r:embed="rId3"/>
                <a:stretch>
                  <a:fillRect l="-1314" t="-1330" b="-2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98.jpeg">
            <a:extLst>
              <a:ext uri="{FF2B5EF4-FFF2-40B4-BE49-F238E27FC236}">
                <a16:creationId xmlns:a16="http://schemas.microsoft.com/office/drawing/2014/main" id="{1347E5BF-F30B-0F1A-AC18-C66DC69235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155" y="1556870"/>
            <a:ext cx="2843839" cy="27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0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27C5F-7875-DC2F-25AD-32E30933D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99.jpeg">
            <a:extLst>
              <a:ext uri="{FF2B5EF4-FFF2-40B4-BE49-F238E27FC236}">
                <a16:creationId xmlns:a16="http://schemas.microsoft.com/office/drawing/2014/main" id="{AA559671-2C76-F3E9-B5F1-C32D7ED75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512105" cy="4320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D0E263-C7DB-4B64-F284-B59D4AAAE916}"/>
                  </a:ext>
                </a:extLst>
              </p:cNvPr>
              <p:cNvSpPr txBox="1"/>
              <p:nvPr/>
            </p:nvSpPr>
            <p:spPr>
              <a:xfrm>
                <a:off x="731627" y="1124839"/>
                <a:ext cx="10728745" cy="2246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已知梯形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的底边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的双曲线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D0E263-C7DB-4B64-F284-B59D4AAAE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627" y="1124839"/>
                <a:ext cx="10728745" cy="2246449"/>
              </a:xfrm>
              <a:prstGeom prst="rect">
                <a:avLst/>
              </a:prstGeom>
              <a:blipFill>
                <a:blip r:embed="rId4"/>
                <a:stretch>
                  <a:fillRect l="-1136" r="-1193" b="-7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400.jpeg">
            <a:extLst>
              <a:ext uri="{FF2B5EF4-FFF2-40B4-BE49-F238E27FC236}">
                <a16:creationId xmlns:a16="http://schemas.microsoft.com/office/drawing/2014/main" id="{893796A8-2781-F7F3-4F42-299E6F537B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955" y="3140980"/>
            <a:ext cx="2958331" cy="25348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5FD2F1-E51D-848D-4BB9-981AEE633474}"/>
                  </a:ext>
                </a:extLst>
              </p:cNvPr>
              <p:cNvSpPr txBox="1"/>
              <p:nvPr/>
            </p:nvSpPr>
            <p:spPr>
              <a:xfrm>
                <a:off x="1775700" y="2694930"/>
                <a:ext cx="360025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5FD2F1-E51D-848D-4BB9-981AEE6334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5700" y="2694930"/>
                <a:ext cx="360025" cy="7126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969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270CEA-7050-8D5D-1F33-D96CD05E7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DC8E59-6E7B-1DDE-7FC4-3FA37BED2114}"/>
                  </a:ext>
                </a:extLst>
              </p:cNvPr>
              <p:cNvSpPr txBox="1"/>
              <p:nvPr/>
            </p:nvSpPr>
            <p:spPr>
              <a:xfrm>
                <a:off x="515798" y="476795"/>
                <a:ext cx="11160403" cy="19595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·成都外语校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与一次函数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求反比例函数和一次函数的表达式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DC8E59-6E7B-1DDE-7FC4-3FA37BED21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798" y="476795"/>
                <a:ext cx="11160403" cy="1959575"/>
              </a:xfrm>
              <a:prstGeom prst="rect">
                <a:avLst/>
              </a:prstGeom>
              <a:blipFill>
                <a:blip r:embed="rId3"/>
                <a:stretch>
                  <a:fillRect l="-1148" t="-1863" r="-2240" b="-7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401.jpeg">
            <a:extLst>
              <a:ext uri="{FF2B5EF4-FFF2-40B4-BE49-F238E27FC236}">
                <a16:creationId xmlns:a16="http://schemas.microsoft.com/office/drawing/2014/main" id="{0B5B07FC-0787-6385-6441-19C37D95E1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9385"/>
          <a:stretch/>
        </p:blipFill>
        <p:spPr>
          <a:xfrm>
            <a:off x="8616175" y="2638870"/>
            <a:ext cx="2808195" cy="315949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6AD636E-01F8-4055-09B5-4DE67108E877}"/>
                  </a:ext>
                </a:extLst>
              </p:cNvPr>
              <p:cNvSpPr txBox="1"/>
              <p:nvPr/>
            </p:nvSpPr>
            <p:spPr>
              <a:xfrm>
                <a:off x="515797" y="2447073"/>
                <a:ext cx="8820427" cy="35430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=n×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>
                  <a:buNone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6AD636E-01F8-4055-09B5-4DE67108E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797" y="2447073"/>
                <a:ext cx="8820427" cy="3543086"/>
              </a:xfrm>
              <a:prstGeom prst="rect">
                <a:avLst/>
              </a:prstGeom>
              <a:blipFill>
                <a:blip r:embed="rId5"/>
                <a:stretch>
                  <a:fillRect l="-1451" t="-1031" r="-553" b="-3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860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A85205-94FB-B391-ABA5-E6E3D5370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E65C0A-14CA-383F-A487-CC33D494EB82}"/>
              </a:ext>
            </a:extLst>
          </p:cNvPr>
          <p:cNvSpPr txBox="1"/>
          <p:nvPr/>
        </p:nvSpPr>
        <p:spPr>
          <a:xfrm>
            <a:off x="767630" y="620805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AEB598E-7E18-31E7-A6E1-02C6BE4AAA31}"/>
                  </a:ext>
                </a:extLst>
              </p:cNvPr>
              <p:cNvSpPr txBox="1"/>
              <p:nvPr/>
            </p:nvSpPr>
            <p:spPr>
              <a:xfrm>
                <a:off x="767630" y="1484865"/>
                <a:ext cx="6108404" cy="22379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(0,4),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AEB598E-7E18-31E7-A6E1-02C6BE4AAA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484865"/>
                <a:ext cx="6108404" cy="2237920"/>
              </a:xfrm>
              <a:prstGeom prst="rect">
                <a:avLst/>
              </a:prstGeom>
              <a:blipFill>
                <a:blip r:embed="rId3"/>
                <a:stretch>
                  <a:fillRect l="-2096" b="-2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401.jpeg">
            <a:extLst>
              <a:ext uri="{FF2B5EF4-FFF2-40B4-BE49-F238E27FC236}">
                <a16:creationId xmlns:a16="http://schemas.microsoft.com/office/drawing/2014/main" id="{604FC6FC-2C1B-6DD0-82D3-687EC31FF6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9385"/>
          <a:stretch/>
        </p:blipFill>
        <p:spPr>
          <a:xfrm>
            <a:off x="8040135" y="1484865"/>
            <a:ext cx="2808195" cy="315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7522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BDA0A-44AC-654A-179B-785D557B2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154147-813F-DE85-203A-F9327625436E}"/>
              </a:ext>
            </a:extLst>
          </p:cNvPr>
          <p:cNvSpPr txBox="1"/>
          <p:nvPr/>
        </p:nvSpPr>
        <p:spPr>
          <a:xfrm>
            <a:off x="623620" y="548800"/>
            <a:ext cx="1080075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是反比例函数图象上点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的右侧一点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恰好也落在这个反比例函数的图象上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7F61FB-B4B3-DAC5-358D-F75BADE013F6}"/>
                  </a:ext>
                </a:extLst>
              </p:cNvPr>
              <p:cNvSpPr txBox="1"/>
              <p:nvPr/>
            </p:nvSpPr>
            <p:spPr>
              <a:xfrm>
                <a:off x="659622" y="1933795"/>
                <a:ext cx="10872755" cy="35139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轴的平行线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∴AD=a-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绕点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顺时针旋转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EAD+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EAD+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7F61FB-B4B3-DAC5-358D-F75BADE013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1933795"/>
                <a:ext cx="10872755" cy="3513975"/>
              </a:xfrm>
              <a:prstGeom prst="rect">
                <a:avLst/>
              </a:prstGeom>
              <a:blipFill>
                <a:blip r:embed="rId3"/>
                <a:stretch>
                  <a:fillRect l="-1121" t="-2253" r="-280" b="-39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401.jpeg">
            <a:extLst>
              <a:ext uri="{FF2B5EF4-FFF2-40B4-BE49-F238E27FC236}">
                <a16:creationId xmlns:a16="http://schemas.microsoft.com/office/drawing/2014/main" id="{495FCC4C-9E28-39C1-3346-078FDE07A7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615" r="-1230"/>
          <a:stretch/>
        </p:blipFill>
        <p:spPr>
          <a:xfrm>
            <a:off x="8040135" y="2708950"/>
            <a:ext cx="2808195" cy="315949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6E96908-C53E-706D-4121-E0E14B5C4A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1709" y="2632581"/>
            <a:ext cx="2891115" cy="331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16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ADE26-4DB5-971E-73EA-03BF34D19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1AAB5F-4A9C-9B5F-1721-8380BEBCF1CC}"/>
                  </a:ext>
                </a:extLst>
              </p:cNvPr>
              <p:cNvSpPr txBox="1"/>
              <p:nvPr/>
            </p:nvSpPr>
            <p:spPr>
              <a:xfrm>
                <a:off x="767630" y="692810"/>
                <a:ext cx="8496590" cy="48866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AGF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EDA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𝑭𝑨𝑮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𝑨𝑬𝑫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𝑨𝑮𝑭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𝑬𝑫𝑨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𝟗𝟎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°,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𝑨𝑭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𝑬𝑨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AGF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(AAS),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∴GF=AD=a-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AG=DE=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den>
                        </m:f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28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</m: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恰好也落在这个反比例函数的图象上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den>
                        </m:f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1(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1AAB5F-4A9C-9B5F-1721-8380BEBCF1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692810"/>
                <a:ext cx="8496590" cy="4886659"/>
              </a:xfrm>
              <a:prstGeom prst="rect">
                <a:avLst/>
              </a:prstGeom>
              <a:blipFill>
                <a:blip r:embed="rId3"/>
                <a:stretch>
                  <a:fillRect l="-1506" b="-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C69A8F4B-95EA-7875-037C-4C3ABECB71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150" y="1628875"/>
            <a:ext cx="2891115" cy="331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129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1EA89-D1F5-1D84-2DA7-953591803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88.jpeg">
            <a:extLst>
              <a:ext uri="{FF2B5EF4-FFF2-40B4-BE49-F238E27FC236}">
                <a16:creationId xmlns:a16="http://schemas.microsoft.com/office/drawing/2014/main" id="{366B8AD7-8C31-49F1-38F7-07C2244FF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4B14678-FF0B-F52D-5607-E958D6044108}"/>
              </a:ext>
            </a:extLst>
          </p:cNvPr>
          <p:cNvSpPr txBox="1"/>
          <p:nvPr/>
        </p:nvSpPr>
        <p:spPr>
          <a:xfrm>
            <a:off x="693993" y="1268850"/>
            <a:ext cx="10804014" cy="4513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解决反比例函数实际问题的步骤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在审题的基础上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设出所求的函数关系式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从题中寻找一对变量的值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把它作为点的坐标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代入所设的函数关系式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求出常量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写出所求的函数关系式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并注意自变量的取值范围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解决反比例函数实际问题的关键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建立数学模型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列出符合题意的反比例函数关系式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然后根据函数的性质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、不等式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及图象信息求解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421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A7BB9-8A2B-2BAF-7449-6EC1F106E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164FDE-2F4E-5D2F-6F1B-301C91B2BF8B}"/>
              </a:ext>
            </a:extLst>
          </p:cNvPr>
          <p:cNvSpPr txBox="1"/>
          <p:nvPr/>
        </p:nvSpPr>
        <p:spPr>
          <a:xfrm>
            <a:off x="623620" y="548800"/>
            <a:ext cx="10152705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物理学中常见的反比例函数关系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当压力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与受力面积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成反比例函数关系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可写成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当蓄电池的电压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为定值时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与电阻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成反比例函数关系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可写成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当气体的质量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与体积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成反比例函数关系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可写成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D829F3-BCC8-C7DC-43E7-98ED50E18563}"/>
                  </a:ext>
                </a:extLst>
              </p:cNvPr>
              <p:cNvSpPr txBox="1"/>
              <p:nvPr/>
            </p:nvSpPr>
            <p:spPr>
              <a:xfrm>
                <a:off x="1559685" y="1772885"/>
                <a:ext cx="864060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𝑭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𝑺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D829F3-BCC8-C7DC-43E7-98ED50E18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685" y="1772885"/>
                <a:ext cx="864060" cy="712631"/>
              </a:xfrm>
              <a:prstGeom prst="rect">
                <a:avLst/>
              </a:prstGeom>
              <a:blipFill>
                <a:blip r:embed="rId3"/>
                <a:stretch>
                  <a:fillRect l="-14789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844E953-745D-DDA7-C9CD-C19908D461F0}"/>
                  </a:ext>
                </a:extLst>
              </p:cNvPr>
              <p:cNvSpPr txBox="1"/>
              <p:nvPr/>
            </p:nvSpPr>
            <p:spPr>
              <a:xfrm>
                <a:off x="2207730" y="3073710"/>
                <a:ext cx="720050" cy="710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𝑼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𝑹</m:t>
                        </m:r>
                      </m:den>
                    </m:f>
                  </m:oMath>
                </a14:m>
                <a:endParaRPr lang="zh-CN" altLang="en-US" i="1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844E953-745D-DDA7-C9CD-C19908D461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730" y="3073710"/>
                <a:ext cx="720050" cy="710579"/>
              </a:xfrm>
              <a:prstGeom prst="rect">
                <a:avLst/>
              </a:prstGeom>
              <a:blipFill>
                <a:blip r:embed="rId4"/>
                <a:stretch>
                  <a:fillRect l="-16949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6C38BD2-854E-CA16-923F-FB33C49E74C3}"/>
                  </a:ext>
                </a:extLst>
              </p:cNvPr>
              <p:cNvSpPr txBox="1"/>
              <p:nvPr/>
            </p:nvSpPr>
            <p:spPr>
              <a:xfrm>
                <a:off x="1417478" y="4417871"/>
                <a:ext cx="1150277" cy="6657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𝑽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6C38BD2-854E-CA16-923F-FB33C49E74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7478" y="4417871"/>
                <a:ext cx="1150277" cy="665760"/>
              </a:xfrm>
              <a:prstGeom prst="rect">
                <a:avLst/>
              </a:prstGeom>
              <a:blipFill>
                <a:blip r:embed="rId5"/>
                <a:stretch>
                  <a:fillRect l="-11170" t="-2752" b="-1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637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0EE85-AFEA-127F-3DC4-552C9CB52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89.jpeg">
            <a:extLst>
              <a:ext uri="{FF2B5EF4-FFF2-40B4-BE49-F238E27FC236}">
                <a16:creationId xmlns:a16="http://schemas.microsoft.com/office/drawing/2014/main" id="{703F4D09-9191-075B-B604-0AC11D6CF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480450" cy="520328"/>
          </a:xfrm>
          <a:prstGeom prst="rect">
            <a:avLst/>
          </a:prstGeom>
        </p:spPr>
      </p:pic>
      <p:pic>
        <p:nvPicPr>
          <p:cNvPr id="3" name="image390.jpeg">
            <a:extLst>
              <a:ext uri="{FF2B5EF4-FFF2-40B4-BE49-F238E27FC236}">
                <a16:creationId xmlns:a16="http://schemas.microsoft.com/office/drawing/2014/main" id="{271BAD48-55DD-CF6B-1E78-9C6ED585D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591" y="1236193"/>
            <a:ext cx="6405557" cy="44674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953A66E-97D9-5577-A118-9DE88E54A7BD}"/>
              </a:ext>
            </a:extLst>
          </p:cNvPr>
          <p:cNvSpPr txBox="1"/>
          <p:nvPr/>
        </p:nvSpPr>
        <p:spPr>
          <a:xfrm>
            <a:off x="2059337" y="1141133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反比例函数的实际应用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91.jpeg">
            <a:extLst>
              <a:ext uri="{FF2B5EF4-FFF2-40B4-BE49-F238E27FC236}">
                <a16:creationId xmlns:a16="http://schemas.microsoft.com/office/drawing/2014/main" id="{3FA09740-3C11-FF48-30C8-EAB2F6E985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30" y="1946787"/>
            <a:ext cx="673340" cy="3058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BBF5E0E-4A81-702C-E75C-E2BE22A6B9FE}"/>
              </a:ext>
            </a:extLst>
          </p:cNvPr>
          <p:cNvSpPr txBox="1"/>
          <p:nvPr/>
        </p:nvSpPr>
        <p:spPr>
          <a:xfrm>
            <a:off x="611749" y="1807546"/>
            <a:ext cx="1075124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你吃过兰州拉面吗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将一定体积的面团做成拉面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面条的总长度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(cm)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与粗细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横截面面积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之间的变化关系如图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双曲线的一支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如果将这个面团做成粗为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的拉面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则做出来的面条的长度为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cm;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E1D5DAA-C7F2-52AD-5AF2-876ABDD11E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3920" y="3276505"/>
            <a:ext cx="3785578" cy="267266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39CE30F3-55D3-E3F5-04CC-CD5FD860345C}"/>
              </a:ext>
            </a:extLst>
          </p:cNvPr>
          <p:cNvSpPr txBox="1"/>
          <p:nvPr/>
        </p:nvSpPr>
        <p:spPr>
          <a:xfrm>
            <a:off x="2711765" y="3062340"/>
            <a:ext cx="864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928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29C7B-CF1F-8349-4EFD-1FC32A32B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F1B2546-1580-9B62-AA77-8F4683BCBFA3}"/>
              </a:ext>
            </a:extLst>
          </p:cNvPr>
          <p:cNvSpPr txBox="1"/>
          <p:nvPr/>
        </p:nvSpPr>
        <p:spPr>
          <a:xfrm>
            <a:off x="587617" y="404790"/>
            <a:ext cx="11016765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制作一种产品的同时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需要将原材料加热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设该材料的温度为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从加热开始计算的时间为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据了解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该材料在加热过程中温度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成一次函数关系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已知该材料在加热前的温度为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分钟使材料温度达到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时停止加热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停止加热后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材料温度逐渐下降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这时温度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成反比例函数关系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分别求出该材料加热过程中和停止加热后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之间的函数表达式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并写出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FC5D3A-695B-5780-96C1-FBEC4652EBDC}"/>
                  </a:ext>
                </a:extLst>
              </p:cNvPr>
              <p:cNvSpPr txBox="1"/>
              <p:nvPr/>
            </p:nvSpPr>
            <p:spPr>
              <a:xfrm>
                <a:off x="575565" y="3297890"/>
                <a:ext cx="8688655" cy="28966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设加热过程中的函数表达式为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5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𝟏𝟓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𝟔𝟎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𝟗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𝟏𝟓</m:t>
                              </m:r>
                              <m:r>
                                <a:rPr lang="en-US" altLang="zh-CN" sz="25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加热过程中的函数表达式为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15(0≤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≤5)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设停止加热后的函数表达式为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60,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300,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停止加热后的函数表达式为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𝟑𝟎𝟎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FC5D3A-695B-5780-96C1-FBEC4652EB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565" y="3297890"/>
                <a:ext cx="8688655" cy="2896627"/>
              </a:xfrm>
              <a:prstGeom prst="rect">
                <a:avLst/>
              </a:prstGeom>
              <a:blipFill>
                <a:blip r:embed="rId3"/>
                <a:stretch>
                  <a:fillRect l="-1122" t="-2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8437F51C-7E69-6E47-0183-80AFC08EC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9555" y="3140980"/>
            <a:ext cx="2844197" cy="28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0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43B74-C425-691E-D576-165DB4225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EC594F-7EDD-B2DE-41ED-FA83B2EC2988}"/>
              </a:ext>
            </a:extLst>
          </p:cNvPr>
          <p:cNvSpPr txBox="1"/>
          <p:nvPr/>
        </p:nvSpPr>
        <p:spPr>
          <a:xfrm>
            <a:off x="551615" y="476795"/>
            <a:ext cx="1087275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根据工艺要求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在材料温度不低于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的这段时间内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需要对该材料进行特殊处理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那么对该材料进行特殊处理所用的时间是多少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F733C57-8F84-4BA0-1513-007FA6657F27}"/>
                  </a:ext>
                </a:extLst>
              </p:cNvPr>
              <p:cNvSpPr txBox="1"/>
              <p:nvPr/>
            </p:nvSpPr>
            <p:spPr>
              <a:xfrm>
                <a:off x="570379" y="1832742"/>
                <a:ext cx="7477025" cy="25557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𝟑𝟎𝟎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对该材料进行特殊处理所用的时间为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分钟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F733C57-8F84-4BA0-1513-007FA6657F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379" y="1832742"/>
                <a:ext cx="7477025" cy="2555700"/>
              </a:xfrm>
              <a:prstGeom prst="rect">
                <a:avLst/>
              </a:prstGeom>
              <a:blipFill>
                <a:blip r:embed="rId3"/>
                <a:stretch>
                  <a:fillRect l="-1713" b="-2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A2F6147C-FE59-48D0-16F9-F40C352BA7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165" y="1710918"/>
            <a:ext cx="2844197" cy="28151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E302519-8178-2B83-8B11-3354BFF14EBA}"/>
              </a:ext>
            </a:extLst>
          </p:cNvPr>
          <p:cNvSpPr txBox="1"/>
          <p:nvPr/>
        </p:nvSpPr>
        <p:spPr>
          <a:xfrm>
            <a:off x="516514" y="4663594"/>
            <a:ext cx="11158973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解决实际问题时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应根据图象分清自变量和因变量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明确各变量之间的关系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列出正确的函数表达式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一定要注意自变量的取值范围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72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E7D8AD-C4BE-81FB-F62A-42E4B70AF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94.jpeg">
            <a:extLst>
              <a:ext uri="{FF2B5EF4-FFF2-40B4-BE49-F238E27FC236}">
                <a16:creationId xmlns:a16="http://schemas.microsoft.com/office/drawing/2014/main" id="{1516F290-45C9-E694-1D68-88192443B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484295"/>
            <a:ext cx="1479204" cy="4226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E745C79-85D7-285E-4F99-134A4105F983}"/>
              </a:ext>
            </a:extLst>
          </p:cNvPr>
          <p:cNvSpPr txBox="1"/>
          <p:nvPr/>
        </p:nvSpPr>
        <p:spPr>
          <a:xfrm>
            <a:off x="590717" y="971430"/>
            <a:ext cx="1087275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某校按照要求对学生宿舍进行“熏药消毒”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已知药物在燃烧释放过程中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室内空气中每立方米含药量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与燃烧时间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图象由线段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与部分双曲线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根据图象提供的信息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解答下列问题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E2A343-90FE-9A23-ECE6-6576F24BED66}"/>
              </a:ext>
            </a:extLst>
          </p:cNvPr>
          <p:cNvSpPr txBox="1"/>
          <p:nvPr/>
        </p:nvSpPr>
        <p:spPr>
          <a:xfrm>
            <a:off x="620113" y="2787312"/>
            <a:ext cx="675644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求药物在燃烧释放过程中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之间的函数关系式及自变量的取值范围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F3595DB-80EE-16FA-ED6C-B32BB3C5FDA7}"/>
                  </a:ext>
                </a:extLst>
              </p:cNvPr>
              <p:cNvSpPr txBox="1"/>
              <p:nvPr/>
            </p:nvSpPr>
            <p:spPr>
              <a:xfrm>
                <a:off x="638476" y="3861030"/>
                <a:ext cx="6897623" cy="19723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设双曲线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(20,5)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双曲线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F3595DB-80EE-16FA-ED6C-B32BB3C5F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76" y="3861030"/>
                <a:ext cx="6897623" cy="1972335"/>
              </a:xfrm>
              <a:prstGeom prst="rect">
                <a:avLst/>
              </a:prstGeom>
              <a:blipFill>
                <a:blip r:embed="rId4"/>
                <a:stretch>
                  <a:fillRect l="-1857" b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395.jpeg">
            <a:extLst>
              <a:ext uri="{FF2B5EF4-FFF2-40B4-BE49-F238E27FC236}">
                <a16:creationId xmlns:a16="http://schemas.microsoft.com/office/drawing/2014/main" id="{18F58E96-0C1B-6499-8098-BF3BD1BEFC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075" y="3553147"/>
            <a:ext cx="4064712" cy="207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6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29A5BE-6363-E382-3A5A-F05965B3F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4F9302-6EF3-2B84-76D4-2E8D75DD0028}"/>
                  </a:ext>
                </a:extLst>
              </p:cNvPr>
              <p:cNvSpPr txBox="1"/>
              <p:nvPr/>
            </p:nvSpPr>
            <p:spPr>
              <a:xfrm>
                <a:off x="839635" y="908825"/>
                <a:ext cx="6108404" cy="409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5,8),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线段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的函数解析式为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64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(0≤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𝟔𝟒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𝟏𝟐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  <m:mr>
                            <m:e>
                              <m:f>
                                <m:fPr>
                                  <m:ctrlPr>
                                    <a:rPr kumimoji="0" lang="zh-CN" altLang="zh-CN" sz="28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altLang="zh-CN" sz="28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𝟏𝟎𝟎</m:t>
                                  </m:r>
                                </m:num>
                                <m:den>
                                  <m:r>
                                    <a:rPr kumimoji="0" lang="en-US" altLang="zh-CN" sz="28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kumimoji="0" lang="zh-CN" altLang="en-US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＞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𝟏𝟐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4F9302-6EF3-2B84-76D4-2E8D75DD00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908825"/>
                <a:ext cx="6108404" cy="4094775"/>
              </a:xfrm>
              <a:prstGeom prst="rect">
                <a:avLst/>
              </a:prstGeom>
              <a:blipFill>
                <a:blip r:embed="rId3"/>
                <a:stretch>
                  <a:fillRect l="-2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395.jpeg">
            <a:extLst>
              <a:ext uri="{FF2B5EF4-FFF2-40B4-BE49-F238E27FC236}">
                <a16:creationId xmlns:a16="http://schemas.microsoft.com/office/drawing/2014/main" id="{77DFB6F7-703A-3F0B-2704-8B9023F3CB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90" y="1918125"/>
            <a:ext cx="4064712" cy="207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334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45C6F-B9A4-FFEE-12D2-6919C16A8D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7B48610-F250-A42C-0A5A-7CA0D17D21FA}"/>
              </a:ext>
            </a:extLst>
          </p:cNvPr>
          <p:cNvSpPr txBox="1"/>
          <p:nvPr/>
        </p:nvSpPr>
        <p:spPr>
          <a:xfrm>
            <a:off x="623620" y="620805"/>
            <a:ext cx="1080075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根据药物说明书要求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只有当空气中每立方米的含药量不低于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毫克时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对预防才有作用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且至少持续作用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分钟以上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才能完全消灭病毒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请问这次消毒是否彻底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39774D-6B64-14D8-6531-087A03110837}"/>
                  </a:ext>
                </a:extLst>
              </p:cNvPr>
              <p:cNvSpPr txBox="1"/>
              <p:nvPr/>
            </p:nvSpPr>
            <p:spPr>
              <a:xfrm>
                <a:off x="623620" y="2583698"/>
                <a:ext cx="5904410" cy="28830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这次消毒彻底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39774D-6B64-14D8-6531-087A031108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583698"/>
                <a:ext cx="5904410" cy="2883033"/>
              </a:xfrm>
              <a:prstGeom prst="rect">
                <a:avLst/>
              </a:prstGeom>
              <a:blipFill>
                <a:blip r:embed="rId3"/>
                <a:stretch>
                  <a:fillRect l="-2064" b="-50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95.jpeg">
            <a:extLst>
              <a:ext uri="{FF2B5EF4-FFF2-40B4-BE49-F238E27FC236}">
                <a16:creationId xmlns:a16="http://schemas.microsoft.com/office/drawing/2014/main" id="{A6D326F1-71AD-9295-4E8C-6323F7E6C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080" y="2780955"/>
            <a:ext cx="4064712" cy="207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3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4827</TotalTime>
  <Words>1812</Words>
  <Application>Microsoft Office PowerPoint</Application>
  <PresentationFormat>宽屏</PresentationFormat>
  <Paragraphs>95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274</cp:revision>
  <dcterms:created xsi:type="dcterms:W3CDTF">2024-04-24T12:16:00Z</dcterms:created>
  <dcterms:modified xsi:type="dcterms:W3CDTF">2025-04-04T15:39:27Z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