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4728" r:id="rId2"/>
    <p:sldId id="5109" r:id="rId3"/>
    <p:sldId id="5110" r:id="rId4"/>
    <p:sldId id="5111" r:id="rId5"/>
    <p:sldId id="5112" r:id="rId6"/>
    <p:sldId id="5113" r:id="rId7"/>
    <p:sldId id="5114" r:id="rId8"/>
    <p:sldId id="5115" r:id="rId9"/>
    <p:sldId id="5116" r:id="rId10"/>
    <p:sldId id="5117" r:id="rId11"/>
  </p:sldIdLst>
  <p:sldSz cx="12192000" cy="6858000"/>
  <p:notesSz cx="6858000" cy="9144000"/>
  <p:defaultTextStyle>
    <a:defPPr>
      <a:defRPr lang="zh-CN"/>
    </a:defPPr>
    <a:lvl1pPr marL="0" lvl="0"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1pPr>
    <a:lvl2pPr marL="457200" lvl="1"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2pPr>
    <a:lvl3pPr marL="914400" lvl="2"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3pPr>
    <a:lvl4pPr marL="1371600" lvl="3"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4pPr>
    <a:lvl5pPr marL="1828800" lvl="4"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5pPr>
    <a:lvl6pPr marL="2286000" lvl="5"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6pPr>
    <a:lvl7pPr marL="2743200" lvl="6"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7pPr>
    <a:lvl8pPr marL="3200400" lvl="7"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8pPr>
    <a:lvl9pPr marL="3657600" lvl="8"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9pPr>
  </p:defaultTextStyle>
  <p:extLst>
    <p:ext uri="{EFAFB233-063F-42B5-8137-9DF3F51BA10A}">
      <p15:sldGuideLst xmlns:p15="http://schemas.microsoft.com/office/powerpoint/2012/main">
        <p15:guide id="1" orient="horz" pos="2251" userDrawn="1">
          <p15:clr>
            <a:srgbClr val="A4A3A4"/>
          </p15:clr>
        </p15:guide>
        <p15:guide id="2" pos="388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C" initials="P" lastIdx="1" clrIdx="0">
    <p:extLst>
      <p:ext uri="{19B8F6BF-5375-455C-9EA6-DF929625EA0E}">
        <p15:presenceInfo xmlns:p15="http://schemas.microsoft.com/office/powerpoint/2012/main" userId="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251C"/>
    <a:srgbClr val="E5F5FC"/>
    <a:srgbClr val="00A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90349" autoAdjust="0"/>
  </p:normalViewPr>
  <p:slideViewPr>
    <p:cSldViewPr showGuides="1">
      <p:cViewPr varScale="1">
        <p:scale>
          <a:sx n="72" d="100"/>
          <a:sy n="72" d="100"/>
        </p:scale>
        <p:origin x="1152" y="72"/>
      </p:cViewPr>
      <p:guideLst>
        <p:guide orient="horz" pos="2251"/>
        <p:guide pos="3882"/>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07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等线"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9956C-5C09-AD8D-3F14-A5E47148665B}"/>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0D8F74A8-2F8E-478F-30A7-65E867E808DB}"/>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0F26247B-DEC4-E4AA-D637-661BEE188C74}"/>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065328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D61317-E41A-B74F-E04E-9B5555797089}"/>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E25846E2-759D-AFE2-F76A-B84DB31508AB}"/>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497D8CD5-004B-CC34-5BC3-92B8D536FAA2}"/>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827699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E184B-6B4C-3126-56A0-B494C6209C9C}"/>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083CBBE7-0AF5-4DEE-AC88-D671FB00ED5E}"/>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E78DCAE8-D643-E8B9-9081-BEECBF32454F}"/>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1264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20C9AA-0C31-1CC3-7A01-E38FEFD00D2A}"/>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0944FA17-AC99-972A-C8D5-5489B877E67D}"/>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1BFDA136-0098-BC92-F450-9520FA13CD50}"/>
              </a:ext>
            </a:extLst>
          </p:cNvPr>
          <p:cNvSpPr>
            <a:spLocks noGrp="1"/>
          </p:cNvSpPr>
          <p:nvPr>
            <p:ph type="body"/>
          </p:nvPr>
        </p:nvSpPr>
        <p:spPr/>
        <p:txBody>
          <a:bodyPr wrap="square" lIns="91440" tIns="45720" rIns="91440" bIns="45720" anchor="t" anchorCtr="0"/>
          <a:lstStyle/>
          <a:p>
            <a:pPr lvl="0"/>
            <a:endParaRPr lang="zh-CN" altLang="en-US" dirty="0"/>
          </a:p>
        </p:txBody>
      </p:sp>
    </p:spTree>
    <p:extLst>
      <p:ext uri="{BB962C8B-B14F-4D97-AF65-F5344CB8AC3E}">
        <p14:creationId xmlns:p14="http://schemas.microsoft.com/office/powerpoint/2010/main" val="698920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E33C61-F106-A870-FA34-66CF208F6083}"/>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64CDB679-30F6-936A-E06B-4B0EB1DCADC5}"/>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0BEBFA8C-94F0-5B39-A703-8AF070FB31A7}"/>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1738925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05206E-0957-02C0-A0F2-ABBCBA9064D8}"/>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ABF5B037-9266-882D-2327-363739BE1920}"/>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3A2312E6-6490-7BEA-FA7D-3C6E088CB39E}"/>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990617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01630-98AF-5205-52CB-4633AD6A8714}"/>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30341970-F4B4-D73A-DE9B-CC55D54E1EB4}"/>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9E7D93EE-719E-CB5A-77CC-3A21DA8DDB7E}"/>
              </a:ext>
            </a:extLst>
          </p:cNvPr>
          <p:cNvSpPr>
            <a:spLocks noGrp="1"/>
          </p:cNvSpPr>
          <p:nvPr>
            <p:ph type="body"/>
          </p:nvPr>
        </p:nvSpPr>
        <p:spPr/>
        <p:txBody>
          <a:bodyPr wrap="square" lIns="91440" tIns="45720" rIns="91440" bIns="45720" anchor="t" anchorCtr="0"/>
          <a:lstStyle/>
          <a:p>
            <a:pPr lvl="0"/>
            <a:endParaRPr lang="zh-CN" altLang="en-US" dirty="0"/>
          </a:p>
        </p:txBody>
      </p:sp>
    </p:spTree>
    <p:extLst>
      <p:ext uri="{BB962C8B-B14F-4D97-AF65-F5344CB8AC3E}">
        <p14:creationId xmlns:p14="http://schemas.microsoft.com/office/powerpoint/2010/main" val="4302843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584AEB-37E5-CB19-94E2-E8512870A03A}"/>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A760F174-715E-CD15-5928-87B39BE6BB91}"/>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B8D00D0D-7815-1290-6794-80AC72871712}"/>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734051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90D93-9C75-99EA-970D-BF870F89343E}"/>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D6C02596-7209-021B-DFE2-D469DF173CDE}"/>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F8CAA723-7569-5882-D771-569C71DC4154}"/>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010674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55E42-475F-CAF6-7441-74D8F8958863}"/>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27FB0DBA-8625-7CF8-4A96-F4D082E5363F}"/>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051E5B54-B11A-4483-CC21-B4FD4E85D04B}"/>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7270520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通用版式@">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551754" cy="584775"/>
          </a:xfrm>
          <a:prstGeom prst="rect">
            <a:avLst/>
          </a:prstGeom>
          <a:noFill/>
        </p:spPr>
        <p:txBody>
          <a:bodyPr wrap="none" rtlCol="0">
            <a:spAutoFit/>
          </a:bodyPr>
          <a:lstStyle/>
          <a:p>
            <a:r>
              <a:rPr lang="en-US" altLang="zh-CN" sz="3200" dirty="0">
                <a:solidFill>
                  <a:srgbClr val="00ADED"/>
                </a:solidFill>
              </a:rPr>
              <a:t>@</a:t>
            </a:r>
            <a:endParaRPr lang="zh-CN" altLang="en-US" sz="3200" dirty="0">
              <a:solidFill>
                <a:srgbClr val="00ADED"/>
              </a:solidFill>
            </a:endParaRPr>
          </a:p>
        </p:txBody>
      </p:sp>
      <p:sp>
        <p:nvSpPr>
          <p:cNvPr id="2" name="文本框 1"/>
          <p:cNvSpPr txBox="1"/>
          <p:nvPr userDrawn="1"/>
        </p:nvSpPr>
        <p:spPr>
          <a:xfrm>
            <a:off x="381000" y="381000"/>
            <a:ext cx="3810000" cy="369332"/>
          </a:xfrm>
          <a:prstGeom prst="rect">
            <a:avLst/>
          </a:prstGeom>
          <a:noFill/>
        </p:spPr>
        <p:txBody>
          <a:bodyPr vert="horz" rtlCol="0">
            <a:spAutoFit/>
          </a:bodyPr>
          <a:lstStyle/>
          <a:p>
            <a:r>
              <a:rPr lang="en-US" altLang="zh-CN"/>
              <a:t>@</a:t>
            </a:r>
            <a:r>
              <a:rPr lang="zh-CN" altLang="en-US"/>
              <a:t>知识导航；</a:t>
            </a:r>
            <a:r>
              <a:rPr lang="en-US" altLang="zh-CN"/>
              <a:t>@</a:t>
            </a:r>
            <a:r>
              <a:rPr lang="zh-CN" altLang="en-US"/>
              <a:t>典例导思</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知识导航">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知识导航</a:t>
            </a:r>
            <a:endParaRPr lang="zh-CN" altLang="en-US" sz="3200" dirty="0">
              <a:solidFill>
                <a:srgbClr val="00ADED"/>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典例导思">
    <p:spTree>
      <p:nvGrpSpPr>
        <p:cNvPr id="1" name=""/>
        <p:cNvGrpSpPr/>
        <p:nvPr/>
      </p:nvGrpSpPr>
      <p:grpSpPr>
        <a:xfrm>
          <a:off x="0" y="0"/>
          <a:ext cx="0" cy="0"/>
          <a:chOff x="0" y="0"/>
          <a:chExt cx="0" cy="0"/>
        </a:xfrm>
      </p:grpSpPr>
      <p:pic>
        <p:nvPicPr>
          <p:cNvPr id="3" name="图片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a:fillRect/>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典例导思</a:t>
            </a:r>
            <a:endParaRPr lang="zh-CN" altLang="en-US" sz="3200" dirty="0">
              <a:solidFill>
                <a:srgbClr val="00ADED"/>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 descr="高分突破·课件模板"/>
          <p:cNvPicPr>
            <a:picLocks noChangeAspect="1"/>
          </p:cNvPicPr>
          <p:nvPr userDrawn="1"/>
        </p:nvPicPr>
        <p:blipFill>
          <a:blip r:embed="rId7"/>
          <a:stretch>
            <a:fillRect/>
          </a:stretch>
        </p:blipFill>
        <p:spPr>
          <a:xfrm>
            <a:off x="-11112" y="-7937"/>
            <a:ext cx="12214225" cy="6873875"/>
          </a:xfrm>
          <a:prstGeom prst="rect">
            <a:avLst/>
          </a:prstGeom>
          <a:noFill/>
          <a:ln w="9525">
            <a:noFill/>
          </a:ln>
        </p:spPr>
      </p:pic>
      <p:pic>
        <p:nvPicPr>
          <p:cNvPr id="2" name="图片 1"/>
          <p:cNvPicPr>
            <a:picLocks noChangeAspect="1"/>
          </p:cNvPicPr>
          <p:nvPr userDrawn="1"/>
        </p:nvPicPr>
        <p:blipFill>
          <a:blip r:embed="rId8"/>
          <a:stretch>
            <a:fillRect/>
          </a:stretch>
        </p:blipFill>
        <p:spPr>
          <a:xfrm>
            <a:off x="407035" y="6165215"/>
            <a:ext cx="1901825" cy="69342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6.TIF"/></Relationships>
</file>

<file path=ppt/slides/_rels/slide2.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TIF"/><Relationship Id="rId7" Type="http://schemas.openxmlformats.org/officeDocument/2006/relationships/image" Target="../media/image9.TIF"/><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tif"/></Relationships>
</file>

<file path=ppt/slides/_rels/slide4.xml.rels><?xml version="1.0" encoding="UTF-8" standalone="yes"?>
<Relationships xmlns="http://schemas.openxmlformats.org/package/2006/relationships"><Relationship Id="rId3" Type="http://schemas.openxmlformats.org/officeDocument/2006/relationships/image" Target="../media/image11.TI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TIF"/></Relationships>
</file>

<file path=ppt/slides/_rels/slide6.xml.rels><?xml version="1.0" encoding="UTF-8" standalone="yes"?>
<Relationships xmlns="http://schemas.openxmlformats.org/package/2006/relationships"><Relationship Id="rId3" Type="http://schemas.openxmlformats.org/officeDocument/2006/relationships/image" Target="../media/image14.tif"/><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7.TIF"/><Relationship Id="rId5" Type="http://schemas.openxmlformats.org/officeDocument/2006/relationships/image" Target="../media/image16.pn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1.TIF"/><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tif"/><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D182C5-CFF7-EE65-2A0E-C338E3E9E734}"/>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2F4204DE-7E89-1784-7109-266DFC857FF6}"/>
              </a:ext>
            </a:extLst>
          </p:cNvPr>
          <p:cNvSpPr txBox="1"/>
          <p:nvPr/>
        </p:nvSpPr>
        <p:spPr>
          <a:xfrm>
            <a:off x="1919710" y="2348925"/>
            <a:ext cx="9144635" cy="1260923"/>
          </a:xfrm>
          <a:prstGeom prst="rect">
            <a:avLst/>
          </a:prstGeom>
          <a:noFill/>
        </p:spPr>
        <p:txBody>
          <a:bodyPr wrap="square">
            <a:spAutoFit/>
          </a:bodyPr>
          <a:lstStyle/>
          <a:p>
            <a:pPr algn="ctr">
              <a:lnSpc>
                <a:spcPct val="150000"/>
              </a:lnSpc>
            </a:pPr>
            <a:r>
              <a:rPr lang="en-US"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6</a:t>
            </a:r>
            <a:r>
              <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利用相似三角形测高</a:t>
            </a:r>
          </a:p>
        </p:txBody>
      </p:sp>
    </p:spTree>
    <p:extLst>
      <p:ext uri="{BB962C8B-B14F-4D97-AF65-F5344CB8AC3E}">
        <p14:creationId xmlns:p14="http://schemas.microsoft.com/office/powerpoint/2010/main" val="21011980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250C3-FA26-C98B-001E-6DC15A2BAA99}"/>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B2970F96-D17E-00BD-173F-16B442D4C4C3}"/>
                  </a:ext>
                </a:extLst>
              </p:cNvPr>
              <p:cNvSpPr txBox="1"/>
              <p:nvPr/>
            </p:nvSpPr>
            <p:spPr>
              <a:xfrm>
                <a:off x="623621" y="2702877"/>
                <a:ext cx="9108000" cy="3300134"/>
              </a:xfrm>
              <a:prstGeom prst="rect">
                <a:avLst/>
              </a:prstGeom>
              <a:noFill/>
            </p:spPr>
            <p:txBody>
              <a:bodyPr wrap="square">
                <a:spAutoFit/>
              </a:bodyPr>
              <a:lstStyle/>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令</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OE=a </a:t>
                </a:r>
                <a:r>
                  <a:rPr lang="en-US" altLang="zh-CN" sz="28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OA</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 </a:t>
                </a:r>
                <a:r>
                  <a:rPr lang="en-US" altLang="zh-CN" sz="28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易得</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GDC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EOC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FBA</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EOA</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𝑮𝑫</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𝑬𝑶</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𝑫𝑪</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𝑶𝑪</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𝑭𝑩</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𝑬𝑶</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𝑩𝑨</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𝑶𝑨</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𝟔</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𝒂</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𝒙</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𝒃</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𝟔</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𝒂</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𝒙</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𝒃</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整理</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得</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a-ax</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①</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a-ax.②</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将</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②</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代入</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①</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得</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a-ax=</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a-ax</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解得</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32,</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OE=</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答</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楼的高度</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OE</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6" name="文本框 5">
                <a:extLst>
                  <a:ext uri="{FF2B5EF4-FFF2-40B4-BE49-F238E27FC236}">
                    <a16:creationId xmlns:a16="http://schemas.microsoft.com/office/drawing/2014/main" id="{B2970F96-D17E-00BD-173F-16B442D4C4C3}"/>
                  </a:ext>
                </a:extLst>
              </p:cNvPr>
              <p:cNvSpPr txBox="1">
                <a:spLocks noRot="1" noChangeAspect="1" noMove="1" noResize="1" noEditPoints="1" noAdjustHandles="1" noChangeArrowheads="1" noChangeShapeType="1" noTextEdit="1"/>
              </p:cNvSpPr>
              <p:nvPr/>
            </p:nvSpPr>
            <p:spPr>
              <a:xfrm>
                <a:off x="623621" y="2702877"/>
                <a:ext cx="9108000" cy="3300134"/>
              </a:xfrm>
              <a:prstGeom prst="rect">
                <a:avLst/>
              </a:prstGeom>
              <a:blipFill>
                <a:blip r:embed="rId3"/>
                <a:stretch>
                  <a:fillRect l="-1339" t="-2399" b="-4244"/>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6C566BEB-2CB9-CF37-742A-46882CB2CCE8}"/>
              </a:ext>
            </a:extLst>
          </p:cNvPr>
          <p:cNvSpPr txBox="1"/>
          <p:nvPr/>
        </p:nvSpPr>
        <p:spPr>
          <a:xfrm>
            <a:off x="515610" y="428986"/>
            <a:ext cx="11052770" cy="2246769"/>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为了测量一栋楼的高度</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OE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小明同学先在操场上</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处放一面镜子</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向后退到</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处</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恰好在镜子中看到楼的顶部</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再将镜子放到</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处</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然后后退到</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处</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恰好再次在镜子中看到楼的顶部</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O</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在同一条直线上</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测得</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err="1">
                <a:effectLst/>
                <a:latin typeface="Times New Roman" panose="02020603050405020304" pitchFamily="18" charset="0"/>
                <a:ea typeface="宋体" panose="02010600030101010101" pitchFamily="2" charset="-122"/>
                <a:cs typeface="Times New Roman" panose="02020603050405020304" pitchFamily="18" charset="0"/>
              </a:rPr>
              <a:t>BD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如果小明的眼睛距地面高度</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BF</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DG</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试确定楼的高度</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OE.</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image166.jpeg">
            <a:extLst>
              <a:ext uri="{FF2B5EF4-FFF2-40B4-BE49-F238E27FC236}">
                <a16:creationId xmlns:a16="http://schemas.microsoft.com/office/drawing/2014/main" id="{6563C7BB-4B76-FCFD-CAA9-1208B30F99CF}"/>
              </a:ext>
            </a:extLst>
          </p:cNvPr>
          <p:cNvPicPr>
            <a:picLocks noChangeAspect="1"/>
          </p:cNvPicPr>
          <p:nvPr/>
        </p:nvPicPr>
        <p:blipFill>
          <a:blip r:embed="rId4"/>
          <a:stretch>
            <a:fillRect/>
          </a:stretch>
        </p:blipFill>
        <p:spPr>
          <a:xfrm>
            <a:off x="7536100" y="2420930"/>
            <a:ext cx="3224450" cy="2246769"/>
          </a:xfrm>
          <a:prstGeom prst="rect">
            <a:avLst/>
          </a:prstGeom>
        </p:spPr>
      </p:pic>
    </p:spTree>
    <p:extLst>
      <p:ext uri="{BB962C8B-B14F-4D97-AF65-F5344CB8AC3E}">
        <p14:creationId xmlns:p14="http://schemas.microsoft.com/office/powerpoint/2010/main" val="2884712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48F66-8F61-AFD3-E6E9-399542B35211}"/>
            </a:ext>
          </a:extLst>
        </p:cNvPr>
        <p:cNvGrpSpPr/>
        <p:nvPr/>
      </p:nvGrpSpPr>
      <p:grpSpPr>
        <a:xfrm>
          <a:off x="0" y="0"/>
          <a:ext cx="0" cy="0"/>
          <a:chOff x="0" y="0"/>
          <a:chExt cx="0" cy="0"/>
        </a:xfrm>
      </p:grpSpPr>
      <p:pic>
        <p:nvPicPr>
          <p:cNvPr id="2" name="image149.jpeg">
            <a:extLst>
              <a:ext uri="{FF2B5EF4-FFF2-40B4-BE49-F238E27FC236}">
                <a16:creationId xmlns:a16="http://schemas.microsoft.com/office/drawing/2014/main" id="{EA58A745-6191-3DD1-7010-D977BB6AB61C}"/>
              </a:ext>
            </a:extLst>
          </p:cNvPr>
          <p:cNvPicPr>
            <a:picLocks noChangeAspect="1"/>
          </p:cNvPicPr>
          <p:nvPr/>
        </p:nvPicPr>
        <p:blipFill>
          <a:blip r:embed="rId3"/>
          <a:stretch>
            <a:fillRect/>
          </a:stretch>
        </p:blipFill>
        <p:spPr>
          <a:xfrm>
            <a:off x="695626" y="548800"/>
            <a:ext cx="5832404" cy="468295"/>
          </a:xfrm>
          <a:prstGeom prst="rect">
            <a:avLst/>
          </a:prstGeom>
        </p:spPr>
      </p:pic>
      <p:sp>
        <p:nvSpPr>
          <p:cNvPr id="4" name="文本框 3">
            <a:extLst>
              <a:ext uri="{FF2B5EF4-FFF2-40B4-BE49-F238E27FC236}">
                <a16:creationId xmlns:a16="http://schemas.microsoft.com/office/drawing/2014/main" id="{8DCB5C2F-2736-6002-61F9-D8596E101F86}"/>
              </a:ext>
            </a:extLst>
          </p:cNvPr>
          <p:cNvSpPr txBox="1"/>
          <p:nvPr/>
        </p:nvSpPr>
        <p:spPr>
          <a:xfrm>
            <a:off x="551615" y="1182231"/>
            <a:ext cx="11088770" cy="4493538"/>
          </a:xfrm>
          <a:prstGeom prst="rect">
            <a:avLst/>
          </a:prstGeom>
          <a:noFill/>
        </p:spPr>
        <p:txBody>
          <a:bodyPr wrap="square">
            <a:spAutoFit/>
          </a:bodyPr>
          <a:lstStyle/>
          <a:p>
            <a:pPr>
              <a:buNone/>
            </a:pP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利用相似三角形测高</a:t>
            </a:r>
          </a:p>
          <a:p>
            <a:pPr>
              <a:buNone/>
            </a:pP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方法</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利用</a:t>
            </a:r>
            <a:r>
              <a:rPr lang="zh-CN" altLang="zh-CN" sz="26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的影子</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方法</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利用</a:t>
            </a:r>
            <a:r>
              <a:rPr lang="zh-CN" altLang="zh-CN" sz="26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方法</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利用</a:t>
            </a:r>
            <a:r>
              <a:rPr lang="zh-CN" altLang="zh-CN" sz="26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注意</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太阳的光线可以看成是平行的</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因此利用阳光下的影子进行测量的原理是</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:①</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同一时刻物高与影长成正比例</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;②</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物高、影长所在的直角三角形与测量所用参照物及其影长所在的直角三角形相似</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利用标杆测量物体的高度是生活中经常采用的方法</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使用这种方法时</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观测者的眼睛、标杆的顶端和物体的顶端必须“三点共线”</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标杆与地面要垂直</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利用物理学中“反射角等于入射角”的知识可以知道</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入射光线和反射光线与镜面的夹角相等</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A214F216-F3D5-7585-1513-BFA0D9913D8E}"/>
              </a:ext>
            </a:extLst>
          </p:cNvPr>
          <p:cNvSpPr txBox="1"/>
          <p:nvPr/>
        </p:nvSpPr>
        <p:spPr>
          <a:xfrm>
            <a:off x="2567755" y="1556870"/>
            <a:ext cx="1296090" cy="492443"/>
          </a:xfrm>
          <a:prstGeom prst="rect">
            <a:avLst/>
          </a:prstGeom>
          <a:noFill/>
        </p:spPr>
        <p:txBody>
          <a:bodyPr wrap="square">
            <a:spAutoFit/>
          </a:bodyPr>
          <a:lstStyle/>
          <a:p>
            <a:r>
              <a:rPr kumimoji="0" lang="zh-CN" altLang="zh-CN" sz="26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阳光下</a:t>
            </a:r>
            <a:endParaRPr lang="zh-CN" altLang="en-US" dirty="0"/>
          </a:p>
        </p:txBody>
      </p:sp>
      <p:sp>
        <p:nvSpPr>
          <p:cNvPr id="8" name="文本框 7">
            <a:extLst>
              <a:ext uri="{FF2B5EF4-FFF2-40B4-BE49-F238E27FC236}">
                <a16:creationId xmlns:a16="http://schemas.microsoft.com/office/drawing/2014/main" id="{FECCAD75-AF76-2C00-F120-1520414249DA}"/>
              </a:ext>
            </a:extLst>
          </p:cNvPr>
          <p:cNvSpPr txBox="1"/>
          <p:nvPr/>
        </p:nvSpPr>
        <p:spPr>
          <a:xfrm>
            <a:off x="2566595" y="1968227"/>
            <a:ext cx="865220" cy="492443"/>
          </a:xfrm>
          <a:prstGeom prst="rect">
            <a:avLst/>
          </a:prstGeom>
          <a:noFill/>
        </p:spPr>
        <p:txBody>
          <a:bodyPr wrap="square">
            <a:spAutoFit/>
          </a:bodyPr>
          <a:lstStyle/>
          <a:p>
            <a:r>
              <a:rPr kumimoji="0" lang="zh-CN" altLang="zh-CN" sz="26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标杆</a:t>
            </a:r>
            <a:endParaRPr lang="zh-CN" altLang="en-US" dirty="0"/>
          </a:p>
        </p:txBody>
      </p:sp>
      <p:sp>
        <p:nvSpPr>
          <p:cNvPr id="10" name="文本框 9">
            <a:extLst>
              <a:ext uri="{FF2B5EF4-FFF2-40B4-BE49-F238E27FC236}">
                <a16:creationId xmlns:a16="http://schemas.microsoft.com/office/drawing/2014/main" id="{84403E8E-F1FD-C7BD-E3DA-0354485BB82E}"/>
              </a:ext>
            </a:extLst>
          </p:cNvPr>
          <p:cNvSpPr txBox="1"/>
          <p:nvPr/>
        </p:nvSpPr>
        <p:spPr>
          <a:xfrm>
            <a:off x="2423745" y="2337879"/>
            <a:ext cx="1944135" cy="492443"/>
          </a:xfrm>
          <a:prstGeom prst="rect">
            <a:avLst/>
          </a:prstGeom>
          <a:noFill/>
        </p:spPr>
        <p:txBody>
          <a:bodyPr wrap="square">
            <a:spAutoFit/>
          </a:bodyPr>
          <a:lstStyle/>
          <a:p>
            <a:r>
              <a:rPr kumimoji="0" lang="zh-CN" altLang="zh-CN" sz="26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镜子的反射</a:t>
            </a:r>
            <a:r>
              <a:rPr kumimoji="0" lang="zh-CN" altLang="zh-CN" sz="2600" b="1" i="0"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2316154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F26FB-327B-48A7-2602-44A6EBF153F6}"/>
            </a:ext>
          </a:extLst>
        </p:cNvPr>
        <p:cNvGrpSpPr/>
        <p:nvPr/>
      </p:nvGrpSpPr>
      <p:grpSpPr>
        <a:xfrm>
          <a:off x="0" y="0"/>
          <a:ext cx="0" cy="0"/>
          <a:chOff x="0" y="0"/>
          <a:chExt cx="0" cy="0"/>
        </a:xfrm>
      </p:grpSpPr>
      <p:pic>
        <p:nvPicPr>
          <p:cNvPr id="2" name="image150.jpeg">
            <a:extLst>
              <a:ext uri="{FF2B5EF4-FFF2-40B4-BE49-F238E27FC236}">
                <a16:creationId xmlns:a16="http://schemas.microsoft.com/office/drawing/2014/main" id="{714EB613-BF89-D6FA-40F7-BBA251A2A1DE}"/>
              </a:ext>
            </a:extLst>
          </p:cNvPr>
          <p:cNvPicPr>
            <a:picLocks noChangeAspect="1"/>
          </p:cNvPicPr>
          <p:nvPr/>
        </p:nvPicPr>
        <p:blipFill>
          <a:blip r:embed="rId3"/>
          <a:stretch>
            <a:fillRect/>
          </a:stretch>
        </p:blipFill>
        <p:spPr>
          <a:xfrm>
            <a:off x="767631" y="548800"/>
            <a:ext cx="6336439" cy="508765"/>
          </a:xfrm>
          <a:prstGeom prst="rect">
            <a:avLst/>
          </a:prstGeom>
        </p:spPr>
      </p:pic>
      <p:pic>
        <p:nvPicPr>
          <p:cNvPr id="3" name="image151.jpeg">
            <a:extLst>
              <a:ext uri="{FF2B5EF4-FFF2-40B4-BE49-F238E27FC236}">
                <a16:creationId xmlns:a16="http://schemas.microsoft.com/office/drawing/2014/main" id="{00460AD0-1EB1-4182-686A-FD8BE3AA81AE}"/>
              </a:ext>
            </a:extLst>
          </p:cNvPr>
          <p:cNvPicPr>
            <a:picLocks noChangeAspect="1"/>
          </p:cNvPicPr>
          <p:nvPr/>
        </p:nvPicPr>
        <p:blipFill>
          <a:blip r:embed="rId4"/>
          <a:stretch>
            <a:fillRect/>
          </a:stretch>
        </p:blipFill>
        <p:spPr>
          <a:xfrm>
            <a:off x="767631" y="1163719"/>
            <a:ext cx="6561406" cy="457616"/>
          </a:xfrm>
          <a:prstGeom prst="rect">
            <a:avLst/>
          </a:prstGeom>
        </p:spPr>
      </p:pic>
      <p:sp>
        <p:nvSpPr>
          <p:cNvPr id="5" name="文本框 4">
            <a:extLst>
              <a:ext uri="{FF2B5EF4-FFF2-40B4-BE49-F238E27FC236}">
                <a16:creationId xmlns:a16="http://schemas.microsoft.com/office/drawing/2014/main" id="{A9EC4B1A-500B-7A3F-488A-70FF0E689DCD}"/>
              </a:ext>
            </a:extLst>
          </p:cNvPr>
          <p:cNvSpPr txBox="1"/>
          <p:nvPr/>
        </p:nvSpPr>
        <p:spPr>
          <a:xfrm>
            <a:off x="1991715" y="1074196"/>
            <a:ext cx="6108404" cy="523220"/>
          </a:xfrm>
          <a:prstGeom prst="rect">
            <a:avLst/>
          </a:prstGeom>
          <a:noFill/>
        </p:spPr>
        <p:txBody>
          <a:bodyPr wrap="square">
            <a:spAutoFit/>
          </a:bodyPr>
          <a:lstStyle/>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利用影长测物高</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image152.jpeg">
            <a:extLst>
              <a:ext uri="{FF2B5EF4-FFF2-40B4-BE49-F238E27FC236}">
                <a16:creationId xmlns:a16="http://schemas.microsoft.com/office/drawing/2014/main" id="{1D559B40-2B94-271B-869B-D93BC3E36D5E}"/>
              </a:ext>
            </a:extLst>
          </p:cNvPr>
          <p:cNvPicPr>
            <a:picLocks noChangeAspect="1"/>
          </p:cNvPicPr>
          <p:nvPr/>
        </p:nvPicPr>
        <p:blipFill>
          <a:blip r:embed="rId5"/>
          <a:stretch>
            <a:fillRect/>
          </a:stretch>
        </p:blipFill>
        <p:spPr>
          <a:xfrm>
            <a:off x="767631" y="1795264"/>
            <a:ext cx="792054" cy="359794"/>
          </a:xfrm>
          <a:prstGeom prst="rect">
            <a:avLst/>
          </a:prstGeom>
        </p:spPr>
      </p:pic>
      <p:sp>
        <p:nvSpPr>
          <p:cNvPr id="8" name="文本框 7">
            <a:extLst>
              <a:ext uri="{FF2B5EF4-FFF2-40B4-BE49-F238E27FC236}">
                <a16:creationId xmlns:a16="http://schemas.microsoft.com/office/drawing/2014/main" id="{25D942EC-2DA6-7246-E967-49320E67740A}"/>
              </a:ext>
            </a:extLst>
          </p:cNvPr>
          <p:cNvSpPr txBox="1"/>
          <p:nvPr/>
        </p:nvSpPr>
        <p:spPr>
          <a:xfrm>
            <a:off x="659622" y="1710858"/>
            <a:ext cx="10872755" cy="1815882"/>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小刚同学想利用影长测量学校旗杆</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的高度</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某一时刻他测得长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的标杆的影长为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与此同时他发现旗杆</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的一部分影子</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落在地面上</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另一部分影子</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落在楼房的墙壁上</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分别测得其长度为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如图所示</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请你帮他求出旗杆</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的高度</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0" name="文本框 9">
                <a:extLst>
                  <a:ext uri="{FF2B5EF4-FFF2-40B4-BE49-F238E27FC236}">
                    <a16:creationId xmlns:a16="http://schemas.microsoft.com/office/drawing/2014/main" id="{CA6F3DAB-E545-7968-4E20-12E10F6E2132}"/>
                  </a:ext>
                </a:extLst>
              </p:cNvPr>
              <p:cNvSpPr txBox="1"/>
              <p:nvPr/>
            </p:nvSpPr>
            <p:spPr>
              <a:xfrm>
                <a:off x="663449" y="3529492"/>
                <a:ext cx="6108404" cy="2436180"/>
              </a:xfrm>
              <a:prstGeom prst="rect">
                <a:avLst/>
              </a:prstGeom>
              <a:noFill/>
            </p:spPr>
            <p:txBody>
              <a:bodyPr wrap="square">
                <a:spAutoFit/>
              </a:bodyPr>
              <a:lstStyle/>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如答案图</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过点</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作</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CH</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于点</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H.</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设</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AH=x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根据题意</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得</a:t>
                </a:r>
              </a:p>
              <a:p>
                <a:pPr>
                  <a:buNone/>
                </a:pP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𝒙</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𝟏𝟏</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𝟒</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解得</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8,</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8</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10(m)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答</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旗杆</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的高度为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10" name="文本框 9">
                <a:extLst>
                  <a:ext uri="{FF2B5EF4-FFF2-40B4-BE49-F238E27FC236}">
                    <a16:creationId xmlns:a16="http://schemas.microsoft.com/office/drawing/2014/main" id="{CA6F3DAB-E545-7968-4E20-12E10F6E2132}"/>
                  </a:ext>
                </a:extLst>
              </p:cNvPr>
              <p:cNvSpPr txBox="1">
                <a:spLocks noRot="1" noChangeAspect="1" noMove="1" noResize="1" noEditPoints="1" noAdjustHandles="1" noChangeArrowheads="1" noChangeShapeType="1" noTextEdit="1"/>
              </p:cNvSpPr>
              <p:nvPr/>
            </p:nvSpPr>
            <p:spPr>
              <a:xfrm>
                <a:off x="663449" y="3529492"/>
                <a:ext cx="6108404" cy="2436180"/>
              </a:xfrm>
              <a:prstGeom prst="rect">
                <a:avLst/>
              </a:prstGeom>
              <a:blipFill>
                <a:blip r:embed="rId6"/>
                <a:stretch>
                  <a:fillRect l="-2096" t="-3500" b="-6250"/>
                </a:stretch>
              </a:blipFill>
            </p:spPr>
            <p:txBody>
              <a:bodyPr/>
              <a:lstStyle/>
              <a:p>
                <a:r>
                  <a:rPr lang="zh-CN" altLang="en-US">
                    <a:noFill/>
                  </a:rPr>
                  <a:t> </a:t>
                </a:r>
              </a:p>
            </p:txBody>
          </p:sp>
        </mc:Fallback>
      </mc:AlternateContent>
      <p:pic>
        <p:nvPicPr>
          <p:cNvPr id="11" name="image153.jpeg">
            <a:extLst>
              <a:ext uri="{FF2B5EF4-FFF2-40B4-BE49-F238E27FC236}">
                <a16:creationId xmlns:a16="http://schemas.microsoft.com/office/drawing/2014/main" id="{456481C4-E327-AE33-ADD5-61175FC6ABD2}"/>
              </a:ext>
            </a:extLst>
          </p:cNvPr>
          <p:cNvPicPr>
            <a:picLocks noChangeAspect="1"/>
          </p:cNvPicPr>
          <p:nvPr/>
        </p:nvPicPr>
        <p:blipFill>
          <a:blip r:embed="rId7"/>
          <a:srcRect r="52619"/>
          <a:stretch/>
        </p:blipFill>
        <p:spPr>
          <a:xfrm>
            <a:off x="7329037" y="3649145"/>
            <a:ext cx="3452087" cy="2017732"/>
          </a:xfrm>
          <a:prstGeom prst="rect">
            <a:avLst/>
          </a:prstGeom>
        </p:spPr>
      </p:pic>
      <p:pic>
        <p:nvPicPr>
          <p:cNvPr id="13" name="图片 12">
            <a:extLst>
              <a:ext uri="{FF2B5EF4-FFF2-40B4-BE49-F238E27FC236}">
                <a16:creationId xmlns:a16="http://schemas.microsoft.com/office/drawing/2014/main" id="{3A4B6DD6-C4AB-5C5C-B102-70322972411E}"/>
              </a:ext>
            </a:extLst>
          </p:cNvPr>
          <p:cNvPicPr>
            <a:picLocks noChangeAspect="1"/>
          </p:cNvPicPr>
          <p:nvPr/>
        </p:nvPicPr>
        <p:blipFill>
          <a:blip r:embed="rId8"/>
          <a:stretch>
            <a:fillRect/>
          </a:stretch>
        </p:blipFill>
        <p:spPr>
          <a:xfrm>
            <a:off x="7329037" y="3482655"/>
            <a:ext cx="3314980" cy="2529853"/>
          </a:xfrm>
          <a:prstGeom prst="rect">
            <a:avLst/>
          </a:prstGeom>
        </p:spPr>
      </p:pic>
    </p:spTree>
    <p:extLst>
      <p:ext uri="{BB962C8B-B14F-4D97-AF65-F5344CB8AC3E}">
        <p14:creationId xmlns:p14="http://schemas.microsoft.com/office/powerpoint/2010/main" val="1854303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F9B20-711A-B91C-1AD0-F29D39593C1D}"/>
            </a:ext>
          </a:extLst>
        </p:cNvPr>
        <p:cNvGrpSpPr/>
        <p:nvPr/>
      </p:nvGrpSpPr>
      <p:grpSpPr>
        <a:xfrm>
          <a:off x="0" y="0"/>
          <a:ext cx="0" cy="0"/>
          <a:chOff x="0" y="0"/>
          <a:chExt cx="0" cy="0"/>
        </a:xfrm>
      </p:grpSpPr>
      <p:pic>
        <p:nvPicPr>
          <p:cNvPr id="2" name="image154.jpeg">
            <a:extLst>
              <a:ext uri="{FF2B5EF4-FFF2-40B4-BE49-F238E27FC236}">
                <a16:creationId xmlns:a16="http://schemas.microsoft.com/office/drawing/2014/main" id="{DAC7DC6D-1094-C58A-0929-59607E211968}"/>
              </a:ext>
            </a:extLst>
          </p:cNvPr>
          <p:cNvPicPr>
            <a:picLocks noChangeAspect="1"/>
          </p:cNvPicPr>
          <p:nvPr/>
        </p:nvPicPr>
        <p:blipFill>
          <a:blip r:embed="rId3"/>
          <a:stretch>
            <a:fillRect/>
          </a:stretch>
        </p:blipFill>
        <p:spPr>
          <a:xfrm>
            <a:off x="695625" y="620805"/>
            <a:ext cx="1637913" cy="467975"/>
          </a:xfrm>
          <a:prstGeom prst="rect">
            <a:avLst/>
          </a:prstGeom>
        </p:spPr>
      </p:pic>
      <p:sp>
        <p:nvSpPr>
          <p:cNvPr id="4" name="文本框 3">
            <a:extLst>
              <a:ext uri="{FF2B5EF4-FFF2-40B4-BE49-F238E27FC236}">
                <a16:creationId xmlns:a16="http://schemas.microsoft.com/office/drawing/2014/main" id="{09ACB93C-E879-F100-5C17-D5A31E83B249}"/>
              </a:ext>
            </a:extLst>
          </p:cNvPr>
          <p:cNvSpPr txBox="1"/>
          <p:nvPr/>
        </p:nvSpPr>
        <p:spPr>
          <a:xfrm>
            <a:off x="695625" y="1268850"/>
            <a:ext cx="10944760" cy="2600199"/>
          </a:xfrm>
          <a:prstGeom prst="rect">
            <a:avLst/>
          </a:prstGeom>
          <a:noFill/>
        </p:spPr>
        <p:txBody>
          <a:bodyPr wrap="square">
            <a:spAutoFit/>
          </a:bodyPr>
          <a:lstStyle/>
          <a:p>
            <a:pPr>
              <a:lnSpc>
                <a:spcPct val="15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·成都石室</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高</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的旗杆在水平地面上的影长为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此时测得附近一个建筑物的影长为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24</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则该建筑物的高度为</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A.10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	                           B.16</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C.26</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	                           D.36</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1656FF94-C55D-9367-4E58-707646E0FD98}"/>
              </a:ext>
            </a:extLst>
          </p:cNvPr>
          <p:cNvSpPr txBox="1"/>
          <p:nvPr/>
        </p:nvSpPr>
        <p:spPr>
          <a:xfrm>
            <a:off x="9120210" y="2045729"/>
            <a:ext cx="460250" cy="523220"/>
          </a:xfrm>
          <a:prstGeom prst="rect">
            <a:avLst/>
          </a:prstGeom>
          <a:noFill/>
        </p:spPr>
        <p:txBody>
          <a:bodyPr wrap="square">
            <a:spAutoFit/>
          </a:bodyPr>
          <a:lstStyle/>
          <a:p>
            <a:r>
              <a:rPr kumimoji="0" lang="en-US" altLang="zh-CN" sz="2800" b="1" i="0" u="none"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a:t>
            </a:r>
            <a:endParaRPr lang="zh-CN" altLang="en-US" dirty="0"/>
          </a:p>
        </p:txBody>
      </p:sp>
    </p:spTree>
    <p:extLst>
      <p:ext uri="{BB962C8B-B14F-4D97-AF65-F5344CB8AC3E}">
        <p14:creationId xmlns:p14="http://schemas.microsoft.com/office/powerpoint/2010/main" val="527489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A9BBB-F1F1-6B1A-D818-CCDFE7A7C2C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F0B805D5-9516-71A0-ECAA-39EC1AC64AE4}"/>
              </a:ext>
            </a:extLst>
          </p:cNvPr>
          <p:cNvSpPr txBox="1"/>
          <p:nvPr/>
        </p:nvSpPr>
        <p:spPr>
          <a:xfrm>
            <a:off x="479610" y="476795"/>
            <a:ext cx="11232780" cy="1815882"/>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小超想要测量窗外的路灯</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PH</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的高度</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星期天晚上</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他发现灯光透过窗户照射在房间的地板上</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窗户的最高点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落在地板</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处、窗户的最低点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落在地板</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处</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小超测得窗户距地面的高度</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DQ</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窗高</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并测得</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AQ</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err="1">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请根据以上测量数据</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求窗外的路灯</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PH</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的高度</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F6491577-6C4B-1F02-2ED0-96D7F132C0A2}"/>
                  </a:ext>
                </a:extLst>
              </p:cNvPr>
              <p:cNvSpPr txBox="1"/>
              <p:nvPr/>
            </p:nvSpPr>
            <p:spPr>
              <a:xfrm>
                <a:off x="511288" y="2420930"/>
                <a:ext cx="7200500" cy="3344890"/>
              </a:xfrm>
              <a:prstGeom prst="rect">
                <a:avLst/>
              </a:prstGeom>
              <a:noFill/>
            </p:spPr>
            <p:txBody>
              <a:bodyPr wrap="square">
                <a:spAutoFit/>
              </a:bodyPr>
              <a:lstStyle/>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∵DQ</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BP</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CQB=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90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∵DQ=</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AQ</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QAD=</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45</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∵PH</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∴PH=PA.</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设</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PH=PA=x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∵PH</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CQ</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PB</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∴PH</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CQ</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PBH</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QBC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𝑷𝑩</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𝑸𝑩</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𝑷𝑯</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𝑸𝑪</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𝒙</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𝒙</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𝟓</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解得</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答</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窗外的路灯</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PH</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的高度是</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10</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F6491577-6C4B-1F02-2ED0-96D7F132C0A2}"/>
                  </a:ext>
                </a:extLst>
              </p:cNvPr>
              <p:cNvSpPr txBox="1">
                <a:spLocks noRot="1" noChangeAspect="1" noMove="1" noResize="1" noEditPoints="1" noAdjustHandles="1" noChangeArrowheads="1" noChangeShapeType="1" noTextEdit="1"/>
              </p:cNvSpPr>
              <p:nvPr/>
            </p:nvSpPr>
            <p:spPr>
              <a:xfrm>
                <a:off x="511288" y="2420930"/>
                <a:ext cx="7200500" cy="3344890"/>
              </a:xfrm>
              <a:prstGeom prst="rect">
                <a:avLst/>
              </a:prstGeom>
              <a:blipFill>
                <a:blip r:embed="rId3"/>
                <a:stretch>
                  <a:fillRect l="-1778" t="-2368" r="-254" b="-4189"/>
                </a:stretch>
              </a:blipFill>
            </p:spPr>
            <p:txBody>
              <a:bodyPr/>
              <a:lstStyle/>
              <a:p>
                <a:r>
                  <a:rPr lang="zh-CN" altLang="en-US">
                    <a:noFill/>
                  </a:rPr>
                  <a:t> </a:t>
                </a:r>
              </a:p>
            </p:txBody>
          </p:sp>
        </mc:Fallback>
      </mc:AlternateContent>
      <p:pic>
        <p:nvPicPr>
          <p:cNvPr id="6" name="image155.jpeg">
            <a:extLst>
              <a:ext uri="{FF2B5EF4-FFF2-40B4-BE49-F238E27FC236}">
                <a16:creationId xmlns:a16="http://schemas.microsoft.com/office/drawing/2014/main" id="{D017F3F5-7530-9E8F-C434-23610F7EB739}"/>
              </a:ext>
            </a:extLst>
          </p:cNvPr>
          <p:cNvPicPr>
            <a:picLocks noChangeAspect="1"/>
          </p:cNvPicPr>
          <p:nvPr/>
        </p:nvPicPr>
        <p:blipFill>
          <a:blip r:embed="rId4"/>
          <a:stretch>
            <a:fillRect/>
          </a:stretch>
        </p:blipFill>
        <p:spPr>
          <a:xfrm>
            <a:off x="8550711" y="2939194"/>
            <a:ext cx="2394635" cy="2051855"/>
          </a:xfrm>
          <a:prstGeom prst="rect">
            <a:avLst/>
          </a:prstGeom>
        </p:spPr>
      </p:pic>
    </p:spTree>
    <p:extLst>
      <p:ext uri="{BB962C8B-B14F-4D97-AF65-F5344CB8AC3E}">
        <p14:creationId xmlns:p14="http://schemas.microsoft.com/office/powerpoint/2010/main" val="764043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6FD88D-4A54-6E67-3F5E-82F471B163EF}"/>
            </a:ext>
          </a:extLst>
        </p:cNvPr>
        <p:cNvGrpSpPr/>
        <p:nvPr/>
      </p:nvGrpSpPr>
      <p:grpSpPr>
        <a:xfrm>
          <a:off x="0" y="0"/>
          <a:ext cx="0" cy="0"/>
          <a:chOff x="0" y="0"/>
          <a:chExt cx="0" cy="0"/>
        </a:xfrm>
      </p:grpSpPr>
      <p:pic>
        <p:nvPicPr>
          <p:cNvPr id="2" name="image156.jpeg">
            <a:extLst>
              <a:ext uri="{FF2B5EF4-FFF2-40B4-BE49-F238E27FC236}">
                <a16:creationId xmlns:a16="http://schemas.microsoft.com/office/drawing/2014/main" id="{D39C2507-7D9D-7446-F28C-CD6AD7D7C9DC}"/>
              </a:ext>
            </a:extLst>
          </p:cNvPr>
          <p:cNvPicPr>
            <a:picLocks noChangeAspect="1"/>
          </p:cNvPicPr>
          <p:nvPr/>
        </p:nvPicPr>
        <p:blipFill>
          <a:blip r:embed="rId3"/>
          <a:stretch>
            <a:fillRect/>
          </a:stretch>
        </p:blipFill>
        <p:spPr>
          <a:xfrm>
            <a:off x="695625" y="476795"/>
            <a:ext cx="6709936" cy="467975"/>
          </a:xfrm>
          <a:prstGeom prst="rect">
            <a:avLst/>
          </a:prstGeom>
        </p:spPr>
      </p:pic>
      <p:sp>
        <p:nvSpPr>
          <p:cNvPr id="4" name="文本框 3">
            <a:extLst>
              <a:ext uri="{FF2B5EF4-FFF2-40B4-BE49-F238E27FC236}">
                <a16:creationId xmlns:a16="http://schemas.microsoft.com/office/drawing/2014/main" id="{B7385A60-CB7C-0575-F535-4B079711A1E3}"/>
              </a:ext>
            </a:extLst>
          </p:cNvPr>
          <p:cNvSpPr txBox="1"/>
          <p:nvPr/>
        </p:nvSpPr>
        <p:spPr>
          <a:xfrm>
            <a:off x="2063720" y="415034"/>
            <a:ext cx="6108404" cy="492443"/>
          </a:xfrm>
          <a:prstGeom prst="rect">
            <a:avLst/>
          </a:prstGeom>
          <a:noFill/>
        </p:spPr>
        <p:txBody>
          <a:bodyPr wrap="square">
            <a:spAutoFit/>
          </a:bodyPr>
          <a:lstStyle/>
          <a:p>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利用标杆测物高</a:t>
            </a:r>
            <a:endParaRPr lang="zh-CN" altLang="en-US" sz="26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image157.jpeg">
            <a:extLst>
              <a:ext uri="{FF2B5EF4-FFF2-40B4-BE49-F238E27FC236}">
                <a16:creationId xmlns:a16="http://schemas.microsoft.com/office/drawing/2014/main" id="{B680EB2D-44E3-D2CA-7B88-7F08EC1484B1}"/>
              </a:ext>
            </a:extLst>
          </p:cNvPr>
          <p:cNvPicPr>
            <a:picLocks noChangeAspect="1"/>
          </p:cNvPicPr>
          <p:nvPr/>
        </p:nvPicPr>
        <p:blipFill>
          <a:blip r:embed="rId4"/>
          <a:stretch>
            <a:fillRect/>
          </a:stretch>
        </p:blipFill>
        <p:spPr>
          <a:xfrm>
            <a:off x="756997" y="1074101"/>
            <a:ext cx="720050" cy="327086"/>
          </a:xfrm>
          <a:prstGeom prst="rect">
            <a:avLst/>
          </a:prstGeom>
        </p:spPr>
      </p:pic>
      <p:sp>
        <p:nvSpPr>
          <p:cNvPr id="7" name="文本框 6">
            <a:extLst>
              <a:ext uri="{FF2B5EF4-FFF2-40B4-BE49-F238E27FC236}">
                <a16:creationId xmlns:a16="http://schemas.microsoft.com/office/drawing/2014/main" id="{B9E8FDE1-CBB6-46FE-0253-68A7D02EED84}"/>
              </a:ext>
            </a:extLst>
          </p:cNvPr>
          <p:cNvSpPr txBox="1"/>
          <p:nvPr/>
        </p:nvSpPr>
        <p:spPr>
          <a:xfrm>
            <a:off x="551615" y="985222"/>
            <a:ext cx="11088770" cy="2092881"/>
          </a:xfrm>
          <a:prstGeom prst="rect">
            <a:avLst/>
          </a:prstGeom>
          <a:noFill/>
        </p:spPr>
        <p:txBody>
          <a:bodyPr wrap="square">
            <a:spAutoFit/>
          </a:bodyPr>
          <a:lstStyle/>
          <a:p>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某数学兴趣小组的同学利用标杆测量旗杆</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的高度</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将一根</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高的标杆</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CD</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竖直放在某一位置</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有一名同学站在</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F</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处与标杆底端</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、旗杆底端</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成一条直线</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此时他看到标杆顶端</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与旗杆顶端</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重合</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另外一名同学测得站在</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F</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处的同学离标杆</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CD</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的距离为</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离旗杆</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的距离为</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30</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如果站在</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F</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处的同学的眼睛距地面</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求旗杆</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600" b="1" dirty="0">
                <a:effectLst/>
                <a:latin typeface="Times New Roman" panose="02020603050405020304" pitchFamily="18" charset="0"/>
                <a:ea typeface="宋体" panose="02010600030101010101" pitchFamily="2" charset="-122"/>
                <a:cs typeface="Times New Roman" panose="02020603050405020304" pitchFamily="18" charset="0"/>
              </a:rPr>
              <a:t>的高度</a:t>
            </a:r>
            <a:r>
              <a:rPr lang="en-US" altLang="zh-CN" sz="26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600" b="1" dirty="0">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8BEA7049-66BD-74A2-6C12-26FB94B14F79}"/>
                  </a:ext>
                </a:extLst>
              </p:cNvPr>
              <p:cNvSpPr txBox="1"/>
              <p:nvPr/>
            </p:nvSpPr>
            <p:spPr>
              <a:xfrm>
                <a:off x="551616" y="3067000"/>
                <a:ext cx="7272504" cy="3070905"/>
              </a:xfrm>
              <a:prstGeom prst="rect">
                <a:avLst/>
              </a:prstGeom>
              <a:noFill/>
            </p:spPr>
            <p:txBody>
              <a:bodyPr wrap="square">
                <a:spAutoFit/>
              </a:bodyPr>
              <a:lstStyle/>
              <a:p>
                <a:pPr>
                  <a:buNone/>
                </a:pP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如答案图</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过点</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作</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EH</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于点</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H</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交</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CD</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于点</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G.</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易得四边形</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EFDG</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GDBH</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都是矩形</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CD</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EF</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EG=FD=</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6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EH</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=BF=</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30</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p>
              <a:p>
                <a:pPr>
                  <a:buNone/>
                </a:pP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DG=BH=EF=</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6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∴CG</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=CD-DG=</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CD</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EAH</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ECG</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𝑨𝑯</m:t>
                        </m:r>
                      </m:num>
                      <m:den>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𝑪𝑮</m:t>
                        </m:r>
                      </m:den>
                    </m:f>
                  </m:oMath>
                </a14:m>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𝑬𝑯</m:t>
                        </m:r>
                      </m:num>
                      <m:den>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𝑬𝑮</m:t>
                        </m:r>
                      </m:den>
                    </m:f>
                  </m:oMath>
                </a14:m>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14:m>
                  <m:oMath xmlns:m="http://schemas.openxmlformats.org/officeDocument/2006/math">
                    <m:f>
                      <m:fPr>
                        <m:ctrlPr>
                          <a:rPr lang="zh-CN" altLang="zh-CN" sz="2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𝑨𝑯</m:t>
                        </m:r>
                      </m:num>
                      <m:den>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𝟒</m:t>
                        </m:r>
                      </m:den>
                    </m:f>
                  </m:oMath>
                </a14:m>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𝟑𝟎</m:t>
                        </m:r>
                      </m:num>
                      <m:den>
                        <m:r>
                          <a:rPr lang="en-US" altLang="zh-CN" sz="26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𝟑</m:t>
                        </m:r>
                      </m:den>
                    </m:f>
                  </m:oMath>
                </a14:m>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∴AH=</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14</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6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=AH+BH=</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14</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15</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6(m)</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答</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旗杆</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a:t>
                </a:r>
                <a:r>
                  <a:rPr lang="zh-CN"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的高度为</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15</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600" b="1" dirty="0">
                  <a:solidFill>
                    <a:srgbClr val="DB251C"/>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9" name="文本框 8">
                <a:extLst>
                  <a:ext uri="{FF2B5EF4-FFF2-40B4-BE49-F238E27FC236}">
                    <a16:creationId xmlns:a16="http://schemas.microsoft.com/office/drawing/2014/main" id="{8BEA7049-66BD-74A2-6C12-26FB94B14F79}"/>
                  </a:ext>
                </a:extLst>
              </p:cNvPr>
              <p:cNvSpPr txBox="1">
                <a:spLocks noRot="1" noChangeAspect="1" noMove="1" noResize="1" noEditPoints="1" noAdjustHandles="1" noChangeArrowheads="1" noChangeShapeType="1" noTextEdit="1"/>
              </p:cNvSpPr>
              <p:nvPr/>
            </p:nvSpPr>
            <p:spPr>
              <a:xfrm>
                <a:off x="551616" y="3067000"/>
                <a:ext cx="7272504" cy="3070905"/>
              </a:xfrm>
              <a:prstGeom prst="rect">
                <a:avLst/>
              </a:prstGeom>
              <a:blipFill>
                <a:blip r:embed="rId5"/>
                <a:stretch>
                  <a:fillRect l="-1509" t="-2183" r="-251" b="-4365"/>
                </a:stretch>
              </a:blipFill>
            </p:spPr>
            <p:txBody>
              <a:bodyPr/>
              <a:lstStyle/>
              <a:p>
                <a:r>
                  <a:rPr lang="zh-CN" altLang="en-US">
                    <a:noFill/>
                  </a:rPr>
                  <a:t> </a:t>
                </a:r>
              </a:p>
            </p:txBody>
          </p:sp>
        </mc:Fallback>
      </mc:AlternateContent>
      <p:pic>
        <p:nvPicPr>
          <p:cNvPr id="10" name="image158.jpeg">
            <a:extLst>
              <a:ext uri="{FF2B5EF4-FFF2-40B4-BE49-F238E27FC236}">
                <a16:creationId xmlns:a16="http://schemas.microsoft.com/office/drawing/2014/main" id="{AC914475-91BD-871A-DCF6-A25D182446A7}"/>
              </a:ext>
            </a:extLst>
          </p:cNvPr>
          <p:cNvPicPr>
            <a:picLocks noChangeAspect="1"/>
          </p:cNvPicPr>
          <p:nvPr/>
        </p:nvPicPr>
        <p:blipFill>
          <a:blip r:embed="rId6"/>
          <a:stretch>
            <a:fillRect/>
          </a:stretch>
        </p:blipFill>
        <p:spPr>
          <a:xfrm>
            <a:off x="8328157" y="3164387"/>
            <a:ext cx="2690282" cy="2092881"/>
          </a:xfrm>
          <a:prstGeom prst="rect">
            <a:avLst/>
          </a:prstGeom>
        </p:spPr>
      </p:pic>
      <p:pic>
        <p:nvPicPr>
          <p:cNvPr id="12" name="图片 11">
            <a:extLst>
              <a:ext uri="{FF2B5EF4-FFF2-40B4-BE49-F238E27FC236}">
                <a16:creationId xmlns:a16="http://schemas.microsoft.com/office/drawing/2014/main" id="{55671E4E-054A-901D-68F0-B9C0E27F78DD}"/>
              </a:ext>
            </a:extLst>
          </p:cNvPr>
          <p:cNvPicPr>
            <a:picLocks noChangeAspect="1"/>
          </p:cNvPicPr>
          <p:nvPr/>
        </p:nvPicPr>
        <p:blipFill>
          <a:blip r:embed="rId7"/>
          <a:stretch>
            <a:fillRect/>
          </a:stretch>
        </p:blipFill>
        <p:spPr>
          <a:xfrm>
            <a:off x="8172124" y="2846779"/>
            <a:ext cx="2909443" cy="2728096"/>
          </a:xfrm>
          <a:prstGeom prst="rect">
            <a:avLst/>
          </a:prstGeom>
        </p:spPr>
      </p:pic>
    </p:spTree>
    <p:extLst>
      <p:ext uri="{BB962C8B-B14F-4D97-AF65-F5344CB8AC3E}">
        <p14:creationId xmlns:p14="http://schemas.microsoft.com/office/powerpoint/2010/main" val="4276911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5D7A27-56A4-7BEC-CD3B-3CD4D415D4CA}"/>
            </a:ext>
          </a:extLst>
        </p:cNvPr>
        <p:cNvGrpSpPr/>
        <p:nvPr/>
      </p:nvGrpSpPr>
      <p:grpSpPr>
        <a:xfrm>
          <a:off x="0" y="0"/>
          <a:ext cx="0" cy="0"/>
          <a:chOff x="0" y="0"/>
          <a:chExt cx="0" cy="0"/>
        </a:xfrm>
      </p:grpSpPr>
      <p:pic>
        <p:nvPicPr>
          <p:cNvPr id="2" name="image160.jpeg">
            <a:extLst>
              <a:ext uri="{FF2B5EF4-FFF2-40B4-BE49-F238E27FC236}">
                <a16:creationId xmlns:a16="http://schemas.microsoft.com/office/drawing/2014/main" id="{12D8A297-660E-3B67-57B0-73DA3C0F81B3}"/>
              </a:ext>
            </a:extLst>
          </p:cNvPr>
          <p:cNvPicPr>
            <a:picLocks noChangeAspect="1"/>
          </p:cNvPicPr>
          <p:nvPr/>
        </p:nvPicPr>
        <p:blipFill>
          <a:blip r:embed="rId3"/>
          <a:stretch>
            <a:fillRect/>
          </a:stretch>
        </p:blipFill>
        <p:spPr>
          <a:xfrm>
            <a:off x="762087" y="457955"/>
            <a:ext cx="1529905" cy="437116"/>
          </a:xfrm>
          <a:prstGeom prst="rect">
            <a:avLst/>
          </a:prstGeom>
        </p:spPr>
      </p:pic>
      <p:sp>
        <p:nvSpPr>
          <p:cNvPr id="4" name="文本框 3">
            <a:extLst>
              <a:ext uri="{FF2B5EF4-FFF2-40B4-BE49-F238E27FC236}">
                <a16:creationId xmlns:a16="http://schemas.microsoft.com/office/drawing/2014/main" id="{7486EB41-AD12-C561-D570-42D176655427}"/>
              </a:ext>
            </a:extLst>
          </p:cNvPr>
          <p:cNvSpPr txBox="1"/>
          <p:nvPr/>
        </p:nvSpPr>
        <p:spPr>
          <a:xfrm>
            <a:off x="690081" y="975116"/>
            <a:ext cx="10872755" cy="3108543"/>
          </a:xfrm>
          <a:prstGeom prst="rect">
            <a:avLst/>
          </a:prstGeom>
          <a:noFill/>
        </p:spPr>
        <p:txBody>
          <a:bodyPr wrap="square">
            <a:spAutoFit/>
          </a:bodyPr>
          <a:lstStyle/>
          <a:p>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G</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在同一水平直线上</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MG</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PA.</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为了测量学校旗杆上旗帜的宽度</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MN</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先是小红在</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处竖立一根标杆</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PA</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地面上的点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、标杆顶端</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和点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在一条直线上</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MG</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上</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err="1">
                <a:effectLst/>
                <a:latin typeface="Times New Roman" panose="02020603050405020304" pitchFamily="18" charset="0"/>
                <a:ea typeface="宋体" panose="02010600030101010101" pitchFamily="2" charset="-122"/>
                <a:cs typeface="Times New Roman" panose="02020603050405020304" pitchFamily="18" charset="0"/>
              </a:rPr>
              <a:t>AC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err="1">
                <a:effectLst/>
                <a:latin typeface="Times New Roman" panose="02020603050405020304" pitchFamily="18" charset="0"/>
                <a:ea typeface="宋体" panose="02010600030101010101" pitchFamily="2" charset="-122"/>
                <a:cs typeface="Times New Roman" panose="02020603050405020304" pitchFamily="18" charset="0"/>
              </a:rPr>
              <a:t>AG</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=8</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后是小明在</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处手持自制直角三角纸板</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DEF</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DP</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PA</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EF</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err="1">
                <a:effectLst/>
                <a:latin typeface="Times New Roman" panose="02020603050405020304" pitchFamily="18" charset="0"/>
                <a:ea typeface="宋体" panose="02010600030101010101" pitchFamily="2" charset="-122"/>
                <a:cs typeface="Times New Roman" panose="02020603050405020304" pitchFamily="18" charset="0"/>
              </a:rPr>
              <a:t>DF</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使长直角边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DF</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与水平地面平行</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调整位置</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恰好在点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P</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时点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在一条直线上</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DP</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err="1">
                <a:effectLst/>
                <a:latin typeface="Times New Roman" panose="02020603050405020304" pitchFamily="18" charset="0"/>
                <a:ea typeface="宋体" panose="02010600030101010101" pitchFamily="2" charset="-122"/>
                <a:cs typeface="Times New Roman" panose="02020603050405020304" pitchFamily="18" charset="0"/>
              </a:rPr>
              <a:t>PG</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=23</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请你根据两次测量的结果</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求出旗帜的宽度</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MN.</a:t>
            </a:r>
            <a:endPar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0" name="图片 9">
            <a:extLst>
              <a:ext uri="{FF2B5EF4-FFF2-40B4-BE49-F238E27FC236}">
                <a16:creationId xmlns:a16="http://schemas.microsoft.com/office/drawing/2014/main" id="{D11D96C8-0A46-945D-ABC1-7888CB41E0AD}"/>
              </a:ext>
            </a:extLst>
          </p:cNvPr>
          <p:cNvPicPr>
            <a:picLocks noChangeAspect="1"/>
          </p:cNvPicPr>
          <p:nvPr/>
        </p:nvPicPr>
        <p:blipFill>
          <a:blip r:embed="rId4"/>
          <a:stretch>
            <a:fillRect/>
          </a:stretch>
        </p:blipFill>
        <p:spPr>
          <a:xfrm>
            <a:off x="4583895" y="4083659"/>
            <a:ext cx="4086225" cy="1990725"/>
          </a:xfrm>
          <a:prstGeom prst="rect">
            <a:avLst/>
          </a:prstGeom>
        </p:spPr>
      </p:pic>
    </p:spTree>
    <p:extLst>
      <p:ext uri="{BB962C8B-B14F-4D97-AF65-F5344CB8AC3E}">
        <p14:creationId xmlns:p14="http://schemas.microsoft.com/office/powerpoint/2010/main" val="3014024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FDD33-86D2-846D-7200-E4B0F5E2C459}"/>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2839C541-CDBA-3290-59FF-F52D225ED0EF}"/>
                  </a:ext>
                </a:extLst>
              </p:cNvPr>
              <p:cNvSpPr txBox="1"/>
              <p:nvPr/>
            </p:nvSpPr>
            <p:spPr>
              <a:xfrm>
                <a:off x="551615" y="620805"/>
                <a:ext cx="11280360" cy="5080365"/>
              </a:xfrm>
              <a:prstGeom prst="rect">
                <a:avLst/>
              </a:prstGeom>
              <a:noFill/>
            </p:spPr>
            <p:txBody>
              <a:bodyPr wrap="square">
                <a:spAutoFit/>
              </a:bodyPr>
              <a:lstStyle/>
              <a:p>
                <a:pPr>
                  <a:lnSpc>
                    <a:spcPct val="130000"/>
                  </a:lnSpc>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延长</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DF</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交</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MG</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于点</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Q</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则</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DQ</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MG</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DQ=PG=</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23</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QG</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=DP=</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PA</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MG</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PA</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MG</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ABC</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ANG</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𝑩𝑪</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𝑵𝑮</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𝑨𝑪</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𝑨𝑮</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𝟓</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𝑵𝑮</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𝟖</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∴NG=</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同理</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DEF</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DMQ</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𝑬𝑭</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𝑴𝑸</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𝑫𝑭</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𝑫𝑸</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𝟏</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𝑴𝑸</m:t>
                        </m:r>
                      </m:den>
                    </m:f>
                  </m:oMath>
                </a14:m>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28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m:t>
                        </m:r>
                      </m:num>
                      <m:den>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𝟐𝟑</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2800" b="1" i="1" smtClean="0">
                            <a:solidFill>
                              <a:srgbClr val="DB251C"/>
                            </a:solidFill>
                            <a:effectLst/>
                            <a:latin typeface="Cambria Math" panose="02040503050406030204" pitchFamily="18" charset="0"/>
                            <a:ea typeface="宋体" panose="02010600030101010101" pitchFamily="2" charset="-122"/>
                            <a:cs typeface="Times New Roman" panose="02020603050405020304" pitchFamily="18" charset="0"/>
                          </a:rPr>
                          <m:t>𝟔</m:t>
                        </m:r>
                      </m:den>
                    </m:f>
                  </m:oMath>
                </a14:m>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∴MQ=</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11</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8</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∴MN=MQ+QG-NG=</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11</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8</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pP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答</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旗帜的宽度</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MN</a:t>
                </a:r>
                <a:r>
                  <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为</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6" name="文本框 5">
                <a:extLst>
                  <a:ext uri="{FF2B5EF4-FFF2-40B4-BE49-F238E27FC236}">
                    <a16:creationId xmlns:a16="http://schemas.microsoft.com/office/drawing/2014/main" id="{2839C541-CDBA-3290-59FF-F52D225ED0EF}"/>
                  </a:ext>
                </a:extLst>
              </p:cNvPr>
              <p:cNvSpPr txBox="1">
                <a:spLocks noRot="1" noChangeAspect="1" noMove="1" noResize="1" noEditPoints="1" noAdjustHandles="1" noChangeArrowheads="1" noChangeShapeType="1" noTextEdit="1"/>
              </p:cNvSpPr>
              <p:nvPr/>
            </p:nvSpPr>
            <p:spPr>
              <a:xfrm>
                <a:off x="551615" y="620805"/>
                <a:ext cx="11280360" cy="5080365"/>
              </a:xfrm>
              <a:prstGeom prst="rect">
                <a:avLst/>
              </a:prstGeom>
              <a:blipFill>
                <a:blip r:embed="rId3"/>
                <a:stretch>
                  <a:fillRect l="-1080" t="-360" r="-648" b="-2521"/>
                </a:stretch>
              </a:blipFill>
            </p:spPr>
            <p:txBody>
              <a:bodyPr/>
              <a:lstStyle/>
              <a:p>
                <a:r>
                  <a:rPr lang="zh-CN" altLang="en-US">
                    <a:noFill/>
                  </a:rPr>
                  <a:t> </a:t>
                </a:r>
              </a:p>
            </p:txBody>
          </p:sp>
        </mc:Fallback>
      </mc:AlternateContent>
      <p:pic>
        <p:nvPicPr>
          <p:cNvPr id="3" name="图片 2">
            <a:extLst>
              <a:ext uri="{FF2B5EF4-FFF2-40B4-BE49-F238E27FC236}">
                <a16:creationId xmlns:a16="http://schemas.microsoft.com/office/drawing/2014/main" id="{89C7FFB1-2B19-8BFF-CFE2-FDE059AC6A42}"/>
              </a:ext>
            </a:extLst>
          </p:cNvPr>
          <p:cNvPicPr>
            <a:picLocks noChangeAspect="1"/>
          </p:cNvPicPr>
          <p:nvPr/>
        </p:nvPicPr>
        <p:blipFill>
          <a:blip r:embed="rId4"/>
          <a:stretch>
            <a:fillRect/>
          </a:stretch>
        </p:blipFill>
        <p:spPr>
          <a:xfrm>
            <a:off x="6222109" y="1700880"/>
            <a:ext cx="5248275" cy="2486025"/>
          </a:xfrm>
          <a:prstGeom prst="rect">
            <a:avLst/>
          </a:prstGeom>
        </p:spPr>
      </p:pic>
    </p:spTree>
    <p:extLst>
      <p:ext uri="{BB962C8B-B14F-4D97-AF65-F5344CB8AC3E}">
        <p14:creationId xmlns:p14="http://schemas.microsoft.com/office/powerpoint/2010/main" val="15290586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6C8D3-B148-833E-BB6D-DAE2A0309933}"/>
            </a:ext>
          </a:extLst>
        </p:cNvPr>
        <p:cNvGrpSpPr/>
        <p:nvPr/>
      </p:nvGrpSpPr>
      <p:grpSpPr>
        <a:xfrm>
          <a:off x="0" y="0"/>
          <a:ext cx="0" cy="0"/>
          <a:chOff x="0" y="0"/>
          <a:chExt cx="0" cy="0"/>
        </a:xfrm>
      </p:grpSpPr>
      <p:pic>
        <p:nvPicPr>
          <p:cNvPr id="2" name="image162.jpeg">
            <a:extLst>
              <a:ext uri="{FF2B5EF4-FFF2-40B4-BE49-F238E27FC236}">
                <a16:creationId xmlns:a16="http://schemas.microsoft.com/office/drawing/2014/main" id="{5A04822A-E155-93F7-E209-76F197DBFF63}"/>
              </a:ext>
            </a:extLst>
          </p:cNvPr>
          <p:cNvPicPr>
            <a:picLocks noChangeAspect="1"/>
          </p:cNvPicPr>
          <p:nvPr/>
        </p:nvPicPr>
        <p:blipFill>
          <a:blip r:embed="rId3"/>
          <a:stretch>
            <a:fillRect/>
          </a:stretch>
        </p:blipFill>
        <p:spPr>
          <a:xfrm>
            <a:off x="767630" y="627673"/>
            <a:ext cx="7128496" cy="497167"/>
          </a:xfrm>
          <a:prstGeom prst="rect">
            <a:avLst/>
          </a:prstGeom>
        </p:spPr>
      </p:pic>
      <p:sp>
        <p:nvSpPr>
          <p:cNvPr id="4" name="文本框 3">
            <a:extLst>
              <a:ext uri="{FF2B5EF4-FFF2-40B4-BE49-F238E27FC236}">
                <a16:creationId xmlns:a16="http://schemas.microsoft.com/office/drawing/2014/main" id="{21C9FDC5-2D11-E742-4276-82BDBFA18A8C}"/>
              </a:ext>
            </a:extLst>
          </p:cNvPr>
          <p:cNvSpPr txBox="1"/>
          <p:nvPr/>
        </p:nvSpPr>
        <p:spPr>
          <a:xfrm>
            <a:off x="2207730" y="588312"/>
            <a:ext cx="6108404" cy="523220"/>
          </a:xfrm>
          <a:prstGeom prst="rect">
            <a:avLst/>
          </a:prstGeom>
          <a:noFill/>
        </p:spPr>
        <p:txBody>
          <a:bodyPr wrap="square">
            <a:spAutoFit/>
          </a:bodyPr>
          <a:lstStyle/>
          <a:p>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利用镜子的反射测物高</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image163.jpeg">
            <a:extLst>
              <a:ext uri="{FF2B5EF4-FFF2-40B4-BE49-F238E27FC236}">
                <a16:creationId xmlns:a16="http://schemas.microsoft.com/office/drawing/2014/main" id="{48F7E03B-F37E-9794-89E1-B8D56F57E8A5}"/>
              </a:ext>
            </a:extLst>
          </p:cNvPr>
          <p:cNvPicPr>
            <a:picLocks noChangeAspect="1"/>
          </p:cNvPicPr>
          <p:nvPr/>
        </p:nvPicPr>
        <p:blipFill>
          <a:blip r:embed="rId4"/>
          <a:stretch>
            <a:fillRect/>
          </a:stretch>
        </p:blipFill>
        <p:spPr>
          <a:xfrm>
            <a:off x="839007" y="1403334"/>
            <a:ext cx="701838" cy="318812"/>
          </a:xfrm>
          <a:prstGeom prst="rect">
            <a:avLst/>
          </a:prstGeom>
        </p:spPr>
      </p:pic>
      <p:sp>
        <p:nvSpPr>
          <p:cNvPr id="7" name="文本框 6">
            <a:extLst>
              <a:ext uri="{FF2B5EF4-FFF2-40B4-BE49-F238E27FC236}">
                <a16:creationId xmlns:a16="http://schemas.microsoft.com/office/drawing/2014/main" id="{30CF515A-1A07-BA63-D05A-2117D502C8D7}"/>
              </a:ext>
            </a:extLst>
          </p:cNvPr>
          <p:cNvSpPr txBox="1"/>
          <p:nvPr/>
        </p:nvSpPr>
        <p:spPr>
          <a:xfrm>
            <a:off x="767629" y="1231827"/>
            <a:ext cx="10728746" cy="2272673"/>
          </a:xfrm>
          <a:prstGeom prst="rect">
            <a:avLst/>
          </a:prstGeom>
          <a:noFill/>
        </p:spPr>
        <p:txBody>
          <a:bodyPr wrap="square">
            <a:spAutoFit/>
          </a:bodyPr>
          <a:lstStyle/>
          <a:p>
            <a:pPr>
              <a:lnSpc>
                <a:spcPct val="13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小颖在地面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处放置一面镜子</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当她垂直于地面</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站立于点</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处时</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刚好能从镜子中看到教学楼的顶端</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FE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根据光的反射定律有</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FEB</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FED</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此时</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EA</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=20</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err="1">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err="1">
                <a:effectLst/>
                <a:latin typeface="Times New Roman" panose="02020603050405020304" pitchFamily="18" charset="0"/>
                <a:ea typeface="宋体" panose="02010600030101010101" pitchFamily="2" charset="-122"/>
                <a:cs typeface="Times New Roman" panose="02020603050405020304" pitchFamily="18" charset="0"/>
              </a:rPr>
              <a:t>CE</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已知小颖的眼睛距离地面的高度</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DC</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则教学楼的高度为</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2800" b="1" i="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image164.jpeg">
            <a:extLst>
              <a:ext uri="{FF2B5EF4-FFF2-40B4-BE49-F238E27FC236}">
                <a16:creationId xmlns:a16="http://schemas.microsoft.com/office/drawing/2014/main" id="{26AE240D-B372-7B0F-CC33-05EF01ED864B}"/>
              </a:ext>
            </a:extLst>
          </p:cNvPr>
          <p:cNvPicPr>
            <a:picLocks noChangeAspect="1"/>
          </p:cNvPicPr>
          <p:nvPr/>
        </p:nvPicPr>
        <p:blipFill>
          <a:blip r:embed="rId5"/>
          <a:stretch>
            <a:fillRect/>
          </a:stretch>
        </p:blipFill>
        <p:spPr>
          <a:xfrm>
            <a:off x="4655900" y="3815222"/>
            <a:ext cx="3523933" cy="2113531"/>
          </a:xfrm>
          <a:prstGeom prst="rect">
            <a:avLst/>
          </a:prstGeom>
        </p:spPr>
      </p:pic>
      <p:sp>
        <p:nvSpPr>
          <p:cNvPr id="10" name="文本框 9">
            <a:extLst>
              <a:ext uri="{FF2B5EF4-FFF2-40B4-BE49-F238E27FC236}">
                <a16:creationId xmlns:a16="http://schemas.microsoft.com/office/drawing/2014/main" id="{875653BB-551D-B41C-4405-39F139DEE3E6}"/>
              </a:ext>
            </a:extLst>
          </p:cNvPr>
          <p:cNvSpPr txBox="1"/>
          <p:nvPr/>
        </p:nvSpPr>
        <p:spPr>
          <a:xfrm>
            <a:off x="6816050" y="2958062"/>
            <a:ext cx="964285" cy="523220"/>
          </a:xfrm>
          <a:prstGeom prst="rect">
            <a:avLst/>
          </a:prstGeom>
          <a:noFill/>
        </p:spPr>
        <p:txBody>
          <a:bodyPr wrap="square">
            <a:spAutoFit/>
          </a:bodyPr>
          <a:lstStyle/>
          <a:p>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12</a:t>
            </a:r>
            <a:r>
              <a:rPr kumimoji="0" lang="en-US" altLang="zh-CN" sz="2800" b="1" i="1"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1" i="0" strike="noStrike" kern="1200" cap="none" spc="0" normalizeH="0" baseline="0" noProof="0" dirty="0">
                <a:ln>
                  <a:noFill/>
                </a:ln>
                <a:solidFill>
                  <a:srgbClr val="E33E22"/>
                </a:solidFill>
                <a:effectLst/>
                <a:uLnTx/>
                <a:uFillTx/>
                <a:latin typeface="Times New Roman" panose="02020603050405020304" pitchFamily="18" charset="0"/>
                <a:ea typeface="宋体" panose="02010600030101010101" pitchFamily="2" charset="-122"/>
                <a:cs typeface="Times New Roman" panose="02020603050405020304" pitchFamily="18" charset="0"/>
              </a:rPr>
              <a:t>8</a:t>
            </a:r>
            <a:endParaRPr lang="zh-CN" altLang="en-US" dirty="0"/>
          </a:p>
        </p:txBody>
      </p:sp>
    </p:spTree>
    <p:extLst>
      <p:ext uri="{BB962C8B-B14F-4D97-AF65-F5344CB8AC3E}">
        <p14:creationId xmlns:p14="http://schemas.microsoft.com/office/powerpoint/2010/main" val="201217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课件模板（2016.6）</Template>
  <TotalTime>4584</TotalTime>
  <Words>1385</Words>
  <Application>Microsoft Office PowerPoint</Application>
  <PresentationFormat>宽屏</PresentationFormat>
  <Paragraphs>59</Paragraphs>
  <Slides>10</Slides>
  <Notes>10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10</vt:i4>
      </vt:variant>
    </vt:vector>
  </HeadingPairs>
  <TitlesOfParts>
    <vt:vector size="17" baseType="lpstr">
      <vt:lpstr>黑体</vt:lpstr>
      <vt:lpstr>Arial</vt:lpstr>
      <vt:lpstr>Calibri</vt:lpstr>
      <vt:lpstr>Calibri Light</vt:lpstr>
      <vt:lpstr>Cambria Math</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lastModifiedBy>PC</cp:lastModifiedBy>
  <cp:revision>261</cp:revision>
  <dcterms:created xsi:type="dcterms:W3CDTF">2024-04-24T12:16:00Z</dcterms:created>
  <dcterms:modified xsi:type="dcterms:W3CDTF">2025-04-04T07:46:37Z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KSORubyTemplateID">
    <vt:lpwstr>13</vt:lpwstr>
  </property>
  <property fmtid="{D5CDD505-2E9C-101B-9397-08002B2CF9AE}" pid="4" name="ICV">
    <vt:lpwstr>C1F74F484A28490C9854105CB33BFC36_13</vt:lpwstr>
  </property>
</Properties>
</file>