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4728" r:id="rId2"/>
    <p:sldId id="5133" r:id="rId3"/>
    <p:sldId id="5134" r:id="rId4"/>
    <p:sldId id="5135" r:id="rId5"/>
    <p:sldId id="5136" r:id="rId6"/>
    <p:sldId id="5137" r:id="rId7"/>
    <p:sldId id="5138" r:id="rId8"/>
    <p:sldId id="5139" r:id="rId9"/>
    <p:sldId id="5140" r:id="rId10"/>
    <p:sldId id="5141" r:id="rId11"/>
    <p:sldId id="5142" r:id="rId12"/>
    <p:sldId id="5143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349" autoAdjust="0"/>
  </p:normalViewPr>
  <p:slideViewPr>
    <p:cSldViewPr showGuides="1">
      <p:cViewPr varScale="1">
        <p:scale>
          <a:sx n="72" d="100"/>
          <a:sy n="72" d="100"/>
        </p:scale>
        <p:origin x="1152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5BD125-B9A0-538D-9A6F-CC324F840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1922ADF-81E9-537D-39E1-133E65D3BA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D544EC1-0D3E-5783-5564-D3356F4F8F7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25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3C171-AAC9-11F9-63A3-42C7D0655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BF31F8A-7A13-9C08-D6C6-431F0BF11F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A506ED8-344D-E085-FF6E-67B6A4EEDAA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2200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457A14-A753-CBC8-5C07-AE282DAB6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793883D-6552-9E22-A478-0084DB5EF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850217A-8C22-30FA-165F-C1AA390ABE2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704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5AE37-91C9-D160-0764-CA3414695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296242D-C9A6-8457-7490-C7FCFBEBA6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20076C8-2AE9-31F8-09BE-DD84EC466A7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06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1918F-FC85-355F-3C92-BD5C6174A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06D5FCD-2EC4-C4F3-A2E1-255E1326DD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2A2A44F-7DB0-0CB9-1423-747C7629BA4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667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16E63-32F3-70E4-AD3B-C626D2E6F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F13107B-38E5-C3C5-FC14-58C57E62E3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E9DC93B-7787-6025-523E-B078AA61957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7914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47199-2641-7A35-5138-58C3F9D5C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C9D16BE-2218-55CF-4380-9AE65D682F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FF825A9-C8A9-1741-8EAD-A1C020FE795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468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B401A-3C26-27E3-E1FE-4ADE80E88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1BF8B95-9699-F38E-553E-D644D5AF5A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303A711-A2C9-E160-F7AA-039B84F23A0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575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53F3A-A61E-483B-B905-D12812F4C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99BB298-D5B6-0233-F30B-2A112367BD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393F964-8EBD-64CD-0B95-68BB99574CB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6795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F6271A-2A23-5620-025A-98DE48369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97D2796-6BAB-496C-0811-9397492C7E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228E98B-64CD-2559-A9DD-C2682A43B1E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0912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CB83D3-A2C7-981C-8C79-149641A77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53D032F-40E4-3E58-4E9B-9EE9E0F094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50D329B-4B5B-F30A-A1E1-38BBF573E4E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696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TIF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TIF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TIF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574F735-8533-6582-A427-8255EA2961A0}"/>
              </a:ext>
            </a:extLst>
          </p:cNvPr>
          <p:cNvSpPr txBox="1"/>
          <p:nvPr/>
        </p:nvSpPr>
        <p:spPr>
          <a:xfrm>
            <a:off x="1055650" y="1196845"/>
            <a:ext cx="9720675" cy="4030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图形的位似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位似多边形的定义和作法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6E7BC-C12E-F2A3-CA5F-3F8523D9C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0.jpeg">
            <a:extLst>
              <a:ext uri="{FF2B5EF4-FFF2-40B4-BE49-F238E27FC236}">
                <a16:creationId xmlns:a16="http://schemas.microsoft.com/office/drawing/2014/main" id="{743803DE-B4D0-0321-7C73-CB1E95533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18" y="549460"/>
            <a:ext cx="1584110" cy="45260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649CFA5-DFCD-5BD5-8E08-8DCD311988F8}"/>
              </a:ext>
            </a:extLst>
          </p:cNvPr>
          <p:cNvSpPr txBox="1"/>
          <p:nvPr/>
        </p:nvSpPr>
        <p:spPr>
          <a:xfrm>
            <a:off x="587617" y="1124840"/>
            <a:ext cx="11016765" cy="3149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是以点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为位似中心的位似图形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的周长比是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	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	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11.jpeg">
            <a:extLst>
              <a:ext uri="{FF2B5EF4-FFF2-40B4-BE49-F238E27FC236}">
                <a16:creationId xmlns:a16="http://schemas.microsoft.com/office/drawing/2014/main" id="{F699EF7D-46BD-C9CC-7CB4-91B70A016D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075" y="1916895"/>
            <a:ext cx="2436041" cy="235701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3D50020-68A1-FA2A-62D5-0282D1FDAD35}"/>
              </a:ext>
            </a:extLst>
          </p:cNvPr>
          <p:cNvSpPr txBox="1"/>
          <p:nvPr/>
        </p:nvSpPr>
        <p:spPr>
          <a:xfrm>
            <a:off x="587617" y="4633381"/>
            <a:ext cx="10656741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是位似图形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周长是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上的高等于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743763-C36E-A7E8-F280-3A2662532614}"/>
              </a:ext>
            </a:extLst>
          </p:cNvPr>
          <p:cNvSpPr txBox="1"/>
          <p:nvPr/>
        </p:nvSpPr>
        <p:spPr>
          <a:xfrm>
            <a:off x="5591965" y="170088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5C05184-A487-2574-B454-F575B5D831EC}"/>
              </a:ext>
            </a:extLst>
          </p:cNvPr>
          <p:cNvSpPr txBox="1"/>
          <p:nvPr/>
        </p:nvSpPr>
        <p:spPr>
          <a:xfrm>
            <a:off x="8904195" y="5175377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13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6AB9B-C475-ACF9-53D6-3B3623B78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2.jpeg">
            <a:extLst>
              <a:ext uri="{FF2B5EF4-FFF2-40B4-BE49-F238E27FC236}">
                <a16:creationId xmlns:a16="http://schemas.microsoft.com/office/drawing/2014/main" id="{EEAFB8A8-4548-518E-6715-FD2C8F0B4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92809"/>
            <a:ext cx="7226972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FCF26F0-285D-242C-F4B6-6940E10BE303}"/>
              </a:ext>
            </a:extLst>
          </p:cNvPr>
          <p:cNvSpPr txBox="1"/>
          <p:nvPr/>
        </p:nvSpPr>
        <p:spPr>
          <a:xfrm>
            <a:off x="2201606" y="673624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利用位似放大或缩小图形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13.jpeg">
            <a:extLst>
              <a:ext uri="{FF2B5EF4-FFF2-40B4-BE49-F238E27FC236}">
                <a16:creationId xmlns:a16="http://schemas.microsoft.com/office/drawing/2014/main" id="{4CB4191D-2C71-5F49-9439-A497FFD5EF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110" y="1412860"/>
            <a:ext cx="673340" cy="30586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7DCAB3B-4604-AF25-F1CB-AF450B6BD99D}"/>
              </a:ext>
            </a:extLst>
          </p:cNvPr>
          <p:cNvSpPr txBox="1"/>
          <p:nvPr/>
        </p:nvSpPr>
        <p:spPr>
          <a:xfrm>
            <a:off x="1373450" y="1306946"/>
            <a:ext cx="72269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的三边扩大为原来的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4.jpeg">
            <a:extLst>
              <a:ext uri="{FF2B5EF4-FFF2-40B4-BE49-F238E27FC236}">
                <a16:creationId xmlns:a16="http://schemas.microsoft.com/office/drawing/2014/main" id="{BA8A310B-64D3-B68E-9DD2-7CD59D6C1D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165" y="2924965"/>
            <a:ext cx="1728120" cy="149838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1999C32-7DC3-739A-F497-0C95745ECA64}"/>
              </a:ext>
            </a:extLst>
          </p:cNvPr>
          <p:cNvSpPr txBox="1"/>
          <p:nvPr/>
        </p:nvSpPr>
        <p:spPr>
          <a:xfrm>
            <a:off x="551615" y="2090172"/>
            <a:ext cx="715848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操作如下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任取一点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作射线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在射线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上分别取点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OA'=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OB'=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OC'=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顺次连接点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的三边是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相应三边的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02B82D7-5839-9FE3-AB06-4465895ABA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9327" y="1436558"/>
            <a:ext cx="27241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0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BED17-CC6C-6287-D1C3-C47644D99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6.jpeg">
            <a:extLst>
              <a:ext uri="{FF2B5EF4-FFF2-40B4-BE49-F238E27FC236}">
                <a16:creationId xmlns:a16="http://schemas.microsoft.com/office/drawing/2014/main" id="{0DBF374F-AFD2-36EF-F99F-91A218B1F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1440100" cy="41145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1700194-42F5-AB30-69D0-0F7A2931348F}"/>
                  </a:ext>
                </a:extLst>
              </p:cNvPr>
              <p:cNvSpPr txBox="1"/>
              <p:nvPr/>
            </p:nvSpPr>
            <p:spPr>
              <a:xfrm>
                <a:off x="767630" y="853412"/>
                <a:ext cx="10282115" cy="9452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利用位似的方法把多边形缩小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要求所作的多边形在原图内部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1700194-42F5-AB30-69D0-0F7A293134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853412"/>
                <a:ext cx="10282115" cy="945259"/>
              </a:xfrm>
              <a:prstGeom prst="rect">
                <a:avLst/>
              </a:prstGeom>
              <a:blipFill>
                <a:blip r:embed="rId4"/>
                <a:stretch>
                  <a:fillRect l="-1245" b="-7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B4A49CB-81ED-3969-C027-2ABAD3C1382E}"/>
              </a:ext>
            </a:extLst>
          </p:cNvPr>
          <p:cNvSpPr txBox="1"/>
          <p:nvPr/>
        </p:nvSpPr>
        <p:spPr>
          <a:xfrm>
            <a:off x="767630" y="1844890"/>
            <a:ext cx="468032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A'B'C'D'E'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即为所求作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17.jpeg">
            <a:extLst>
              <a:ext uri="{FF2B5EF4-FFF2-40B4-BE49-F238E27FC236}">
                <a16:creationId xmlns:a16="http://schemas.microsoft.com/office/drawing/2014/main" id="{88AE488B-CD34-A31F-12CD-DF0B2F7875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080" y="2543063"/>
            <a:ext cx="3160539" cy="24943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C0E94E3-0A14-FC89-5714-B968A3DE5D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1924" y="2103283"/>
            <a:ext cx="37528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70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75978-0804-8B47-FD10-0AA39B3B2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8.jpeg">
            <a:extLst>
              <a:ext uri="{FF2B5EF4-FFF2-40B4-BE49-F238E27FC236}">
                <a16:creationId xmlns:a16="http://schemas.microsoft.com/office/drawing/2014/main" id="{90A70FE4-4AEC-F2F0-D698-828BEB14E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92E90E5-40D1-B77E-1A53-4AD8F0ECCE6D}"/>
              </a:ext>
            </a:extLst>
          </p:cNvPr>
          <p:cNvSpPr txBox="1"/>
          <p:nvPr/>
        </p:nvSpPr>
        <p:spPr>
          <a:xfrm>
            <a:off x="709084" y="1268850"/>
            <a:ext cx="1028325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位似多边形的概念</a:t>
            </a: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如果两个相似多边形任意一组对应顶点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所在的直线都经过同一个点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且有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那么这样的两个多边形叫做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位似一定相似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但相似不一定位似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位似是一种图形变换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可以将一个图形放大或缩小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位似多边形上任意一对对应点到位似中心的距离之比等于相似比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位似多边形对应边平行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或在一条直线上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875F03-9D0D-2C58-EA8E-CF5F7C4315A2}"/>
              </a:ext>
            </a:extLst>
          </p:cNvPr>
          <p:cNvSpPr txBox="1"/>
          <p:nvPr/>
        </p:nvSpPr>
        <p:spPr>
          <a:xfrm>
            <a:off x="1631690" y="2564940"/>
            <a:ext cx="20161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位似多边形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8AC214-E9A1-A682-89EA-95D9EF62A6CB}"/>
              </a:ext>
            </a:extLst>
          </p:cNvPr>
          <p:cNvSpPr txBox="1"/>
          <p:nvPr/>
        </p:nvSpPr>
        <p:spPr>
          <a:xfrm>
            <a:off x="5735975" y="2564940"/>
            <a:ext cx="18001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位似中心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034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81F95B-7540-C079-7438-E97A6A9B2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7280DA0-7AC0-ADB1-BB66-E04DFC14B01D}"/>
              </a:ext>
            </a:extLst>
          </p:cNvPr>
          <p:cNvSpPr txBox="1"/>
          <p:nvPr/>
        </p:nvSpPr>
        <p:spPr>
          <a:xfrm>
            <a:off x="623620" y="692810"/>
            <a:ext cx="10584735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画位似图形的步骤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确定位似中心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连接原图形各顶点与位似中心并延长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按相似比确定各顶点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第四步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顺次连接上述各顶点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所得的图形就是原图形的位似图形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595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724534-F05A-3486-1DC4-EBB4E43442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9.jpeg">
            <a:extLst>
              <a:ext uri="{FF2B5EF4-FFF2-40B4-BE49-F238E27FC236}">
                <a16:creationId xmlns:a16="http://schemas.microsoft.com/office/drawing/2014/main" id="{3D7A0058-4DA6-88E6-7C7E-02CA544C5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70" y="532119"/>
            <a:ext cx="6307349" cy="506430"/>
          </a:xfrm>
          <a:prstGeom prst="rect">
            <a:avLst/>
          </a:prstGeom>
        </p:spPr>
      </p:pic>
      <p:pic>
        <p:nvPicPr>
          <p:cNvPr id="3" name="image200.jpeg">
            <a:extLst>
              <a:ext uri="{FF2B5EF4-FFF2-40B4-BE49-F238E27FC236}">
                <a16:creationId xmlns:a16="http://schemas.microsoft.com/office/drawing/2014/main" id="{D4942A90-538E-64FC-E0DB-FA49E9D4A1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4" y="1164104"/>
            <a:ext cx="6234456" cy="43481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BD8DD06-695B-77AD-889C-666D01AD1487}"/>
              </a:ext>
            </a:extLst>
          </p:cNvPr>
          <p:cNvSpPr txBox="1"/>
          <p:nvPr/>
        </p:nvSpPr>
        <p:spPr>
          <a:xfrm>
            <a:off x="1919710" y="1080852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位似多边形的概念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01.jpeg">
            <a:extLst>
              <a:ext uri="{FF2B5EF4-FFF2-40B4-BE49-F238E27FC236}">
                <a16:creationId xmlns:a16="http://schemas.microsoft.com/office/drawing/2014/main" id="{D3E14CC8-2A95-132A-BED1-6F2D94B5FC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624" y="1832542"/>
            <a:ext cx="819747" cy="37237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042CD00-31D2-321C-A65F-2362DF1EF5C8}"/>
              </a:ext>
            </a:extLst>
          </p:cNvPr>
          <p:cNvSpPr txBox="1"/>
          <p:nvPr/>
        </p:nvSpPr>
        <p:spPr>
          <a:xfrm>
            <a:off x="660825" y="1760313"/>
            <a:ext cx="1061953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判断下列各图中的两个多边形是否是位似多边形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指出位似中心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202.jpeg">
            <a:extLst>
              <a:ext uri="{FF2B5EF4-FFF2-40B4-BE49-F238E27FC236}">
                <a16:creationId xmlns:a16="http://schemas.microsoft.com/office/drawing/2014/main" id="{6B79C3F9-41C4-8614-EE49-758ABC2D78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1765" y="2675364"/>
            <a:ext cx="6930743" cy="233774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D92BC8F-206E-06B8-B741-DC381B63037D}"/>
              </a:ext>
            </a:extLst>
          </p:cNvPr>
          <p:cNvSpPr txBox="1"/>
          <p:nvPr/>
        </p:nvSpPr>
        <p:spPr>
          <a:xfrm>
            <a:off x="724001" y="5013109"/>
            <a:ext cx="108727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(1)(2)(4)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中的两个多边形都是位似多边形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位似中心分别为点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中的两个多边形不是位似多边形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29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A2564B-D385-7BBA-80A9-148D915C5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F9082BA0-39DC-8CA0-2AA0-137EC083D4E2}"/>
              </a:ext>
            </a:extLst>
          </p:cNvPr>
          <p:cNvSpPr txBox="1"/>
          <p:nvPr/>
        </p:nvSpPr>
        <p:spPr>
          <a:xfrm>
            <a:off x="479610" y="1412860"/>
            <a:ext cx="11088770" cy="2541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位似多边形是特殊位置上的相似多边形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因而判断是否是位似多边形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首先要看它们是否相似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再看它们对应点的连线是否经过同一点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980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E239B-E493-55A4-E4FA-4AFB42CB31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3.jpeg">
            <a:extLst>
              <a:ext uri="{FF2B5EF4-FFF2-40B4-BE49-F238E27FC236}">
                <a16:creationId xmlns:a16="http://schemas.microsoft.com/office/drawing/2014/main" id="{955A497C-974A-C7EA-6772-3C8FCF7B0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1385895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C27DBB3-F8A4-DD87-E395-9D1C2C8C8D4C}"/>
              </a:ext>
            </a:extLst>
          </p:cNvPr>
          <p:cNvSpPr txBox="1"/>
          <p:nvPr/>
        </p:nvSpPr>
        <p:spPr>
          <a:xfrm>
            <a:off x="659622" y="1052835"/>
            <a:ext cx="10872755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下列关于位似的说法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相似图形一定是位似图形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位似图形一定是相似图形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位似图形一定有位似中心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如果两个图形是相似图形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且每组对应点的连线所在的直线都经过同一个点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那么这两个图形是位似图形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;④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位似图形上任意两点与位似中心的距离之比等于相似比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其中说法正确的有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A.①②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B.②③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C.③④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D.②③④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82F359-72A4-B6B1-4E97-17CBEAAA4BB1}"/>
              </a:ext>
            </a:extLst>
          </p:cNvPr>
          <p:cNvSpPr txBox="1"/>
          <p:nvPr/>
        </p:nvSpPr>
        <p:spPr>
          <a:xfrm>
            <a:off x="10460085" y="3769840"/>
            <a:ext cx="532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78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C1158-3F5D-CE58-D6E9-083346AFF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7E8F2D8-6E34-5CBC-7F9E-43A5CD172374}"/>
              </a:ext>
            </a:extLst>
          </p:cNvPr>
          <p:cNvSpPr txBox="1"/>
          <p:nvPr/>
        </p:nvSpPr>
        <p:spPr>
          <a:xfrm>
            <a:off x="839635" y="692810"/>
            <a:ext cx="10368720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在如图所示的网格中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的位似图形是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NPMQ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NPMR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NHMQ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NHMR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04.jpeg">
            <a:extLst>
              <a:ext uri="{FF2B5EF4-FFF2-40B4-BE49-F238E27FC236}">
                <a16:creationId xmlns:a16="http://schemas.microsoft.com/office/drawing/2014/main" id="{A883EC66-DCC9-AC66-94F5-49E161FA5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85" y="1916895"/>
            <a:ext cx="3024210" cy="277219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6CBDC9B-C5CF-893F-2644-A58546C8E515}"/>
              </a:ext>
            </a:extLst>
          </p:cNvPr>
          <p:cNvSpPr txBox="1"/>
          <p:nvPr/>
        </p:nvSpPr>
        <p:spPr>
          <a:xfrm>
            <a:off x="1991715" y="1484865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858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6309CF-63B6-0172-99F4-7660F0460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5.jpeg">
            <a:extLst>
              <a:ext uri="{FF2B5EF4-FFF2-40B4-BE49-F238E27FC236}">
                <a16:creationId xmlns:a16="http://schemas.microsoft.com/office/drawing/2014/main" id="{3DED846B-F224-899B-ACFF-F9B4D7677A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6408445" cy="44694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00CE2B8-EF54-01AD-8B25-BDBB608267E0}"/>
              </a:ext>
            </a:extLst>
          </p:cNvPr>
          <p:cNvSpPr txBox="1"/>
          <p:nvPr/>
        </p:nvSpPr>
        <p:spPr>
          <a:xfrm>
            <a:off x="1991715" y="544533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利用位似图形性质计算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06.jpeg">
            <a:extLst>
              <a:ext uri="{FF2B5EF4-FFF2-40B4-BE49-F238E27FC236}">
                <a16:creationId xmlns:a16="http://schemas.microsoft.com/office/drawing/2014/main" id="{9FEF1110-4F44-BFC5-A134-962BA8F0B7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340855"/>
            <a:ext cx="792564" cy="3600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B2280EF-5529-9955-3F85-28EB0DE73461}"/>
                  </a:ext>
                </a:extLst>
              </p:cNvPr>
              <p:cNvSpPr txBox="1"/>
              <p:nvPr/>
            </p:nvSpPr>
            <p:spPr>
              <a:xfrm>
                <a:off x="624625" y="1143696"/>
                <a:ext cx="10655736" cy="22379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位似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位似中心为点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OA'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AA’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周长为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B.6	             C.4	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B2280EF-5529-9955-3F85-28EB0DE734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625" y="1143696"/>
                <a:ext cx="10655736" cy="2237920"/>
              </a:xfrm>
              <a:prstGeom prst="rect">
                <a:avLst/>
              </a:prstGeom>
              <a:blipFill>
                <a:blip r:embed="rId5"/>
                <a:stretch>
                  <a:fillRect l="-1144" b="-2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FB0F1312-2926-0B5C-75AE-781AACCA6F41}"/>
              </a:ext>
            </a:extLst>
          </p:cNvPr>
          <p:cNvSpPr txBox="1"/>
          <p:nvPr/>
        </p:nvSpPr>
        <p:spPr>
          <a:xfrm>
            <a:off x="6600035" y="191689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91FEB0A-2D56-D35F-4122-A14E15BB86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5850" y="3381616"/>
            <a:ext cx="41052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91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E49FC-69A1-9668-0014-42928DAAD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8DB837-B800-3758-6E66-A123E6A456EE}"/>
                  </a:ext>
                </a:extLst>
              </p:cNvPr>
              <p:cNvSpPr txBox="1"/>
              <p:nvPr/>
            </p:nvSpPr>
            <p:spPr>
              <a:xfrm>
                <a:off x="515612" y="404790"/>
                <a:ext cx="11160775" cy="1576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为位似中心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▱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的位似图形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▱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EBFG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位似图形与原图形的位似比为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DG.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▱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ADG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8DB837-B800-3758-6E66-A123E6A456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12" y="404790"/>
                <a:ext cx="11160775" cy="1576457"/>
              </a:xfrm>
              <a:prstGeom prst="rect">
                <a:avLst/>
              </a:prstGeom>
              <a:blipFill>
                <a:blip r:embed="rId3"/>
                <a:stretch>
                  <a:fillRect l="-1148" t="-5019" r="-492" b="-100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B7991D8-EBB0-19E2-9465-C02F8728B821}"/>
                  </a:ext>
                </a:extLst>
              </p:cNvPr>
              <p:cNvSpPr txBox="1"/>
              <p:nvPr/>
            </p:nvSpPr>
            <p:spPr>
              <a:xfrm>
                <a:off x="443934" y="2060905"/>
                <a:ext cx="8964623" cy="39223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BG.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▱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▱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EBFG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是以点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为位似中心的位似图形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在同一条直线上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EBFG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都是平行四边形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𝑩𝑮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𝑬𝑮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𝑫𝑮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ADG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ADB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▱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B7991D8-EBB0-19E2-9465-C02F8728B8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934" y="2060905"/>
                <a:ext cx="8964623" cy="3922356"/>
              </a:xfrm>
              <a:prstGeom prst="rect">
                <a:avLst/>
              </a:prstGeom>
              <a:blipFill>
                <a:blip r:embed="rId4"/>
                <a:stretch>
                  <a:fillRect l="-1429" t="-2019" b="-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0BE627E9-EB88-73EB-BAFA-B6253819D8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8560" y="3284990"/>
            <a:ext cx="3943350" cy="21907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3CF08B5-64C3-FF76-32AE-347560E83A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4336" y="3218315"/>
            <a:ext cx="380047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04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4642</TotalTime>
  <Words>949</Words>
  <Application>Microsoft Office PowerPoint</Application>
  <PresentationFormat>宽屏</PresentationFormat>
  <Paragraphs>58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264</cp:revision>
  <dcterms:created xsi:type="dcterms:W3CDTF">2024-04-24T12:16:00Z</dcterms:created>
  <dcterms:modified xsi:type="dcterms:W3CDTF">2025-04-04T08:47:51Z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