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728" r:id="rId2"/>
    <p:sldId id="5183" r:id="rId3"/>
    <p:sldId id="5184" r:id="rId4"/>
    <p:sldId id="5185" r:id="rId5"/>
    <p:sldId id="5186" r:id="rId6"/>
    <p:sldId id="5187" r:id="rId7"/>
    <p:sldId id="5188" r:id="rId8"/>
    <p:sldId id="5189" r:id="rId9"/>
    <p:sldId id="5190" r:id="rId10"/>
    <p:sldId id="5191" r:id="rId1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89276" autoAdjust="0"/>
  </p:normalViewPr>
  <p:slideViewPr>
    <p:cSldViewPr showGuides="1">
      <p:cViewPr varScale="1">
        <p:scale>
          <a:sx n="72" d="100"/>
          <a:sy n="72" d="100"/>
        </p:scale>
        <p:origin x="1152" y="53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53F2B4-48F7-F6C2-6E0F-89D609195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DC906CA-0691-F293-CE8A-BF7F465B2B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96F8AEE-548C-A562-9B9C-033332EF1DA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542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F7AB0-93E9-1380-E36D-CACD6F8B6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6B01818-FD62-F746-9E48-3BE7A70C3F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90C54D0-C36C-066B-76C0-217CF1B114E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15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18CCF-74B6-C9D2-7BE6-0272A78AB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CBD1BB9-0500-4D77-DE1A-E7E0F1BA50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78966B2-E4AD-3149-2B28-0DA9D248AC2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23222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9BE3D0-C415-BB3C-370D-EABD67040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747D4B2-401F-8A86-4EC2-4E244078D2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7C5F330-69E3-ABF0-CAE8-F2B398D8D5B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120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F2794D-031A-8D5D-D196-0CEC0EB03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DA0BF8E-A4A5-E46F-3DC3-9315255867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2FEB3F9-5FD7-D77C-E083-D0B9212C3E8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041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EB5EE5-A6EE-C0C9-D48D-B9D3F1030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C90CE33-1A38-19C5-08C9-2504F64ECE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290A03C-7C69-830E-7585-324CAC525A1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849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4A13F0-5CCA-B7E1-E03A-ED6093E72B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7023BE7-76E3-C19F-0282-E91BE736D6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0D78710-9929-9013-3522-78C666E9240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1512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8471D-0AD0-BEFC-5098-87E312DD2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F6C6D34-28E7-2BE2-1F29-AE507FE25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B87F2FD-B7C4-0478-4B78-41F63CA8919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6004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2F073-8E08-18D2-A763-535C4ADF9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BE830B2-1AF2-2B84-62E4-8788D1DE57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936F637-81AE-E10E-9354-D0948D3DA53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223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2.TIF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3908A80-6F44-80E7-F7FC-1D891291ACCB}"/>
              </a:ext>
            </a:extLst>
          </p:cNvPr>
          <p:cNvSpPr txBox="1"/>
          <p:nvPr/>
        </p:nvSpPr>
        <p:spPr>
          <a:xfrm>
            <a:off x="3041798" y="2708950"/>
            <a:ext cx="61084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反比例函数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CD4E74-5968-7B06-786F-D931828BAB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7ACFDC9-3B54-4095-7A9E-06E9E5759724}"/>
              </a:ext>
            </a:extLst>
          </p:cNvPr>
          <p:cNvSpPr txBox="1"/>
          <p:nvPr/>
        </p:nvSpPr>
        <p:spPr>
          <a:xfrm>
            <a:off x="623620" y="620805"/>
            <a:ext cx="106567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已知函数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成正比例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成反比例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的函数表达式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F92648-E61D-4C61-FBA5-3869A5EDF883}"/>
                  </a:ext>
                </a:extLst>
              </p:cNvPr>
              <p:cNvSpPr txBox="1"/>
              <p:nvPr/>
            </p:nvSpPr>
            <p:spPr>
              <a:xfrm>
                <a:off x="623619" y="1700880"/>
                <a:ext cx="8136565" cy="39703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=k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sSub>
                                <m:sSub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𝟔</m:t>
                              </m:r>
                              <m:sSub>
                                <m:sSub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zh-CN" altLang="zh-CN" sz="2800" b="1" i="1">
                                          <a:solidFill>
                                            <a:srgbClr val="DB251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1" i="1">
                                          <a:solidFill>
                                            <a:srgbClr val="DB251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18" charset="0"/>
                                        </a:rPr>
                                        <m:t>𝒌</m:t>
                                      </m:r>
                                    </m:e>
                                    <m:sub>
                                      <m:r>
                                        <a:rPr lang="en-US" altLang="zh-CN" sz="2800" b="1" i="1">
                                          <a:solidFill>
                                            <a:srgbClr val="DB251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18" charset="0"/>
                                        </a:rPr>
                                        <m:t>𝟐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𝟒</m:t>
                                  </m:r>
                                </m:den>
                              </m:f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F92648-E61D-4C61-FBA5-3869A5EDF8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1700880"/>
                <a:ext cx="8136565" cy="3970318"/>
              </a:xfrm>
              <a:prstGeom prst="rect">
                <a:avLst/>
              </a:prstGeom>
              <a:blipFill>
                <a:blip r:embed="rId3"/>
                <a:stretch>
                  <a:fillRect l="-1498" b="-9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884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119D29-C70C-C3C4-87E7-BCC95B163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28.jpeg">
            <a:extLst>
              <a:ext uri="{FF2B5EF4-FFF2-40B4-BE49-F238E27FC236}">
                <a16:creationId xmlns:a16="http://schemas.microsoft.com/office/drawing/2014/main" id="{1A8DCF07-A2ED-6F97-A43E-5B604506F0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476795"/>
            <a:ext cx="6946647" cy="5577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4EA9334-1D0D-55AB-37D6-440BE0206481}"/>
                  </a:ext>
                </a:extLst>
              </p:cNvPr>
              <p:cNvSpPr txBox="1"/>
              <p:nvPr/>
            </p:nvSpPr>
            <p:spPr>
              <a:xfrm>
                <a:off x="767630" y="1124840"/>
                <a:ext cx="10196886" cy="45991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反比例函数的定义</a:t>
                </a:r>
              </a:p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一般地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如果两个变量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之间的对应关系可以表示成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为常数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的形式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反比例函数的自变量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反比例函数的自变量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的取值范围是不等于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的一切实数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在实际问题中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反比例函数的自变量的取值范围还受具体问题的限制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要结合实际情况来判断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反比例函数的函数值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的取值范围也是一切非零实数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反比例函数的三种形式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4EA9334-1D0D-55AB-37D6-440BE02064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124840"/>
                <a:ext cx="10196886" cy="4599144"/>
              </a:xfrm>
              <a:prstGeom prst="rect">
                <a:avLst/>
              </a:prstGeom>
              <a:blipFill>
                <a:blip r:embed="rId4"/>
                <a:stretch>
                  <a:fillRect l="-1255" t="-1857" r="-359" b="-6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A942436-E136-DD97-E5FB-ADEB84B558AE}"/>
                  </a:ext>
                </a:extLst>
              </p:cNvPr>
              <p:cNvSpPr txBox="1"/>
              <p:nvPr/>
            </p:nvSpPr>
            <p:spPr>
              <a:xfrm>
                <a:off x="9048205" y="1268850"/>
                <a:ext cx="748270" cy="7211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𝐤</m:t>
                        </m:r>
                      </m:num>
                      <m:den>
                        <m:r>
                          <a:rPr kumimoji="0" lang="en-US" altLang="zh-CN" sz="28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𝐱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A942436-E136-DD97-E5FB-ADEB84B558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8205" y="1268850"/>
                <a:ext cx="748270" cy="721159"/>
              </a:xfrm>
              <a:prstGeom prst="rect">
                <a:avLst/>
              </a:prstGeom>
              <a:blipFill>
                <a:blip r:embed="rId5"/>
                <a:stretch>
                  <a:fillRect l="-16260" b="-9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88EAF29-E172-359A-356D-3B7EA1DCA1E2}"/>
              </a:ext>
            </a:extLst>
          </p:cNvPr>
          <p:cNvSpPr txBox="1"/>
          <p:nvPr/>
        </p:nvSpPr>
        <p:spPr>
          <a:xfrm>
            <a:off x="1227484" y="2348925"/>
            <a:ext cx="17723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不能为零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262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88EA8E-DC68-239D-99D9-10F3173A2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29.jpeg">
            <a:extLst>
              <a:ext uri="{FF2B5EF4-FFF2-40B4-BE49-F238E27FC236}">
                <a16:creationId xmlns:a16="http://schemas.microsoft.com/office/drawing/2014/main" id="{F6C11AA2-9749-26E1-7DC8-8C57FA73D7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049858" cy="485755"/>
          </a:xfrm>
          <a:prstGeom prst="rect">
            <a:avLst/>
          </a:prstGeom>
        </p:spPr>
      </p:pic>
      <p:pic>
        <p:nvPicPr>
          <p:cNvPr id="3" name="image330.jpeg">
            <a:extLst>
              <a:ext uri="{FF2B5EF4-FFF2-40B4-BE49-F238E27FC236}">
                <a16:creationId xmlns:a16="http://schemas.microsoft.com/office/drawing/2014/main" id="{2BA9A2F6-488F-5EAD-0388-3D3393D4B0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1" y="1268851"/>
            <a:ext cx="6336440" cy="44192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F6B43A2-C9B0-8FE7-3EC8-EBD095E99538}"/>
              </a:ext>
            </a:extLst>
          </p:cNvPr>
          <p:cNvSpPr txBox="1"/>
          <p:nvPr/>
        </p:nvSpPr>
        <p:spPr>
          <a:xfrm>
            <a:off x="2063720" y="1187557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反比例函数的定义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31.jpeg">
            <a:extLst>
              <a:ext uri="{FF2B5EF4-FFF2-40B4-BE49-F238E27FC236}">
                <a16:creationId xmlns:a16="http://schemas.microsoft.com/office/drawing/2014/main" id="{13004387-75EF-7AF2-1671-95E0F86DF4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29" y="1873067"/>
            <a:ext cx="730533" cy="33184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BC481C3-4778-F58E-1B52-7D4F0C182990}"/>
                  </a:ext>
                </a:extLst>
              </p:cNvPr>
              <p:cNvSpPr txBox="1"/>
              <p:nvPr/>
            </p:nvSpPr>
            <p:spPr>
              <a:xfrm>
                <a:off x="694054" y="1624069"/>
                <a:ext cx="10442295" cy="39225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下列函数中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的反比例函数的有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;②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;④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=1;⑤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;⑦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A.2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B.3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C.4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D.5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BC481C3-4778-F58E-1B52-7D4F0C1829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054" y="1624069"/>
                <a:ext cx="10442295" cy="3922549"/>
              </a:xfrm>
              <a:prstGeom prst="rect">
                <a:avLst/>
              </a:prstGeom>
              <a:blipFill>
                <a:blip r:embed="rId6"/>
                <a:stretch>
                  <a:fillRect l="-1226" b="-34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66930895-5B18-EA3F-A720-CBD55D910AF0}"/>
              </a:ext>
            </a:extLst>
          </p:cNvPr>
          <p:cNvSpPr txBox="1"/>
          <p:nvPr/>
        </p:nvSpPr>
        <p:spPr>
          <a:xfrm>
            <a:off x="8544170" y="1777380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974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CE802-340F-261C-865A-1C269562E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9F37871-1CFF-42E2-B588-9BDEFBACC378}"/>
              </a:ext>
            </a:extLst>
          </p:cNvPr>
          <p:cNvSpPr txBox="1"/>
          <p:nvPr/>
        </p:nvSpPr>
        <p:spPr>
          <a:xfrm>
            <a:off x="659623" y="476795"/>
            <a:ext cx="8316578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下列各选项中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两个量成反比例关系的是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正方形的边长和面积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圆的周长一定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它的直径和圆周率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速度一定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路程和时间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总价一定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单价和数量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BFE08F3-5B43-507E-8432-A79EDEEA5BB1}"/>
                  </a:ext>
                </a:extLst>
              </p:cNvPr>
              <p:cNvSpPr txBox="1"/>
              <p:nvPr/>
            </p:nvSpPr>
            <p:spPr>
              <a:xfrm>
                <a:off x="646465" y="4005040"/>
                <a:ext cx="10345876" cy="16033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[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方法总结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]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判断一个函数是否为反比例函数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就看它是否能写成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的形式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BFE08F3-5B43-507E-8432-A79EDEEA5B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465" y="4005040"/>
                <a:ext cx="10345876" cy="1603324"/>
              </a:xfrm>
              <a:prstGeom prst="rect">
                <a:avLst/>
              </a:prstGeom>
              <a:blipFill>
                <a:blip r:embed="rId3"/>
                <a:stretch>
                  <a:fillRect l="-1179" b="-3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6CFEF94-EAA9-7CF5-B433-33A8B3D75C7F}"/>
              </a:ext>
            </a:extLst>
          </p:cNvPr>
          <p:cNvSpPr txBox="1"/>
          <p:nvPr/>
        </p:nvSpPr>
        <p:spPr>
          <a:xfrm>
            <a:off x="7680110" y="620805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62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0CFF5-41F0-1E94-6C6D-1CCA30F05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32.jpeg">
            <a:extLst>
              <a:ext uri="{FF2B5EF4-FFF2-40B4-BE49-F238E27FC236}">
                <a16:creationId xmlns:a16="http://schemas.microsoft.com/office/drawing/2014/main" id="{75DC685F-929E-5CD1-80DE-78CA5C1176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7043" y="548800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97A92CE-1521-B069-8A29-1115A9F9E0DD}"/>
                  </a:ext>
                </a:extLst>
              </p:cNvPr>
              <p:cNvSpPr txBox="1"/>
              <p:nvPr/>
            </p:nvSpPr>
            <p:spPr>
              <a:xfrm>
                <a:off x="695625" y="1196845"/>
                <a:ext cx="9936690" cy="41039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给出的下列六个关系式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+1)=1;	②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	④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	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的反比例函数的是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填序号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97A92CE-1521-B069-8A29-1115A9F9E0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196845"/>
                <a:ext cx="9936690" cy="4103944"/>
              </a:xfrm>
              <a:prstGeom prst="rect">
                <a:avLst/>
              </a:prstGeom>
              <a:blipFill>
                <a:blip r:embed="rId4"/>
                <a:stretch>
                  <a:fillRect l="-1227" b="-3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DED6BF8-69A1-02F8-A859-A5B5B628D39F}"/>
              </a:ext>
            </a:extLst>
          </p:cNvPr>
          <p:cNvSpPr txBox="1"/>
          <p:nvPr/>
        </p:nvSpPr>
        <p:spPr>
          <a:xfrm>
            <a:off x="5274942" y="4725090"/>
            <a:ext cx="9650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557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ECE0E-106A-497F-FC71-179F1758A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CF2779-ADED-B05B-82E4-4225135F764C}"/>
                  </a:ext>
                </a:extLst>
              </p:cNvPr>
              <p:cNvSpPr txBox="1"/>
              <p:nvPr/>
            </p:nvSpPr>
            <p:spPr>
              <a:xfrm>
                <a:off x="659622" y="404790"/>
                <a:ext cx="10872755" cy="51493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写出下列各题中所要求的两个相关量之间的函数关系式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并指出函数的类别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商场推出分期付款购电脑活动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每台电脑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000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首付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000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以后每月付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个月全部付清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之间的关系式为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设三角形的底边、对应高、面积分别为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之间的关系式为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=18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之间的关系式为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(2025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·重庆巴蜀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-4)·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sSup>
                          <m:sSup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𝟏𝟕</m:t>
                        </m:r>
                      </m:sup>
                    </m:sSup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是反比例函数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CF2779-ADED-B05B-82E4-4225135F76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404790"/>
                <a:ext cx="10872755" cy="5149358"/>
              </a:xfrm>
              <a:prstGeom prst="rect">
                <a:avLst/>
              </a:prstGeom>
              <a:blipFill>
                <a:blip r:embed="rId3"/>
                <a:stretch>
                  <a:fillRect l="-1121" t="-237" r="-1738" b="-23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B6FF6EB-5975-1B0F-3F28-9D7FEB0C2760}"/>
                  </a:ext>
                </a:extLst>
              </p:cNvPr>
              <p:cNvSpPr txBox="1"/>
              <p:nvPr/>
            </p:nvSpPr>
            <p:spPr>
              <a:xfrm>
                <a:off x="8904195" y="1988900"/>
                <a:ext cx="1468320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  <m:r>
                          <a:rPr kumimoji="0" lang="en-US" altLang="zh-CN" sz="28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kumimoji="0" lang="en-US" altLang="zh-CN" sz="28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kumimoji="0" lang="en-US" altLang="zh-CN" sz="28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𝐱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B6FF6EB-5975-1B0F-3F28-9D7FEB0C27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4195" y="1988900"/>
                <a:ext cx="1468320" cy="714683"/>
              </a:xfrm>
              <a:prstGeom prst="rect">
                <a:avLst/>
              </a:prstGeom>
              <a:blipFill>
                <a:blip r:embed="rId4"/>
                <a:stretch>
                  <a:fillRect l="-8714" b="-8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E2FD2D1-FD70-8BA6-5438-835801DC07F7}"/>
              </a:ext>
            </a:extLst>
          </p:cNvPr>
          <p:cNvSpPr txBox="1"/>
          <p:nvPr/>
        </p:nvSpPr>
        <p:spPr>
          <a:xfrm>
            <a:off x="1199660" y="2703583"/>
            <a:ext cx="1368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4F75C86-4E9C-0455-B933-D8F4DC2C7805}"/>
              </a:ext>
            </a:extLst>
          </p:cNvPr>
          <p:cNvSpPr txBox="1"/>
          <p:nvPr/>
        </p:nvSpPr>
        <p:spPr>
          <a:xfrm>
            <a:off x="2567755" y="3789025"/>
            <a:ext cx="1008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216807F-D1E1-AE0D-2FCD-A2A3D70E18A0}"/>
              </a:ext>
            </a:extLst>
          </p:cNvPr>
          <p:cNvSpPr txBox="1"/>
          <p:nvPr/>
        </p:nvSpPr>
        <p:spPr>
          <a:xfrm>
            <a:off x="4469264" y="3769840"/>
            <a:ext cx="12667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正比例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E330073-27D4-253C-9B3C-129B8F924B74}"/>
                  </a:ext>
                </a:extLst>
              </p:cNvPr>
              <p:cNvSpPr txBox="1"/>
              <p:nvPr/>
            </p:nvSpPr>
            <p:spPr>
              <a:xfrm>
                <a:off x="1271665" y="4263587"/>
                <a:ext cx="1080075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𝟑𝟔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𝒉</m:t>
                        </m:r>
                      </m:den>
                    </m:f>
                  </m:oMath>
                </a14:m>
                <a:endParaRPr lang="zh-CN" altLang="en-US" i="1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E330073-27D4-253C-9B3C-129B8F924B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1665" y="4263587"/>
                <a:ext cx="1080075" cy="714683"/>
              </a:xfrm>
              <a:prstGeom prst="rect">
                <a:avLst/>
              </a:prstGeom>
              <a:blipFill>
                <a:blip r:embed="rId5"/>
                <a:stretch>
                  <a:fillRect l="-11864" b="-8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1E862EF6-0510-D56F-8DB2-D2DD9C4DE602}"/>
              </a:ext>
            </a:extLst>
          </p:cNvPr>
          <p:cNvSpPr txBox="1"/>
          <p:nvPr/>
        </p:nvSpPr>
        <p:spPr>
          <a:xfrm>
            <a:off x="2956836" y="4359318"/>
            <a:ext cx="12670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3BDFD1E-6D47-D8B0-70AB-08E0446408BE}"/>
              </a:ext>
            </a:extLst>
          </p:cNvPr>
          <p:cNvSpPr txBox="1"/>
          <p:nvPr/>
        </p:nvSpPr>
        <p:spPr>
          <a:xfrm>
            <a:off x="10560310" y="4978270"/>
            <a:ext cx="532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92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962430-0B64-1D16-9DE0-C8007A781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33.jpeg">
            <a:extLst>
              <a:ext uri="{FF2B5EF4-FFF2-40B4-BE49-F238E27FC236}">
                <a16:creationId xmlns:a16="http://schemas.microsoft.com/office/drawing/2014/main" id="{25427152-0C8C-E50E-A1D6-CDEF8C6EBE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580850B-F222-1254-1A52-027644B65069}"/>
              </a:ext>
            </a:extLst>
          </p:cNvPr>
          <p:cNvSpPr txBox="1"/>
          <p:nvPr/>
        </p:nvSpPr>
        <p:spPr>
          <a:xfrm>
            <a:off x="2351740" y="553850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反比例函数表达式的确定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334.jpeg">
            <a:extLst>
              <a:ext uri="{FF2B5EF4-FFF2-40B4-BE49-F238E27FC236}">
                <a16:creationId xmlns:a16="http://schemas.microsoft.com/office/drawing/2014/main" id="{F3920C83-B856-00BC-F1D1-70E7FE37DB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697" y="1268850"/>
            <a:ext cx="845848" cy="3842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B1AB72C-8570-E259-FAAD-4F58D7E50B8E}"/>
              </a:ext>
            </a:extLst>
          </p:cNvPr>
          <p:cNvSpPr txBox="1"/>
          <p:nvPr/>
        </p:nvSpPr>
        <p:spPr>
          <a:xfrm>
            <a:off x="1687545" y="1177318"/>
            <a:ext cx="77926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已知变量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成反比例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且当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9EE7E49-93BD-61E5-39E2-07EBF7B88C50}"/>
              </a:ext>
            </a:extLst>
          </p:cNvPr>
          <p:cNvSpPr txBox="1"/>
          <p:nvPr/>
        </p:nvSpPr>
        <p:spPr>
          <a:xfrm>
            <a:off x="814528" y="1812497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的函数表达式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A1D2500-C291-D823-1C6D-E1A35308B250}"/>
                  </a:ext>
                </a:extLst>
              </p:cNvPr>
              <p:cNvSpPr txBox="1"/>
              <p:nvPr/>
            </p:nvSpPr>
            <p:spPr>
              <a:xfrm>
                <a:off x="814991" y="2376797"/>
                <a:ext cx="6895998" cy="31840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变量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成反比例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的函数表达式为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A1D2500-C291-D823-1C6D-E1A35308B2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991" y="2376797"/>
                <a:ext cx="6895998" cy="3184013"/>
              </a:xfrm>
              <a:prstGeom prst="rect">
                <a:avLst/>
              </a:prstGeom>
              <a:blipFill>
                <a:blip r:embed="rId5"/>
                <a:stretch>
                  <a:fillRect l="-1857" b="-1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402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F5D57-629E-D9D7-1294-72D04C393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73B788C-E51F-7EDA-82C5-7B84E27049BC}"/>
              </a:ext>
            </a:extLst>
          </p:cNvPr>
          <p:cNvSpPr txBox="1"/>
          <p:nvPr/>
        </p:nvSpPr>
        <p:spPr>
          <a:xfrm>
            <a:off x="765286" y="480009"/>
            <a:ext cx="6108404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9797D89-5E15-F619-274B-B847D097684B}"/>
                  </a:ext>
                </a:extLst>
              </p:cNvPr>
              <p:cNvSpPr txBox="1"/>
              <p:nvPr/>
            </p:nvSpPr>
            <p:spPr>
              <a:xfrm>
                <a:off x="837291" y="1139890"/>
                <a:ext cx="6108404" cy="9480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9797D89-5E15-F619-274B-B847D09768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291" y="1139890"/>
                <a:ext cx="6108404" cy="948080"/>
              </a:xfrm>
              <a:prstGeom prst="rect">
                <a:avLst/>
              </a:prstGeom>
              <a:blipFill>
                <a:blip r:embed="rId3"/>
                <a:stretch>
                  <a:fillRect l="-1996" b="-6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6FFE2B4-DBAA-45B1-DC5E-551B93D3BD9B}"/>
                  </a:ext>
                </a:extLst>
              </p:cNvPr>
              <p:cNvSpPr txBox="1"/>
              <p:nvPr/>
            </p:nvSpPr>
            <p:spPr>
              <a:xfrm>
                <a:off x="762244" y="3140980"/>
                <a:ext cx="10366375" cy="22464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[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方法总结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]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确定反比例函数表达式的方法是待定系数法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由于在反比例函数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只有一个待定系数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因此只需一对对应的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的值即可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6FFE2B4-DBAA-45B1-DC5E-551B93D3BD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244" y="3140980"/>
                <a:ext cx="10366375" cy="2246449"/>
              </a:xfrm>
              <a:prstGeom prst="rect">
                <a:avLst/>
              </a:prstGeom>
              <a:blipFill>
                <a:blip r:embed="rId4"/>
                <a:stretch>
                  <a:fillRect l="-1176" r="-823" b="-67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0907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317BA-11DE-6C87-5CD7-D0492DF912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35.jpeg">
            <a:extLst>
              <a:ext uri="{FF2B5EF4-FFF2-40B4-BE49-F238E27FC236}">
                <a16:creationId xmlns:a16="http://schemas.microsoft.com/office/drawing/2014/main" id="{1D8EEFF3-635F-442B-B825-ACE52A8E9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1601910" cy="45768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BE0D2AC-55BF-9AE0-B6FB-6DC1E422A257}"/>
              </a:ext>
            </a:extLst>
          </p:cNvPr>
          <p:cNvSpPr txBox="1"/>
          <p:nvPr/>
        </p:nvSpPr>
        <p:spPr>
          <a:xfrm>
            <a:off x="695625" y="1268850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的反比例函数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请完成下表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表格 5">
                <a:extLst>
                  <a:ext uri="{FF2B5EF4-FFF2-40B4-BE49-F238E27FC236}">
                    <a16:creationId xmlns:a16="http://schemas.microsoft.com/office/drawing/2014/main" id="{52EE6FBA-0CB2-C7CA-C84E-7A1C0961B08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9608418"/>
                  </p:ext>
                </p:extLst>
              </p:nvPr>
            </p:nvGraphicFramePr>
            <p:xfrm>
              <a:off x="1199660" y="2204915"/>
              <a:ext cx="7791400" cy="223215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73925">
                      <a:extLst>
                        <a:ext uri="{9D8B030D-6E8A-4147-A177-3AD203B41FA5}">
                          <a16:colId xmlns:a16="http://schemas.microsoft.com/office/drawing/2014/main" val="2976460445"/>
                        </a:ext>
                      </a:extLst>
                    </a:gridCol>
                    <a:gridCol w="973925">
                      <a:extLst>
                        <a:ext uri="{9D8B030D-6E8A-4147-A177-3AD203B41FA5}">
                          <a16:colId xmlns:a16="http://schemas.microsoft.com/office/drawing/2014/main" val="3261066917"/>
                        </a:ext>
                      </a:extLst>
                    </a:gridCol>
                    <a:gridCol w="973925">
                      <a:extLst>
                        <a:ext uri="{9D8B030D-6E8A-4147-A177-3AD203B41FA5}">
                          <a16:colId xmlns:a16="http://schemas.microsoft.com/office/drawing/2014/main" val="3974260057"/>
                        </a:ext>
                      </a:extLst>
                    </a:gridCol>
                    <a:gridCol w="973925">
                      <a:extLst>
                        <a:ext uri="{9D8B030D-6E8A-4147-A177-3AD203B41FA5}">
                          <a16:colId xmlns:a16="http://schemas.microsoft.com/office/drawing/2014/main" val="210529811"/>
                        </a:ext>
                      </a:extLst>
                    </a:gridCol>
                    <a:gridCol w="973925">
                      <a:extLst>
                        <a:ext uri="{9D8B030D-6E8A-4147-A177-3AD203B41FA5}">
                          <a16:colId xmlns:a16="http://schemas.microsoft.com/office/drawing/2014/main" val="1694120103"/>
                        </a:ext>
                      </a:extLst>
                    </a:gridCol>
                    <a:gridCol w="973925">
                      <a:extLst>
                        <a:ext uri="{9D8B030D-6E8A-4147-A177-3AD203B41FA5}">
                          <a16:colId xmlns:a16="http://schemas.microsoft.com/office/drawing/2014/main" val="2840519703"/>
                        </a:ext>
                      </a:extLst>
                    </a:gridCol>
                    <a:gridCol w="973925">
                      <a:extLst>
                        <a:ext uri="{9D8B030D-6E8A-4147-A177-3AD203B41FA5}">
                          <a16:colId xmlns:a16="http://schemas.microsoft.com/office/drawing/2014/main" val="2888582910"/>
                        </a:ext>
                      </a:extLst>
                    </a:gridCol>
                    <a:gridCol w="973925">
                      <a:extLst>
                        <a:ext uri="{9D8B030D-6E8A-4147-A177-3AD203B41FA5}">
                          <a16:colId xmlns:a16="http://schemas.microsoft.com/office/drawing/2014/main" val="3476933766"/>
                        </a:ext>
                      </a:extLst>
                    </a:gridCol>
                  </a:tblGrid>
                  <a:tr h="1256151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x</a:t>
                          </a: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-2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-1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b="1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800" b="1" i="1"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59728138"/>
                      </a:ext>
                    </a:extLst>
                  </a:tr>
                  <a:tr h="976004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 i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y</a:t>
                          </a: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-1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28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2800" b="1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1" i="1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800" b="1" i="1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𝟗</m:t>
                                  </m:r>
                                </m:den>
                              </m:f>
                            </m:oMath>
                          </a14:m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658411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表格 5">
                <a:extLst>
                  <a:ext uri="{FF2B5EF4-FFF2-40B4-BE49-F238E27FC236}">
                    <a16:creationId xmlns:a16="http://schemas.microsoft.com/office/drawing/2014/main" id="{52EE6FBA-0CB2-C7CA-C84E-7A1C0961B08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9608418"/>
                  </p:ext>
                </p:extLst>
              </p:nvPr>
            </p:nvGraphicFramePr>
            <p:xfrm>
              <a:off x="1199660" y="2204915"/>
              <a:ext cx="7791400" cy="223215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73925">
                      <a:extLst>
                        <a:ext uri="{9D8B030D-6E8A-4147-A177-3AD203B41FA5}">
                          <a16:colId xmlns:a16="http://schemas.microsoft.com/office/drawing/2014/main" val="2976460445"/>
                        </a:ext>
                      </a:extLst>
                    </a:gridCol>
                    <a:gridCol w="973925">
                      <a:extLst>
                        <a:ext uri="{9D8B030D-6E8A-4147-A177-3AD203B41FA5}">
                          <a16:colId xmlns:a16="http://schemas.microsoft.com/office/drawing/2014/main" val="3261066917"/>
                        </a:ext>
                      </a:extLst>
                    </a:gridCol>
                    <a:gridCol w="973925">
                      <a:extLst>
                        <a:ext uri="{9D8B030D-6E8A-4147-A177-3AD203B41FA5}">
                          <a16:colId xmlns:a16="http://schemas.microsoft.com/office/drawing/2014/main" val="3974260057"/>
                        </a:ext>
                      </a:extLst>
                    </a:gridCol>
                    <a:gridCol w="973925">
                      <a:extLst>
                        <a:ext uri="{9D8B030D-6E8A-4147-A177-3AD203B41FA5}">
                          <a16:colId xmlns:a16="http://schemas.microsoft.com/office/drawing/2014/main" val="210529811"/>
                        </a:ext>
                      </a:extLst>
                    </a:gridCol>
                    <a:gridCol w="973925">
                      <a:extLst>
                        <a:ext uri="{9D8B030D-6E8A-4147-A177-3AD203B41FA5}">
                          <a16:colId xmlns:a16="http://schemas.microsoft.com/office/drawing/2014/main" val="1694120103"/>
                        </a:ext>
                      </a:extLst>
                    </a:gridCol>
                    <a:gridCol w="973925">
                      <a:extLst>
                        <a:ext uri="{9D8B030D-6E8A-4147-A177-3AD203B41FA5}">
                          <a16:colId xmlns:a16="http://schemas.microsoft.com/office/drawing/2014/main" val="2840519703"/>
                        </a:ext>
                      </a:extLst>
                    </a:gridCol>
                    <a:gridCol w="973925">
                      <a:extLst>
                        <a:ext uri="{9D8B030D-6E8A-4147-A177-3AD203B41FA5}">
                          <a16:colId xmlns:a16="http://schemas.microsoft.com/office/drawing/2014/main" val="2888582910"/>
                        </a:ext>
                      </a:extLst>
                    </a:gridCol>
                    <a:gridCol w="973925">
                      <a:extLst>
                        <a:ext uri="{9D8B030D-6E8A-4147-A177-3AD203B41FA5}">
                          <a16:colId xmlns:a16="http://schemas.microsoft.com/office/drawing/2014/main" val="3476933766"/>
                        </a:ext>
                      </a:extLst>
                    </a:gridCol>
                  </a:tblGrid>
                  <a:tr h="1256151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x</a:t>
                          </a: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-2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-1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3145" t="-483" r="-303145" b="-782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59728138"/>
                      </a:ext>
                    </a:extLst>
                  </a:tr>
                  <a:tr h="976004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 i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y</a:t>
                          </a: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-1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28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00000" t="-130000" r="-1250" b="-12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658411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B13860E-4C8D-1D75-8E99-D57F02A6CBA1}"/>
                  </a:ext>
                </a:extLst>
              </p:cNvPr>
              <p:cNvSpPr txBox="1"/>
              <p:nvPr/>
            </p:nvSpPr>
            <p:spPr>
              <a:xfrm flipH="1">
                <a:off x="2333259" y="3573010"/>
                <a:ext cx="576039" cy="786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B13860E-4C8D-1D75-8E99-D57F02A6CB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333259" y="3573010"/>
                <a:ext cx="576039" cy="7861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075D0D4-3604-AB65-1D3F-C1AA9A58B26D}"/>
                  </a:ext>
                </a:extLst>
              </p:cNvPr>
              <p:cNvSpPr txBox="1"/>
              <p:nvPr/>
            </p:nvSpPr>
            <p:spPr>
              <a:xfrm>
                <a:off x="3213620" y="3552215"/>
                <a:ext cx="810537" cy="786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2400" b="1" i="1" smtClean="0">
                              <a:solidFill>
                                <a:srgbClr val="DB251C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sz="2400" b="1">
                              <a:solidFill>
                                <a:srgbClr val="DB251C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zh-CN" altLang="en-US" sz="2400" b="1" i="0">
                              <a:solidFill>
                                <a:srgbClr val="DB251C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075D0D4-3604-AB65-1D3F-C1AA9A58B2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3620" y="3552215"/>
                <a:ext cx="810537" cy="7861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11F8DA0-9C8F-5B30-4578-FD46590541EF}"/>
                  </a:ext>
                </a:extLst>
              </p:cNvPr>
              <p:cNvSpPr txBox="1"/>
              <p:nvPr/>
            </p:nvSpPr>
            <p:spPr>
              <a:xfrm>
                <a:off x="4151865" y="2420930"/>
                <a:ext cx="773573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en-US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11F8DA0-9C8F-5B30-4578-FD46590541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1865" y="2420930"/>
                <a:ext cx="773573" cy="714683"/>
              </a:xfrm>
              <a:prstGeom prst="rect">
                <a:avLst/>
              </a:prstGeom>
              <a:blipFill>
                <a:blip r:embed="rId7"/>
                <a:stretch>
                  <a:fillRect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777A7D9-90AA-EAAB-273D-88D11CB3E199}"/>
                  </a:ext>
                </a:extLst>
              </p:cNvPr>
              <p:cNvSpPr txBox="1"/>
              <p:nvPr/>
            </p:nvSpPr>
            <p:spPr>
              <a:xfrm>
                <a:off x="6241180" y="3587961"/>
                <a:ext cx="562849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en-US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777A7D9-90AA-EAAB-273D-88D11CB3E1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1180" y="3587961"/>
                <a:ext cx="562849" cy="714683"/>
              </a:xfrm>
              <a:prstGeom prst="rect">
                <a:avLst/>
              </a:prstGeom>
              <a:blipFill>
                <a:blip r:embed="rId8"/>
                <a:stretch>
                  <a:fillRect l="-22826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4CE099D-5008-E0D8-3134-D8F701BCC740}"/>
                  </a:ext>
                </a:extLst>
              </p:cNvPr>
              <p:cNvSpPr txBox="1"/>
              <p:nvPr/>
            </p:nvSpPr>
            <p:spPr>
              <a:xfrm>
                <a:off x="7123971" y="3552215"/>
                <a:ext cx="773573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en-US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4CE099D-5008-E0D8-3134-D8F701BCC7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3971" y="3552215"/>
                <a:ext cx="773573" cy="714683"/>
              </a:xfrm>
              <a:prstGeom prst="rect">
                <a:avLst/>
              </a:prstGeom>
              <a:blipFill>
                <a:blip r:embed="rId9"/>
                <a:stretch>
                  <a:fillRect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2468F65C-F0D2-9B4E-9545-EB5F4460A2D9}"/>
              </a:ext>
            </a:extLst>
          </p:cNvPr>
          <p:cNvSpPr txBox="1"/>
          <p:nvPr/>
        </p:nvSpPr>
        <p:spPr>
          <a:xfrm>
            <a:off x="8184145" y="2590187"/>
            <a:ext cx="5760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0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  <p:bldP spid="17" grpId="0"/>
      <p:bldP spid="1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4743</TotalTime>
  <Words>877</Words>
  <Application>Microsoft Office PowerPoint</Application>
  <PresentationFormat>宽屏</PresentationFormat>
  <Paragraphs>75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271</cp:revision>
  <dcterms:created xsi:type="dcterms:W3CDTF">2024-04-24T12:16:00Z</dcterms:created>
  <dcterms:modified xsi:type="dcterms:W3CDTF">2025-04-04T14:11:38Z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