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4728" r:id="rId2"/>
    <p:sldId id="4887" r:id="rId3"/>
    <p:sldId id="4888" r:id="rId4"/>
    <p:sldId id="4889" r:id="rId5"/>
    <p:sldId id="4890" r:id="rId6"/>
    <p:sldId id="4891" r:id="rId7"/>
    <p:sldId id="4892" r:id="rId8"/>
    <p:sldId id="4893" r:id="rId9"/>
    <p:sldId id="4894" r:id="rId10"/>
    <p:sldId id="4895" r:id="rId11"/>
    <p:sldId id="4896" r:id="rId12"/>
    <p:sldId id="4897" r:id="rId13"/>
    <p:sldId id="4898" r:id="rId14"/>
    <p:sldId id="4899" r:id="rId15"/>
    <p:sldId id="4900" r:id="rId16"/>
    <p:sldId id="4901" r:id="rId17"/>
    <p:sldId id="4902" r:id="rId18"/>
    <p:sldId id="4903" r:id="rId19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8E654-DA97-5AF4-C7CB-8F2DF3BDA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8218AC5-AB0F-EF5A-73FE-CCBCD02F07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4EDF75F-D233-8E5D-0083-2FF1D48FDDB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5978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B8FACD-5D02-FCB9-2315-B863377D96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03BF9F0-53F2-A770-AD22-E968D11768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AB35BEF-43D4-B52A-E7E3-3021D6088EE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0609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BEC71-91EC-B3AB-5D28-95FF8F3FE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67076BD-058C-BFAF-0C96-20F5BA5F10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7EC40BF-0D54-F264-F157-CC2B091EFCB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0055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481C14-14FD-D2CC-8B49-324B6507C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864F916-8BC1-8585-E66B-F079FAAE4A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09D9D02-53DA-5AB5-8B39-676A10A37FA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1925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E12B0-791D-75D6-6A2E-1905F0F12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2C5187D-4FEA-0208-C1C4-5470C17FB4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527B704-5663-AECD-E0F7-EA4E99D028C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1134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BB77F-D382-B216-D517-4DD8F1825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3D92C1A-B5A9-AD2C-D1D7-183180CE2F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D0EFA97-DEB3-CD63-566E-89E66AFF27A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99468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7C0D3-A3D6-D927-AEB6-EC7C31D5B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DE8825E-E684-94D9-01EF-9C0096BEF8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4F57CE9-96FB-0B0E-BE91-1221A246B37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3228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A14E59-0746-7D42-A35F-7A574D123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44F7539-810D-36E8-1035-498CFEF806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B51AA84-F5CF-8F5A-34A7-AF6E057AEEB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8255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B4B033-D381-8C95-166B-8C02FDF8A5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48B9741-BF99-5FBE-1913-FC2887BF43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3522C6-6B41-6036-508A-8D8C1A0E524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815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91ABD2-1AD2-36A9-EB9E-EED144AC3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7A5B6A0-ECAE-9245-941D-6EFC78FF7E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E5871FE-7338-B755-98B6-3AED6D2375F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252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14A983-43B9-07ED-1FAA-A1A9BEB41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B221B4E-46C5-0F60-E030-CB66E79365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C30EC54-5181-0E7A-E766-615B6D82E54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408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37CB24-400A-C64F-E2E9-6C05B03EA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83C4353-DB77-5F17-08A6-E3C36304D4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7514F03-1DD2-0343-A4B8-F13CDB43D25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774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CB3A0C-D255-68F7-D220-255321422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6DD062F-3BEE-15B3-7CF8-CC15B01B48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C62AFA5-DD9B-129C-F6B8-36686140AAF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435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A2965-52AA-28E0-C93E-910E00683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4D4783B-0E7B-E241-78C9-217EBBCB26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33755A3-7578-9867-B146-A7AF34B7B5F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176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2D0031-6FF2-A8CD-E536-EE0B0D652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4BB54A4-891E-D1B9-2942-819779845D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192B37B-A019-4EEC-9012-73A8C3DFC5A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759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C3526-3F35-4ADE-C952-38F4771828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5CD1CC9-723C-B6C3-814D-6C6A525DC5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470AB42-1611-33A2-034D-5C7DAC721B6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5178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535785-4419-9945-4582-F691D4DF6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78FDE45-D1E7-64EE-2EC7-1176D75C68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3664B57-598C-B162-212B-AA62C8FF45A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962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TIF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TIF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TIF"/><Relationship Id="rId5" Type="http://schemas.openxmlformats.org/officeDocument/2006/relationships/image" Target="../media/image9.jpeg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74E6D96-C5A6-5D1A-8AD5-2D45BEC7397B}"/>
              </a:ext>
            </a:extLst>
          </p:cNvPr>
          <p:cNvSpPr txBox="1"/>
          <p:nvPr/>
        </p:nvSpPr>
        <p:spPr>
          <a:xfrm>
            <a:off x="2135725" y="2708950"/>
            <a:ext cx="83096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正方形的判定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C0031D-D3EA-82F3-E093-60003144A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36.jpeg">
            <a:extLst>
              <a:ext uri="{FF2B5EF4-FFF2-40B4-BE49-F238E27FC236}">
                <a16:creationId xmlns:a16="http://schemas.microsoft.com/office/drawing/2014/main" id="{F3DF6F46-EADD-348C-2078-A64C1270FF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54B8551-4ED8-0E31-0EF4-8736A32CB3BE}"/>
              </a:ext>
            </a:extLst>
          </p:cNvPr>
          <p:cNvSpPr txBox="1"/>
          <p:nvPr/>
        </p:nvSpPr>
        <p:spPr>
          <a:xfrm>
            <a:off x="1919710" y="552290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正方形的性质与判定的综合应用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37.jpeg">
            <a:extLst>
              <a:ext uri="{FF2B5EF4-FFF2-40B4-BE49-F238E27FC236}">
                <a16:creationId xmlns:a16="http://schemas.microsoft.com/office/drawing/2014/main" id="{2AC206C4-B220-C740-DA4F-74678C6515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376" y="1268850"/>
            <a:ext cx="701838" cy="31881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90F8DA9-63D3-EDB0-3F2F-6127335FB56D}"/>
              </a:ext>
            </a:extLst>
          </p:cNvPr>
          <p:cNvSpPr txBox="1"/>
          <p:nvPr/>
        </p:nvSpPr>
        <p:spPr>
          <a:xfrm>
            <a:off x="579463" y="1126364"/>
            <a:ext cx="1044072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以斜边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为边向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外作正方形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F35BD85-66AE-2DF1-B7C4-3018A71F0938}"/>
              </a:ext>
            </a:extLst>
          </p:cNvPr>
          <p:cNvSpPr txBox="1"/>
          <p:nvPr/>
        </p:nvSpPr>
        <p:spPr>
          <a:xfrm>
            <a:off x="563144" y="2084844"/>
            <a:ext cx="46687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AE02B9A-B241-7635-D195-BBF097267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4344" y="3212985"/>
            <a:ext cx="2295525" cy="265747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15C78D0-B83E-50E0-1E5C-2B7C6E10923E}"/>
              </a:ext>
            </a:extLst>
          </p:cNvPr>
          <p:cNvSpPr txBox="1"/>
          <p:nvPr/>
        </p:nvSpPr>
        <p:spPr>
          <a:xfrm>
            <a:off x="580021" y="2608064"/>
            <a:ext cx="10801847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为正方形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∴OA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OA=OB.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∵OM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OMEN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为矩形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NOA.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OMB=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OAN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(AAS)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.∴OM=ON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OMEN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为正方形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.∴EO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675C36B-131A-4877-AEDF-834A613889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44023" y="3212985"/>
            <a:ext cx="2376165" cy="266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78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BB74E-43F7-C937-0ED3-87AAE58CA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D6B9299-E6F9-E229-93F9-0B6D8AE8D9B0}"/>
                  </a:ext>
                </a:extLst>
              </p:cNvPr>
              <p:cNvSpPr txBox="1"/>
              <p:nvPr/>
            </p:nvSpPr>
            <p:spPr>
              <a:xfrm>
                <a:off x="767630" y="404790"/>
                <a:ext cx="6106510" cy="7076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求证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D6B9299-E6F9-E229-93F9-0B6D8AE8D9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404790"/>
                <a:ext cx="6106510" cy="707630"/>
              </a:xfrm>
              <a:prstGeom prst="rect">
                <a:avLst/>
              </a:prstGeom>
              <a:blipFill>
                <a:blip r:embed="rId3"/>
                <a:stretch>
                  <a:fillRect l="-2096" b="-23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DD9D7D-1C65-7FC3-AD59-20771CE69D93}"/>
                  </a:ext>
                </a:extLst>
              </p:cNvPr>
              <p:cNvSpPr txBox="1"/>
              <p:nvPr/>
            </p:nvSpPr>
            <p:spPr>
              <a:xfrm>
                <a:off x="777591" y="1144828"/>
                <a:ext cx="7262543" cy="40021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∴AN=BM.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OMEN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为正方形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∴EN=EM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EMO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是等腰直角三角形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∴EB+EA=EB+AN+EN=EB+BM+EM=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∴EA+EB=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DD9D7D-1C65-7FC3-AD59-20771CE69D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591" y="1144828"/>
                <a:ext cx="7262543" cy="4002186"/>
              </a:xfrm>
              <a:prstGeom prst="rect">
                <a:avLst/>
              </a:prstGeom>
              <a:blipFill>
                <a:blip r:embed="rId4"/>
                <a:stretch>
                  <a:fillRect l="-1763" b="-3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>
            <a:extLst>
              <a:ext uri="{FF2B5EF4-FFF2-40B4-BE49-F238E27FC236}">
                <a16:creationId xmlns:a16="http://schemas.microsoft.com/office/drawing/2014/main" id="{E234A5DF-AC64-B285-75E5-BFE737B074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2190" y="1811224"/>
            <a:ext cx="2376165" cy="266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34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24AA5-35D1-DCCB-4761-C368FA4D9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0D966FB-7169-E56E-89B2-CB6B04E8532E}"/>
              </a:ext>
            </a:extLst>
          </p:cNvPr>
          <p:cNvSpPr txBox="1"/>
          <p:nvPr/>
        </p:nvSpPr>
        <p:spPr>
          <a:xfrm>
            <a:off x="551615" y="476795"/>
            <a:ext cx="1108877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的反向延长线交于点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68EB8E3-41F7-B995-815E-5B5BCC00B2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175" y="2385009"/>
            <a:ext cx="2419350" cy="268605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7B3601E-8467-1467-B159-AFC9624629A4}"/>
              </a:ext>
            </a:extLst>
          </p:cNvPr>
          <p:cNvSpPr txBox="1"/>
          <p:nvPr/>
        </p:nvSpPr>
        <p:spPr>
          <a:xfrm>
            <a:off x="551615" y="1430902"/>
            <a:ext cx="820857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∴AB=AD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EAB+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DAH=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EAB+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DAH.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(AAS)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同理可得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∴BE=AH=DG=CF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AE=DH=CG=BF.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∴BF+BE=AE+AH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EF=EH.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为正方形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62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4F434-55C0-5ED8-8F92-9E0571648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0.jpeg">
            <a:extLst>
              <a:ext uri="{FF2B5EF4-FFF2-40B4-BE49-F238E27FC236}">
                <a16:creationId xmlns:a16="http://schemas.microsoft.com/office/drawing/2014/main" id="{D8D69B66-C47F-87D5-1EDB-A7424EAA01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48801"/>
            <a:ext cx="1512105" cy="4320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680AFEE-4EB1-2DDD-F3F0-53FA9810E3D4}"/>
              </a:ext>
            </a:extLst>
          </p:cNvPr>
          <p:cNvSpPr txBox="1"/>
          <p:nvPr/>
        </p:nvSpPr>
        <p:spPr>
          <a:xfrm>
            <a:off x="623620" y="1124840"/>
            <a:ext cx="1094476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41.jpeg">
            <a:extLst>
              <a:ext uri="{FF2B5EF4-FFF2-40B4-BE49-F238E27FC236}">
                <a16:creationId xmlns:a16="http://schemas.microsoft.com/office/drawing/2014/main" id="{2613B43A-41C9-DA6E-FF7B-7B8269DB6B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2960" y="2822533"/>
            <a:ext cx="2637150" cy="20901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76E3D37-8062-50C6-1563-AE279D01EA50}"/>
              </a:ext>
            </a:extLst>
          </p:cNvPr>
          <p:cNvSpPr txBox="1"/>
          <p:nvPr/>
        </p:nvSpPr>
        <p:spPr>
          <a:xfrm>
            <a:off x="6600035" y="1882163"/>
            <a:ext cx="677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87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0E31D-C8D8-5B4E-6A3A-8E68A1B95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61C76A5-A625-73F2-AB49-512A345C4761}"/>
              </a:ext>
            </a:extLst>
          </p:cNvPr>
          <p:cNvSpPr txBox="1"/>
          <p:nvPr/>
        </p:nvSpPr>
        <p:spPr>
          <a:xfrm>
            <a:off x="551614" y="548800"/>
            <a:ext cx="110167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42.jpeg">
            <a:extLst>
              <a:ext uri="{FF2B5EF4-FFF2-40B4-BE49-F238E27FC236}">
                <a16:creationId xmlns:a16="http://schemas.microsoft.com/office/drawing/2014/main" id="{15BFB3FE-0EEC-8B59-972A-7C0CD7AC4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2968" y="2924965"/>
            <a:ext cx="2730523" cy="24481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A9D756E-3FF1-A04D-C376-10273F7FC639}"/>
                  </a:ext>
                </a:extLst>
              </p:cNvPr>
              <p:cNvSpPr txBox="1"/>
              <p:nvPr/>
            </p:nvSpPr>
            <p:spPr>
              <a:xfrm>
                <a:off x="623620" y="1567147"/>
                <a:ext cx="8784610" cy="44431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DQ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DQ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DPBQ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DQC=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PDQ=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CDQ.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∵AD=CD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CQD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(AAS)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∴DP=DQ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CQD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DPBQ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是正方形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正方形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DPBQ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=DP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A9D756E-3FF1-A04D-C376-10273F7FC6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567147"/>
                <a:ext cx="8784610" cy="4443139"/>
              </a:xfrm>
              <a:prstGeom prst="rect">
                <a:avLst/>
              </a:prstGeom>
              <a:blipFill>
                <a:blip r:embed="rId4"/>
                <a:stretch>
                  <a:fillRect l="-1388" t="-1783" b="-2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>
            <a:extLst>
              <a:ext uri="{FF2B5EF4-FFF2-40B4-BE49-F238E27FC236}">
                <a16:creationId xmlns:a16="http://schemas.microsoft.com/office/drawing/2014/main" id="{03637B3F-CAA1-92B5-CA11-634E612C27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2968" y="2708950"/>
            <a:ext cx="2832175" cy="294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52F69F-6D93-1A41-DD53-EDA5A741E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4.jpeg">
            <a:extLst>
              <a:ext uri="{FF2B5EF4-FFF2-40B4-BE49-F238E27FC236}">
                <a16:creationId xmlns:a16="http://schemas.microsoft.com/office/drawing/2014/main" id="{22B34197-8FC7-8587-F824-7F57CA77CF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47679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14D2B1A-AC76-2340-6AA7-F97993091827}"/>
              </a:ext>
            </a:extLst>
          </p:cNvPr>
          <p:cNvSpPr txBox="1"/>
          <p:nvPr/>
        </p:nvSpPr>
        <p:spPr>
          <a:xfrm>
            <a:off x="1919710" y="403874"/>
            <a:ext cx="610651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中点四边形</a:t>
            </a:r>
            <a:r>
              <a:rPr lang="zh-CN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45.jpeg">
            <a:extLst>
              <a:ext uri="{FF2B5EF4-FFF2-40B4-BE49-F238E27FC236}">
                <a16:creationId xmlns:a16="http://schemas.microsoft.com/office/drawing/2014/main" id="{AB24D4C3-932D-CA95-A00C-373159DCD6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620" y="1050561"/>
            <a:ext cx="720050" cy="32708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7889742-3B75-6B77-8EC9-D54A4DB85462}"/>
              </a:ext>
            </a:extLst>
          </p:cNvPr>
          <p:cNvSpPr txBox="1"/>
          <p:nvPr/>
        </p:nvSpPr>
        <p:spPr>
          <a:xfrm>
            <a:off x="479610" y="966554"/>
            <a:ext cx="11232780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在四边形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边上一点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BCE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都是等边三角形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边的中点分别为点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试判断四边形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PQMN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为怎样的特殊四边形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并证明你的结论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C1CC4F6-4369-7508-8F6B-009799A0110C}"/>
                  </a:ext>
                </a:extLst>
              </p:cNvPr>
              <p:cNvSpPr txBox="1"/>
              <p:nvPr/>
            </p:nvSpPr>
            <p:spPr>
              <a:xfrm>
                <a:off x="479610" y="2190449"/>
                <a:ext cx="8360504" cy="38692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PQMN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证明如下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分别为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∴PQ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的中位线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∴PQ=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AC.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同理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PN=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MQ=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BCE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都是等边三角形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∴AE=DE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EC=EB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AED=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CEB=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AED+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DEC=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CEB+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DEC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DEB.∴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DEB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(SAS)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.∴AC=DB.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∴PQ=MQ=MN=PN.∴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PQMN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为菱形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C1CC4F6-4369-7508-8F6B-009799A011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2190449"/>
                <a:ext cx="8360504" cy="3869264"/>
              </a:xfrm>
              <a:prstGeom prst="rect">
                <a:avLst/>
              </a:prstGeom>
              <a:blipFill>
                <a:blip r:embed="rId5"/>
                <a:stretch>
                  <a:fillRect l="-1313" t="-1732" b="-33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146.jpeg">
            <a:extLst>
              <a:ext uri="{FF2B5EF4-FFF2-40B4-BE49-F238E27FC236}">
                <a16:creationId xmlns:a16="http://schemas.microsoft.com/office/drawing/2014/main" id="{F9B5280F-BBAE-BB9A-9DED-E8A6DC1341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6175" y="3140980"/>
            <a:ext cx="2664185" cy="186492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99A38F0-4DCF-815A-BAB5-F91F178CA2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5472" y="2959563"/>
            <a:ext cx="2880200" cy="253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36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7E5A4-EAFA-B288-8FE5-849D45C7B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4E7A16-4331-D951-9B65-F7AFE8CB0E89}"/>
              </a:ext>
            </a:extLst>
          </p:cNvPr>
          <p:cNvSpPr txBox="1"/>
          <p:nvPr/>
        </p:nvSpPr>
        <p:spPr>
          <a:xfrm>
            <a:off x="515612" y="836820"/>
            <a:ext cx="11160775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几种常见的中点四边形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连接任意四边形各边中点所成的四边形是平行四边形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连接平行四边形各边中点所成的四边形是平行四边形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连接矩形各边中点所成的四边形是菱形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;(4)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连接菱形各边中点所成的四边形是矩形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;(5)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连接正方形各边中点所成的四边形是正方形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;(6)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连接等腰梯形各边中点所成的四边形是菱形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;(7)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连接对角线互相垂直的四边形各边中点所成的四边形是矩形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;(8)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连接对角线相等的四边形各边中点所成的四边形是菱形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9642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C60752-D5D2-EE6F-A0A6-D61CE8F00A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8.jpeg">
            <a:extLst>
              <a:ext uri="{FF2B5EF4-FFF2-40B4-BE49-F238E27FC236}">
                <a16:creationId xmlns:a16="http://schemas.microsoft.com/office/drawing/2014/main" id="{3DE95BF8-75AE-0667-656A-096AD5E77C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56122"/>
            <a:ext cx="1385895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6F10AAC-856B-D1F1-9E8F-ACD1FACFD547}"/>
              </a:ext>
            </a:extLst>
          </p:cNvPr>
          <p:cNvSpPr txBox="1"/>
          <p:nvPr/>
        </p:nvSpPr>
        <p:spPr>
          <a:xfrm>
            <a:off x="623620" y="1040759"/>
            <a:ext cx="1101602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buNone/>
            </a:pP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边的中点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是怎样的特殊四边形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AF5A8C5-384C-0E22-C203-54B01B77FBAD}"/>
                  </a:ext>
                </a:extLst>
              </p:cNvPr>
              <p:cNvSpPr txBox="1"/>
              <p:nvPr/>
            </p:nvSpPr>
            <p:spPr>
              <a:xfrm>
                <a:off x="623619" y="2475194"/>
                <a:ext cx="7992556" cy="34873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EFGH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∴FG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同理可得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EH=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∴FG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FG=EH.∴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EFGH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∵FG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EFGH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AF5A8C5-384C-0E22-C203-54B01B77FB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2475194"/>
                <a:ext cx="7992556" cy="3487365"/>
              </a:xfrm>
              <a:prstGeom prst="rect">
                <a:avLst/>
              </a:prstGeom>
              <a:blipFill>
                <a:blip r:embed="rId4"/>
                <a:stretch>
                  <a:fillRect l="-1526" t="-2273" b="-4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150.jpeg">
            <a:extLst>
              <a:ext uri="{FF2B5EF4-FFF2-40B4-BE49-F238E27FC236}">
                <a16:creationId xmlns:a16="http://schemas.microsoft.com/office/drawing/2014/main" id="{28438D65-02D8-F41C-AC5E-13E160DAB8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4170" y="3212985"/>
            <a:ext cx="2970914" cy="195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9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03F1F-6206-9B89-F0D3-8272CCC7E7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6998A0-2B5B-739A-3D96-CCDB28AD783A}"/>
              </a:ext>
            </a:extLst>
          </p:cNvPr>
          <p:cNvSpPr txBox="1"/>
          <p:nvPr/>
        </p:nvSpPr>
        <p:spPr>
          <a:xfrm>
            <a:off x="623620" y="548800"/>
            <a:ext cx="777654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探究此时四边形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8708D39-6EF8-A899-C702-203DD4FD2276}"/>
                  </a:ext>
                </a:extLst>
              </p:cNvPr>
              <p:cNvSpPr txBox="1"/>
              <p:nvPr/>
            </p:nvSpPr>
            <p:spPr>
              <a:xfrm>
                <a:off x="695625" y="1340855"/>
                <a:ext cx="6624460" cy="3526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EFGH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是正方形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EFGH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EH=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∵AC=BD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∴EH=EF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EFGH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是正方形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8708D39-6EF8-A899-C702-203DD4FD22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340855"/>
                <a:ext cx="6624460" cy="3526286"/>
              </a:xfrm>
              <a:prstGeom prst="rect">
                <a:avLst/>
              </a:prstGeom>
              <a:blipFill>
                <a:blip r:embed="rId3"/>
                <a:stretch>
                  <a:fillRect l="-1840" b="-4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50.jpeg">
            <a:extLst>
              <a:ext uri="{FF2B5EF4-FFF2-40B4-BE49-F238E27FC236}">
                <a16:creationId xmlns:a16="http://schemas.microsoft.com/office/drawing/2014/main" id="{3CEAA2AB-6661-10EA-4E8C-CC5B205B33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125" y="2128418"/>
            <a:ext cx="2970914" cy="195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28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84D194-6039-AAF4-8801-F8D5EAE18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6.jpeg">
            <a:extLst>
              <a:ext uri="{FF2B5EF4-FFF2-40B4-BE49-F238E27FC236}">
                <a16:creationId xmlns:a16="http://schemas.microsoft.com/office/drawing/2014/main" id="{E63BDB58-C0BF-F4C0-1636-4C14A1E625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E59D7DE-C1ED-B3AE-7AEB-C4AE087FA36B}"/>
              </a:ext>
            </a:extLst>
          </p:cNvPr>
          <p:cNvSpPr txBox="1"/>
          <p:nvPr/>
        </p:nvSpPr>
        <p:spPr>
          <a:xfrm>
            <a:off x="611220" y="1268850"/>
            <a:ext cx="8364979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正方形的判定定理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有一组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相等的矩形是正方形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的矩形是正方形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有一个角是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的菱形是正方形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的菱形是正方形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DB2D04-3DE5-F0A3-7221-F616C62F6621}"/>
              </a:ext>
            </a:extLst>
          </p:cNvPr>
          <p:cNvSpPr txBox="1"/>
          <p:nvPr/>
        </p:nvSpPr>
        <p:spPr>
          <a:xfrm>
            <a:off x="2351740" y="2060905"/>
            <a:ext cx="936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邻边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C08F43-1C8E-37FC-0321-E45DF2F67298}"/>
              </a:ext>
            </a:extLst>
          </p:cNvPr>
          <p:cNvSpPr txBox="1"/>
          <p:nvPr/>
        </p:nvSpPr>
        <p:spPr>
          <a:xfrm>
            <a:off x="2362250" y="2687930"/>
            <a:ext cx="16456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互相垂直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FD24BA2-8406-70B5-6072-E2D8B047BFA7}"/>
              </a:ext>
            </a:extLst>
          </p:cNvPr>
          <p:cNvSpPr txBox="1"/>
          <p:nvPr/>
        </p:nvSpPr>
        <p:spPr>
          <a:xfrm>
            <a:off x="3042745" y="3337865"/>
            <a:ext cx="965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直角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36DE41D-D058-5699-5A3F-FEC4A70CFEF8}"/>
              </a:ext>
            </a:extLst>
          </p:cNvPr>
          <p:cNvSpPr txBox="1"/>
          <p:nvPr/>
        </p:nvSpPr>
        <p:spPr>
          <a:xfrm>
            <a:off x="2351740" y="3966780"/>
            <a:ext cx="965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827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931BD-8508-4917-4322-790D307C7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7AAC0B-531E-D3A9-D6B2-C2A97E1D0011}"/>
              </a:ext>
            </a:extLst>
          </p:cNvPr>
          <p:cNvSpPr txBox="1"/>
          <p:nvPr/>
        </p:nvSpPr>
        <p:spPr>
          <a:xfrm>
            <a:off x="767630" y="620805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判定正方形的一般思路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E3692CA2-2D67-72D5-0132-0673C7CA21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02306"/>
              </p:ext>
            </p:extLst>
          </p:nvPr>
        </p:nvGraphicFramePr>
        <p:xfrm>
          <a:off x="1487680" y="1484865"/>
          <a:ext cx="8640599" cy="3162300"/>
        </p:xfrm>
        <a:graphic>
          <a:graphicData uri="http://schemas.openxmlformats.org/drawingml/2006/table">
            <a:tbl>
              <a:tblPr firstRow="1" firstCol="1" bandRow="1"/>
              <a:tblGrid>
                <a:gridCol w="2560833">
                  <a:extLst>
                    <a:ext uri="{9D8B030D-6E8A-4147-A177-3AD203B41FA5}">
                      <a16:colId xmlns:a16="http://schemas.microsoft.com/office/drawing/2014/main" val="1337348761"/>
                    </a:ext>
                  </a:extLst>
                </a:gridCol>
                <a:gridCol w="958100">
                  <a:extLst>
                    <a:ext uri="{9D8B030D-6E8A-4147-A177-3AD203B41FA5}">
                      <a16:colId xmlns:a16="http://schemas.microsoft.com/office/drawing/2014/main" val="2452994632"/>
                    </a:ext>
                  </a:extLst>
                </a:gridCol>
                <a:gridCol w="2560833">
                  <a:extLst>
                    <a:ext uri="{9D8B030D-6E8A-4147-A177-3AD203B41FA5}">
                      <a16:colId xmlns:a16="http://schemas.microsoft.com/office/drawing/2014/main" val="1012565969"/>
                    </a:ext>
                  </a:extLst>
                </a:gridCol>
                <a:gridCol w="2560833">
                  <a:extLst>
                    <a:ext uri="{9D8B030D-6E8A-4147-A177-3AD203B41FA5}">
                      <a16:colId xmlns:a16="http://schemas.microsoft.com/office/drawing/2014/main" val="457713000"/>
                    </a:ext>
                  </a:extLst>
                </a:gridCol>
              </a:tblGrid>
              <a:tr h="3691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已知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先证明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再证明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最后证明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726299"/>
                  </a:ext>
                </a:extLst>
              </a:tr>
              <a:tr h="217805">
                <a:tc rowSpan="5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四边形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平行</a:t>
                      </a:r>
                    </a:p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四边形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邻边相等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一个直角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9168092"/>
                  </a:ext>
                </a:extLst>
              </a:tr>
              <a:tr h="217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矩形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一组邻边相等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3726554"/>
                  </a:ext>
                </a:extLst>
              </a:tr>
              <a:tr h="217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对角线互相垂直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6029183"/>
                  </a:ext>
                </a:extLst>
              </a:tr>
              <a:tr h="217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菱形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一个角是直角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1008510"/>
                  </a:ext>
                </a:extLst>
              </a:tr>
              <a:tr h="217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对角线相等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35210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955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B6BF4-09F5-155A-FFDD-71E6260CB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7DAFB62-0ACF-7C2A-D331-A4257B499C52}"/>
              </a:ext>
            </a:extLst>
          </p:cNvPr>
          <p:cNvSpPr txBox="1"/>
          <p:nvPr/>
        </p:nvSpPr>
        <p:spPr>
          <a:xfrm>
            <a:off x="714983" y="620805"/>
            <a:ext cx="87652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正方形、菱形、矩形、平行四边形四者之间的关系</a:t>
            </a:r>
          </a:p>
        </p:txBody>
      </p:sp>
      <p:pic>
        <p:nvPicPr>
          <p:cNvPr id="4" name="image127.jpeg">
            <a:extLst>
              <a:ext uri="{FF2B5EF4-FFF2-40B4-BE49-F238E27FC236}">
                <a16:creationId xmlns:a16="http://schemas.microsoft.com/office/drawing/2014/main" id="{6DD86A84-C3D0-1650-656E-B51757DE5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865" y="1228726"/>
            <a:ext cx="3429314" cy="1800125"/>
          </a:xfrm>
          <a:prstGeom prst="rect">
            <a:avLst/>
          </a:prstGeom>
        </p:spPr>
      </p:pic>
      <p:pic>
        <p:nvPicPr>
          <p:cNvPr id="5" name="image128.jpeg">
            <a:extLst>
              <a:ext uri="{FF2B5EF4-FFF2-40B4-BE49-F238E27FC236}">
                <a16:creationId xmlns:a16="http://schemas.microsoft.com/office/drawing/2014/main" id="{CF897257-B89A-0EFC-2AE0-BBE5E6A9E8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770" y="3113552"/>
            <a:ext cx="5922588" cy="26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870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6A03D1-C183-164F-6AFE-8B72FA80B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1C8CFAB-E939-549B-44A0-8543DDE5C8D7}"/>
              </a:ext>
            </a:extLst>
          </p:cNvPr>
          <p:cNvSpPr txBox="1"/>
          <p:nvPr/>
        </p:nvSpPr>
        <p:spPr>
          <a:xfrm>
            <a:off x="659622" y="620805"/>
            <a:ext cx="10872755" cy="2541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中点四边形</a:t>
            </a:r>
          </a:p>
          <a:p>
            <a:pPr>
              <a:lnSpc>
                <a:spcPct val="20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以任意一个四边形的四边的中点为顶点都可以组成一个平行四边形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根据四边形的不同特点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还可以组成其他的特殊平行四边形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42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4D77DF-A9BE-FA19-508B-87663704C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9.jpeg">
            <a:extLst>
              <a:ext uri="{FF2B5EF4-FFF2-40B4-BE49-F238E27FC236}">
                <a16:creationId xmlns:a16="http://schemas.microsoft.com/office/drawing/2014/main" id="{91D472BD-7A11-4015-190E-E45D329472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049858" cy="485755"/>
          </a:xfrm>
          <a:prstGeom prst="rect">
            <a:avLst/>
          </a:prstGeom>
        </p:spPr>
      </p:pic>
      <p:pic>
        <p:nvPicPr>
          <p:cNvPr id="3" name="image130.jpeg">
            <a:extLst>
              <a:ext uri="{FF2B5EF4-FFF2-40B4-BE49-F238E27FC236}">
                <a16:creationId xmlns:a16="http://schemas.microsoft.com/office/drawing/2014/main" id="{C23A0508-C4E9-03BD-9BA9-8015387720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1" y="1268850"/>
            <a:ext cx="6480449" cy="45196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1855EDD-F6F3-D696-6B83-6F552A7D6F82}"/>
              </a:ext>
            </a:extLst>
          </p:cNvPr>
          <p:cNvSpPr txBox="1"/>
          <p:nvPr/>
        </p:nvSpPr>
        <p:spPr>
          <a:xfrm>
            <a:off x="1991715" y="1197599"/>
            <a:ext cx="28081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正方形的判定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32.jpeg">
            <a:extLst>
              <a:ext uri="{FF2B5EF4-FFF2-40B4-BE49-F238E27FC236}">
                <a16:creationId xmlns:a16="http://schemas.microsoft.com/office/drawing/2014/main" id="{689F294B-02FF-14AE-345C-60DF3E7D1D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30" y="1883109"/>
            <a:ext cx="673340" cy="30586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333259A-0B12-1DCA-5DE6-0E1453471069}"/>
              </a:ext>
            </a:extLst>
          </p:cNvPr>
          <p:cNvSpPr txBox="1"/>
          <p:nvPr/>
        </p:nvSpPr>
        <p:spPr>
          <a:xfrm>
            <a:off x="623620" y="1792070"/>
            <a:ext cx="1075707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是其角平分线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垂足分别是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96CAFC9-40BD-2A7C-E00B-B984B3B38BE9}"/>
              </a:ext>
            </a:extLst>
          </p:cNvPr>
          <p:cNvSpPr txBox="1"/>
          <p:nvPr/>
        </p:nvSpPr>
        <p:spPr>
          <a:xfrm>
            <a:off x="623620" y="2817428"/>
            <a:ext cx="610651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证法一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同理可得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∴DE=DF.∴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image131.jpeg">
            <a:extLst>
              <a:ext uri="{FF2B5EF4-FFF2-40B4-BE49-F238E27FC236}">
                <a16:creationId xmlns:a16="http://schemas.microsoft.com/office/drawing/2014/main" id="{E7A7FE39-EE4F-C37F-5927-F3E5C72339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2090" y="3410328"/>
            <a:ext cx="3000837" cy="214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01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B28D2-CC19-17AA-B09C-87C80F6FC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7C7166-2F62-ADEA-ACCA-62F41324A134}"/>
              </a:ext>
            </a:extLst>
          </p:cNvPr>
          <p:cNvSpPr txBox="1"/>
          <p:nvPr/>
        </p:nvSpPr>
        <p:spPr>
          <a:xfrm>
            <a:off x="839635" y="548800"/>
            <a:ext cx="6106510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证法二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∴DE=DF.∴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55C5D7-1753-119E-FDF6-909658D426CB}"/>
              </a:ext>
            </a:extLst>
          </p:cNvPr>
          <p:cNvSpPr txBox="1"/>
          <p:nvPr/>
        </p:nvSpPr>
        <p:spPr>
          <a:xfrm>
            <a:off x="827653" y="3861030"/>
            <a:ext cx="1070283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证明正方形的思路是证明四边形既是矩形又是菱形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方法比较灵活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可以从边、角、对角线这三个方面入手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边主要是邻边相等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角主要是有一个直角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对角线是互相垂直且相等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1.jpeg">
            <a:extLst>
              <a:ext uri="{FF2B5EF4-FFF2-40B4-BE49-F238E27FC236}">
                <a16:creationId xmlns:a16="http://schemas.microsoft.com/office/drawing/2014/main" id="{82A472E4-8665-DDB8-0AC1-577BF5946B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20" y="1100684"/>
            <a:ext cx="3000837" cy="214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09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A9A85-9999-329B-7FF4-8071A48A6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33.jpeg">
            <a:extLst>
              <a:ext uri="{FF2B5EF4-FFF2-40B4-BE49-F238E27FC236}">
                <a16:creationId xmlns:a16="http://schemas.microsoft.com/office/drawing/2014/main" id="{BE0104C8-3D0C-BAC7-C3B5-6A0D18DF46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446832"/>
            <a:ext cx="1385895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15F3E7F-902E-B2D2-7805-85FCA8E93730}"/>
              </a:ext>
            </a:extLst>
          </p:cNvPr>
          <p:cNvSpPr txBox="1"/>
          <p:nvPr/>
        </p:nvSpPr>
        <p:spPr>
          <a:xfrm>
            <a:off x="625687" y="898329"/>
            <a:ext cx="1117022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·龙东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添加条</a:t>
            </a:r>
            <a:endParaRPr lang="en-US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件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可使菱形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写出一个即可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endParaRPr lang="en-US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34.jpeg">
            <a:extLst>
              <a:ext uri="{FF2B5EF4-FFF2-40B4-BE49-F238E27FC236}">
                <a16:creationId xmlns:a16="http://schemas.microsoft.com/office/drawing/2014/main" id="{90B51229-7E91-6D86-1081-4F53A9C49A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090" y="3460138"/>
            <a:ext cx="2808195" cy="199306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DD38A22-C884-1324-408C-BBB20997B03D}"/>
              </a:ext>
            </a:extLst>
          </p:cNvPr>
          <p:cNvSpPr txBox="1"/>
          <p:nvPr/>
        </p:nvSpPr>
        <p:spPr>
          <a:xfrm>
            <a:off x="625687" y="3631512"/>
            <a:ext cx="691041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ADB.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∵BD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∴AB=AD.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∴BO=DO.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EOB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EOB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(ASA)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.∴AO=EO.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76A895-0982-8AD9-6A10-2F912D06E3FE}"/>
              </a:ext>
            </a:extLst>
          </p:cNvPr>
          <p:cNvSpPr txBox="1"/>
          <p:nvPr/>
        </p:nvSpPr>
        <p:spPr>
          <a:xfrm>
            <a:off x="1364695" y="1321308"/>
            <a:ext cx="34352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AC=BD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85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B0FC5-FA4E-84E2-7160-C2C2F0232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6112AF4-3F7F-B3BC-E375-D47BA98C6923}"/>
              </a:ext>
            </a:extLst>
          </p:cNvPr>
          <p:cNvSpPr txBox="1"/>
          <p:nvPr/>
        </p:nvSpPr>
        <p:spPr>
          <a:xfrm>
            <a:off x="695625" y="620805"/>
            <a:ext cx="1051273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满足什么条件时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68E0A4-8BE8-CC5D-E209-B1501F1B1F85}"/>
              </a:ext>
            </a:extLst>
          </p:cNvPr>
          <p:cNvSpPr txBox="1"/>
          <p:nvPr/>
        </p:nvSpPr>
        <p:spPr>
          <a:xfrm>
            <a:off x="695625" y="1700880"/>
            <a:ext cx="619243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EOB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∴AD=BE.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即当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34.jpeg">
            <a:extLst>
              <a:ext uri="{FF2B5EF4-FFF2-40B4-BE49-F238E27FC236}">
                <a16:creationId xmlns:a16="http://schemas.microsoft.com/office/drawing/2014/main" id="{A4530333-2F58-CE77-3FE4-3528C7A6C3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095" y="2636945"/>
            <a:ext cx="2808195" cy="199306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BEC0F28-1823-D993-270B-AE07D41EAE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1934" y="2420930"/>
            <a:ext cx="3050952" cy="256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4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4001</TotalTime>
  <Words>1818</Words>
  <Application>Microsoft Office PowerPoint</Application>
  <PresentationFormat>宽屏</PresentationFormat>
  <Paragraphs>133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238</cp:revision>
  <dcterms:created xsi:type="dcterms:W3CDTF">2024-04-24T12:16:00Z</dcterms:created>
  <dcterms:modified xsi:type="dcterms:W3CDTF">2025-04-02T11:08:15Z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