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728" r:id="rId2"/>
    <p:sldId id="4997" r:id="rId3"/>
    <p:sldId id="4998" r:id="rId4"/>
    <p:sldId id="4999" r:id="rId5"/>
    <p:sldId id="5000" r:id="rId6"/>
    <p:sldId id="5001" r:id="rId7"/>
    <p:sldId id="5002" r:id="rId8"/>
    <p:sldId id="5003" r:id="rId9"/>
    <p:sldId id="5004" r:id="rId10"/>
    <p:sldId id="5005" r:id="rId11"/>
    <p:sldId id="5006" r:id="rId12"/>
    <p:sldId id="5007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5C16F-1611-8EFA-B709-A86258651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46D2EE-D113-759C-D550-E0F791E959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0E283DE-2B27-B3B8-F3D2-37516303D4C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91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D44D1-E6D6-899A-F11A-9F0303D93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8D2CF54-87BE-AE61-C66E-E050F7B637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224DA58-6FC5-C6E7-8F11-75534A95D0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9786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0F561-BCB2-75EC-530F-88731F447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5E3C8AF-2EBF-7E2A-435A-FC6B98D9DD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C99B5C-1856-E1DF-BAD0-941E05D7A3C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946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9FE1A-008E-A4E6-D952-86C89AF13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9CCDFBB-07DF-5D8A-FE8F-3AEECDEFFD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68238F-E6A5-7624-EEAE-9FF45F5410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349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BCD50-1E52-D964-C262-59E439190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A89159E-7630-EADD-AEE2-4B96605F77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4EC026-FC59-359B-EB9B-00F3CA99B9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00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97977-5FA7-01F0-8F1B-8E0591134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CFB0FF-9AD0-ACD1-3AF6-A8E218C5E0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61A54E-27DC-003F-ED8F-34CE8B9FCE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17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F95BA-028B-F0FE-D29C-21A57D672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322C586-18AD-9B2B-AE6D-32F8286F8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81A517-E7C0-55CD-69D3-3E25F05565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534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1CE98-BD35-E805-D2DD-6E3037316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06CF11-7592-99FC-98F4-3762842255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2DAA3B-F8D9-C962-D7B8-360CDE1F4F1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31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A7B5A-4BFC-53BE-663E-AE5DE7C91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0AC646-FBCA-731E-A42F-358FE51FC7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9F2AE2-2E9D-F779-3C32-157C1C3EF43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92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D1714-69E1-D1CE-2362-D4A456246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66AAE0-1ECF-0919-06C6-2DD8C78B0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0443B03-1E5F-1688-DDB2-A14D76765F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674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83AEE-6384-D87F-0521-8790A1AF8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5A5F47A-95AE-D7C9-A1A6-458054893A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1785454-A48A-CDB2-5E3B-3714E0E8BF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70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277A61-9788-F9F4-4B1F-68A89E9920CE}"/>
              </a:ext>
            </a:extLst>
          </p:cNvPr>
          <p:cNvSpPr txBox="1"/>
          <p:nvPr/>
        </p:nvSpPr>
        <p:spPr>
          <a:xfrm>
            <a:off x="335600" y="1772885"/>
            <a:ext cx="11520800" cy="2390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用树状图或表格求概率</a:t>
            </a:r>
          </a:p>
          <a:p>
            <a:pPr algn="ctr">
              <a:lnSpc>
                <a:spcPct val="150000"/>
              </a:lnSpc>
            </a:pPr>
            <a:r>
              <a:rPr lang="zh-CN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用树状图或表格求概率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EB263-9955-9124-46E4-EECF92667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0.jpeg">
            <a:extLst>
              <a:ext uri="{FF2B5EF4-FFF2-40B4-BE49-F238E27FC236}">
                <a16:creationId xmlns:a16="http://schemas.microsoft.com/office/drawing/2014/main" id="{F5D25CD0-C9F9-85CD-2BF7-E72FB4054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7" y="548800"/>
            <a:ext cx="720050" cy="32708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255A5B0-6F5D-76B6-FFDE-224E871B7BDF}"/>
              </a:ext>
            </a:extLst>
          </p:cNvPr>
          <p:cNvSpPr txBox="1"/>
          <p:nvPr/>
        </p:nvSpPr>
        <p:spPr>
          <a:xfrm>
            <a:off x="551615" y="476795"/>
            <a:ext cx="1051273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某市教育局为提高教师业务素质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扎实开展了“课内比教学”活动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在一次数学讲课比赛中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每位参赛选手都从两支分别标有“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”内容的签中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随机抽取一支作为自己的讲课内容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某校有三位选手参加这次讲课比赛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请求出这三支选手中有两位抽中内容“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一位抽中内容“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3CE225-669A-A63A-C90B-6D9D3CB2C95A}"/>
              </a:ext>
            </a:extLst>
          </p:cNvPr>
          <p:cNvSpPr txBox="1"/>
          <p:nvPr/>
        </p:nvSpPr>
        <p:spPr>
          <a:xfrm>
            <a:off x="551615" y="2693295"/>
            <a:ext cx="655245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设这三位选手分别为“甲、乙、丙”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根据题意画树状图如下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5395A4-47D5-2D36-E646-29D94B408277}"/>
                  </a:ext>
                </a:extLst>
              </p:cNvPr>
              <p:cNvSpPr txBox="1"/>
              <p:nvPr/>
            </p:nvSpPr>
            <p:spPr>
              <a:xfrm>
                <a:off x="479611" y="3603226"/>
                <a:ext cx="6480450" cy="22708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从树状图可以看出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所有等可能的结果共有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三位选手中有两位抽中内容“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一位抽中内容“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记为事件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的结果共有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5395A4-47D5-2D36-E646-29D94B4082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1" y="3603226"/>
                <a:ext cx="6480450" cy="2270814"/>
              </a:xfrm>
              <a:prstGeom prst="rect">
                <a:avLst/>
              </a:prstGeom>
              <a:blipFill>
                <a:blip r:embed="rId4"/>
                <a:stretch>
                  <a:fillRect l="-1693" t="-2949" r="-1693" b="-1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271.jpeg">
            <a:extLst>
              <a:ext uri="{FF2B5EF4-FFF2-40B4-BE49-F238E27FC236}">
                <a16:creationId xmlns:a16="http://schemas.microsoft.com/office/drawing/2014/main" id="{493E534C-BB2E-60B3-86AD-48C819AF25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7340" y="2736469"/>
            <a:ext cx="4508286" cy="240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434CE-6676-BA7F-F012-CB0C2B376D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2.jpeg">
            <a:extLst>
              <a:ext uri="{FF2B5EF4-FFF2-40B4-BE49-F238E27FC236}">
                <a16:creationId xmlns:a16="http://schemas.microsoft.com/office/drawing/2014/main" id="{3D9E6EB2-7C55-1738-365A-31839AA5B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44" y="52975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C07D890-4A52-6F87-67D5-9CE9B73DDF97}"/>
              </a:ext>
            </a:extLst>
          </p:cNvPr>
          <p:cNvSpPr txBox="1"/>
          <p:nvPr/>
        </p:nvSpPr>
        <p:spPr>
          <a:xfrm>
            <a:off x="643544" y="997730"/>
            <a:ext cx="105847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-2,-1,1,2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中任取一个数记为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再从余下的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任取一个数记为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则一次函数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不经过第一象限的概率是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7830BB-C08D-BFC5-9721-14D8CF6BFFA2}"/>
                  </a:ext>
                </a:extLst>
              </p:cNvPr>
              <p:cNvSpPr txBox="1"/>
              <p:nvPr/>
            </p:nvSpPr>
            <p:spPr>
              <a:xfrm>
                <a:off x="1631690" y="2032474"/>
                <a:ext cx="389070" cy="948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7830BB-C08D-BFC5-9721-14D8CF6BF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690" y="2032474"/>
                <a:ext cx="389070" cy="948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E3CD27F-3D5E-8A0F-C12E-8B3B9F5E908D}"/>
              </a:ext>
            </a:extLst>
          </p:cNvPr>
          <p:cNvSpPr txBox="1"/>
          <p:nvPr/>
        </p:nvSpPr>
        <p:spPr>
          <a:xfrm>
            <a:off x="635063" y="3013870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现有四张完全相同的不透明卡片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其正面分别写有数字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-2,-1,0,2,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把这四张卡片背面朝上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洗匀后放在桌面上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随机抽取一张卡片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求抽取的卡片上的数字为非负数的概率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2EFACF-F782-3DB6-6BED-EB213B48E040}"/>
                  </a:ext>
                </a:extLst>
              </p:cNvPr>
              <p:cNvSpPr txBox="1"/>
              <p:nvPr/>
            </p:nvSpPr>
            <p:spPr>
              <a:xfrm>
                <a:off x="643544" y="4915011"/>
                <a:ext cx="7756991" cy="9452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抽取的卡片上的数字为非负数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2EFACF-F782-3DB6-6BED-EB213B48E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544" y="4915011"/>
                <a:ext cx="7756991" cy="945259"/>
              </a:xfrm>
              <a:prstGeom prst="rect">
                <a:avLst/>
              </a:prstGeom>
              <a:blipFill>
                <a:blip r:embed="rId5"/>
                <a:stretch>
                  <a:fillRect l="-1651" b="-7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997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24B96-E8BF-5A17-3A7F-26142AF01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DDD94B9-1060-E224-2252-5F7D534E87E4}"/>
              </a:ext>
            </a:extLst>
          </p:cNvPr>
          <p:cNvSpPr txBox="1"/>
          <p:nvPr/>
        </p:nvSpPr>
        <p:spPr>
          <a:xfrm>
            <a:off x="695625" y="476795"/>
            <a:ext cx="104407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先随机抽取一张卡片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其上的数字作为点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然后放回并洗匀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再随机抽取一张卡片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其上的数字作为点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的纵坐标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用树状图求出点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69D449-BFBA-FB12-3C52-F5638D7F3504}"/>
              </a:ext>
            </a:extLst>
          </p:cNvPr>
          <p:cNvSpPr txBox="1"/>
          <p:nvPr/>
        </p:nvSpPr>
        <p:spPr>
          <a:xfrm>
            <a:off x="721382" y="1986440"/>
            <a:ext cx="27824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273.jpeg">
            <a:extLst>
              <a:ext uri="{FF2B5EF4-FFF2-40B4-BE49-F238E27FC236}">
                <a16:creationId xmlns:a16="http://schemas.microsoft.com/office/drawing/2014/main" id="{C847ACE4-FC63-9BEE-BE98-95F39B99F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825" y="2132707"/>
            <a:ext cx="7703268" cy="19258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3D4E26B-37D6-8A15-7D7A-283E169A64D3}"/>
                  </a:ext>
                </a:extLst>
              </p:cNvPr>
              <p:cNvSpPr txBox="1"/>
              <p:nvPr/>
            </p:nvSpPr>
            <p:spPr>
              <a:xfrm>
                <a:off x="721382" y="4348341"/>
                <a:ext cx="9936690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上的结果共有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1,0),(0,2),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3D4E26B-37D6-8A15-7D7A-283E169A6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82" y="4348341"/>
                <a:ext cx="9936690" cy="1576457"/>
              </a:xfrm>
              <a:prstGeom prst="rect">
                <a:avLst/>
              </a:prstGeom>
              <a:blipFill>
                <a:blip r:embed="rId4"/>
                <a:stretch>
                  <a:fillRect l="-1227" t="-5019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227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7862E-5253-6B0F-8CA8-C2810E325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1.jpeg">
            <a:extLst>
              <a:ext uri="{FF2B5EF4-FFF2-40B4-BE49-F238E27FC236}">
                <a16:creationId xmlns:a16="http://schemas.microsoft.com/office/drawing/2014/main" id="{3240AD03-67D4-797A-595E-269FA5CE7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6BB2297-AB3F-6492-978B-E1307F7D810C}"/>
              </a:ext>
            </a:extLst>
          </p:cNvPr>
          <p:cNvSpPr txBox="1"/>
          <p:nvPr/>
        </p:nvSpPr>
        <p:spPr>
          <a:xfrm>
            <a:off x="595294" y="1228397"/>
            <a:ext cx="1111709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画树状图法或列表法</a:t>
            </a: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利用树状图或表格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可以不重复、不遗漏地列出所有可能的结果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从而比较方便地求出某些事件发生的概率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当问题涉及两步试验或一次试验涉及两个因素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并且可能出现结果的数目较多时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为了不重不漏地列出所有可能的结果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通常采用列表法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当一次试验涉及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个以上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步骤或涉及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个以上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因素时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通常采用画树状图法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用树状图或列表法求事件的概率时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各种情况出现的可能性必须相同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注意“放回”与“不放回”的区别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22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0B05-1F49-4C63-6EC7-92CFF4CFC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2.jpeg">
            <a:extLst>
              <a:ext uri="{FF2B5EF4-FFF2-40B4-BE49-F238E27FC236}">
                <a16:creationId xmlns:a16="http://schemas.microsoft.com/office/drawing/2014/main" id="{EFDAA3B3-46B4-7DA0-9EDD-15D1E3DC7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049858" cy="485755"/>
          </a:xfrm>
          <a:prstGeom prst="rect">
            <a:avLst/>
          </a:prstGeom>
        </p:spPr>
      </p:pic>
      <p:pic>
        <p:nvPicPr>
          <p:cNvPr id="3" name="image263.jpeg">
            <a:extLst>
              <a:ext uri="{FF2B5EF4-FFF2-40B4-BE49-F238E27FC236}">
                <a16:creationId xmlns:a16="http://schemas.microsoft.com/office/drawing/2014/main" id="{2A8EE321-3D04-FDD9-DA22-DC486A9EB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96845"/>
            <a:ext cx="6624460" cy="4620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2699CC4-A27B-BE8C-BD77-E836B7E7580A}"/>
              </a:ext>
            </a:extLst>
          </p:cNvPr>
          <p:cNvSpPr txBox="1"/>
          <p:nvPr/>
        </p:nvSpPr>
        <p:spPr>
          <a:xfrm>
            <a:off x="1919710" y="115391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利用表格求简单随机事件的概率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64.jpeg">
            <a:extLst>
              <a:ext uri="{FF2B5EF4-FFF2-40B4-BE49-F238E27FC236}">
                <a16:creationId xmlns:a16="http://schemas.microsoft.com/office/drawing/2014/main" id="{C49C949C-ED08-10E8-3D6B-63C54067A1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1821149"/>
            <a:ext cx="629833" cy="28610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27CF26B-AC0B-79E2-C6CE-CAF1B3BF228D}"/>
              </a:ext>
            </a:extLst>
          </p:cNvPr>
          <p:cNvSpPr txBox="1"/>
          <p:nvPr/>
        </p:nvSpPr>
        <p:spPr>
          <a:xfrm>
            <a:off x="551615" y="1731579"/>
            <a:ext cx="1125100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小明、小林是某中学九年级的同班同学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在四月份举行的自主招生考试中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他俩都被同一所高中提前录取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并被编入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他俩希望能再次成为同班同学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请你用列表法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列出所有可能的结果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0346E0-D58F-2E44-1407-E937CD46A76F}"/>
              </a:ext>
            </a:extLst>
          </p:cNvPr>
          <p:cNvSpPr txBox="1"/>
          <p:nvPr/>
        </p:nvSpPr>
        <p:spPr>
          <a:xfrm>
            <a:off x="572228" y="3591016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8D18FB96-827E-C0A1-4407-FACEEC5BA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087255"/>
              </p:ext>
            </p:extLst>
          </p:nvPr>
        </p:nvGraphicFramePr>
        <p:xfrm>
          <a:off x="3863845" y="3717020"/>
          <a:ext cx="7144042" cy="2105660"/>
        </p:xfrm>
        <a:graphic>
          <a:graphicData uri="http://schemas.openxmlformats.org/drawingml/2006/table">
            <a:tbl>
              <a:tblPr firstRow="1" firstCol="1" bandRow="1"/>
              <a:tblGrid>
                <a:gridCol w="2101189">
                  <a:extLst>
                    <a:ext uri="{9D8B030D-6E8A-4147-A177-3AD203B41FA5}">
                      <a16:colId xmlns:a16="http://schemas.microsoft.com/office/drawing/2014/main" val="530075845"/>
                    </a:ext>
                  </a:extLst>
                </a:gridCol>
                <a:gridCol w="1680951">
                  <a:extLst>
                    <a:ext uri="{9D8B030D-6E8A-4147-A177-3AD203B41FA5}">
                      <a16:colId xmlns:a16="http://schemas.microsoft.com/office/drawing/2014/main" val="3618562855"/>
                    </a:ext>
                  </a:extLst>
                </a:gridCol>
                <a:gridCol w="1680951">
                  <a:extLst>
                    <a:ext uri="{9D8B030D-6E8A-4147-A177-3AD203B41FA5}">
                      <a16:colId xmlns:a16="http://schemas.microsoft.com/office/drawing/2014/main" val="586909687"/>
                    </a:ext>
                  </a:extLst>
                </a:gridCol>
                <a:gridCol w="1680951">
                  <a:extLst>
                    <a:ext uri="{9D8B030D-6E8A-4147-A177-3AD203B41FA5}">
                      <a16:colId xmlns:a16="http://schemas.microsoft.com/office/drawing/2014/main" val="28716254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105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小林</a:t>
                      </a:r>
                      <a:endParaRPr lang="zh-CN" sz="115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5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5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5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5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5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201213"/>
                  </a:ext>
                </a:extLst>
              </a:tr>
              <a:tr h="30127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AA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16840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BB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BC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13859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CB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CC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0443735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8C14AF93-CFB7-9C26-7483-EEFC7BAC5C2D}"/>
              </a:ext>
            </a:extLst>
          </p:cNvPr>
          <p:cNvSpPr txBox="1"/>
          <p:nvPr/>
        </p:nvSpPr>
        <p:spPr>
          <a:xfrm>
            <a:off x="695625" y="4190115"/>
            <a:ext cx="28081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由表格可知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所有等可能的结果有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5D8922-8CF3-D0B6-56CF-2EF7D6A4B18C}"/>
              </a:ext>
            </a:extLst>
          </p:cNvPr>
          <p:cNvSpPr txBox="1"/>
          <p:nvPr/>
        </p:nvSpPr>
        <p:spPr>
          <a:xfrm>
            <a:off x="3894549" y="4147084"/>
            <a:ext cx="916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　　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1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6AEF4-45B9-BF9D-1C54-7F9CCD024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EE6D17-D360-6BC6-1DD9-FC52AFB57DD7}"/>
              </a:ext>
            </a:extLst>
          </p:cNvPr>
          <p:cNvSpPr txBox="1"/>
          <p:nvPr/>
        </p:nvSpPr>
        <p:spPr>
          <a:xfrm>
            <a:off x="695625" y="476795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求两人再次成为同班同学的概率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783E9A-4936-893A-5C95-1BA605BEE84B}"/>
                  </a:ext>
                </a:extLst>
              </p:cNvPr>
              <p:cNvSpPr txBox="1"/>
              <p:nvPr/>
            </p:nvSpPr>
            <p:spPr>
              <a:xfrm>
                <a:off x="712962" y="1193376"/>
                <a:ext cx="9559327" cy="1594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两人再次成为同班同学的可能结果有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两人再次成为同班同学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783E9A-4936-893A-5C95-1BA605BEE8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962" y="1193376"/>
                <a:ext cx="9559327" cy="1594411"/>
              </a:xfrm>
              <a:prstGeom prst="rect">
                <a:avLst/>
              </a:prstGeom>
              <a:blipFill>
                <a:blip r:embed="rId3"/>
                <a:stretch>
                  <a:fillRect l="-1339" b="-3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4BF7538-B6D0-8DA7-7170-E79F0295E32A}"/>
              </a:ext>
            </a:extLst>
          </p:cNvPr>
          <p:cNvSpPr txBox="1"/>
          <p:nvPr/>
        </p:nvSpPr>
        <p:spPr>
          <a:xfrm>
            <a:off x="712962" y="4005040"/>
            <a:ext cx="10702369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列表法适用于各种情况出现的总次数不是很多时求概率的问题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8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55F5A-F68E-C739-D2FE-EDACA2920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5.jpeg">
            <a:extLst>
              <a:ext uri="{FF2B5EF4-FFF2-40B4-BE49-F238E27FC236}">
                <a16:creationId xmlns:a16="http://schemas.microsoft.com/office/drawing/2014/main" id="{B4ADEA2C-8063-4666-7D81-222428647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512106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4F8702E-5785-00B0-20B8-C3F0D2DD3F69}"/>
              </a:ext>
            </a:extLst>
          </p:cNvPr>
          <p:cNvSpPr txBox="1"/>
          <p:nvPr/>
        </p:nvSpPr>
        <p:spPr>
          <a:xfrm>
            <a:off x="623620" y="1196845"/>
            <a:ext cx="1094476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·重庆南开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有两组相同的纸牌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每组三张牌面的数字分别为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所有牌除牌面数字外完全相同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现在从两组牌中各随机抽出一张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则两张牌的牌面数字之和大于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的概率为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9D0EC7C-1429-36AA-DA78-BD6E9B0CB57C}"/>
                  </a:ext>
                </a:extLst>
              </p:cNvPr>
              <p:cNvSpPr txBox="1"/>
              <p:nvPr/>
            </p:nvSpPr>
            <p:spPr>
              <a:xfrm>
                <a:off x="6672040" y="2171599"/>
                <a:ext cx="461075" cy="948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9D0EC7C-1429-36AA-DA78-BD6E9B0CB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040" y="2171599"/>
                <a:ext cx="461075" cy="948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076E45D-2BDE-0174-CEAA-D493C6E6DB74}"/>
              </a:ext>
            </a:extLst>
          </p:cNvPr>
          <p:cNvSpPr txBox="1"/>
          <p:nvPr/>
        </p:nvSpPr>
        <p:spPr>
          <a:xfrm>
            <a:off x="600022" y="3420413"/>
            <a:ext cx="10944759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某校将举办“国学经典”的演讲比赛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九年级通过预赛确定出三名男生和两名女生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名同学作为推荐人选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若从中随机选一名同学参加学校比赛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则选中女生的概率为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7BF0118-4FE2-C6E5-7259-258642492E8B}"/>
                  </a:ext>
                </a:extLst>
              </p:cNvPr>
              <p:cNvSpPr txBox="1"/>
              <p:nvPr/>
            </p:nvSpPr>
            <p:spPr>
              <a:xfrm>
                <a:off x="10128280" y="4534952"/>
                <a:ext cx="821100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7BF0118-4FE2-C6E5-7259-258642492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8280" y="4534952"/>
                <a:ext cx="821100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57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76AC7-41C1-7BEC-D4BF-94AD1760F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16CE06-728C-6B5A-0F53-312C5E838ADC}"/>
              </a:ext>
            </a:extLst>
          </p:cNvPr>
          <p:cNvSpPr txBox="1"/>
          <p:nvPr/>
        </p:nvSpPr>
        <p:spPr>
          <a:xfrm>
            <a:off x="551617" y="458753"/>
            <a:ext cx="110887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若从中随机选两名同学组成一组选手参加比赛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请用列表法求出恰好选中一名男生和一名女生的概率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3F34A6-BD19-AEEA-A1B9-B183660328A5}"/>
              </a:ext>
            </a:extLst>
          </p:cNvPr>
          <p:cNvSpPr txBox="1"/>
          <p:nvPr/>
        </p:nvSpPr>
        <p:spPr>
          <a:xfrm>
            <a:off x="551617" y="1440105"/>
            <a:ext cx="36002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用列表法表示所有等可能出现的结果如下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B300567-38B0-0B35-0C90-52E40BEB8C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884919"/>
              </p:ext>
            </p:extLst>
          </p:nvPr>
        </p:nvGraphicFramePr>
        <p:xfrm>
          <a:off x="4475889" y="1463013"/>
          <a:ext cx="7128491" cy="4442993"/>
        </p:xfrm>
        <a:graphic>
          <a:graphicData uri="http://schemas.openxmlformats.org/drawingml/2006/table">
            <a:tbl>
              <a:tblPr firstRow="1" firstCol="1" bandRow="1"/>
              <a:tblGrid>
                <a:gridCol w="1425701">
                  <a:extLst>
                    <a:ext uri="{9D8B030D-6E8A-4147-A177-3AD203B41FA5}">
                      <a16:colId xmlns:a16="http://schemas.microsoft.com/office/drawing/2014/main" val="1301003845"/>
                    </a:ext>
                  </a:extLst>
                </a:gridCol>
                <a:gridCol w="1140558">
                  <a:extLst>
                    <a:ext uri="{9D8B030D-6E8A-4147-A177-3AD203B41FA5}">
                      <a16:colId xmlns:a16="http://schemas.microsoft.com/office/drawing/2014/main" val="1227254529"/>
                    </a:ext>
                  </a:extLst>
                </a:gridCol>
                <a:gridCol w="1140558">
                  <a:extLst>
                    <a:ext uri="{9D8B030D-6E8A-4147-A177-3AD203B41FA5}">
                      <a16:colId xmlns:a16="http://schemas.microsoft.com/office/drawing/2014/main" val="2364915094"/>
                    </a:ext>
                  </a:extLst>
                </a:gridCol>
                <a:gridCol w="1140558">
                  <a:extLst>
                    <a:ext uri="{9D8B030D-6E8A-4147-A177-3AD203B41FA5}">
                      <a16:colId xmlns:a16="http://schemas.microsoft.com/office/drawing/2014/main" val="36318987"/>
                    </a:ext>
                  </a:extLst>
                </a:gridCol>
                <a:gridCol w="1140558">
                  <a:extLst>
                    <a:ext uri="{9D8B030D-6E8A-4147-A177-3AD203B41FA5}">
                      <a16:colId xmlns:a16="http://schemas.microsoft.com/office/drawing/2014/main" val="2214769137"/>
                    </a:ext>
                  </a:extLst>
                </a:gridCol>
                <a:gridCol w="1140558">
                  <a:extLst>
                    <a:ext uri="{9D8B030D-6E8A-4147-A177-3AD203B41FA5}">
                      <a16:colId xmlns:a16="http://schemas.microsoft.com/office/drawing/2014/main" val="1897988569"/>
                    </a:ext>
                  </a:extLst>
                </a:gridCol>
              </a:tblGrid>
              <a:tr h="80539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1500874"/>
                  </a:ext>
                </a:extLst>
              </a:tr>
              <a:tr h="7091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604243"/>
                  </a:ext>
                </a:extLst>
              </a:tr>
              <a:tr h="7091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992692"/>
                  </a:ext>
                </a:extLst>
              </a:tr>
              <a:tr h="7091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546100"/>
                  </a:ext>
                </a:extLst>
              </a:tr>
              <a:tr h="7091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39450"/>
                  </a:ext>
                </a:extLst>
              </a:tr>
              <a:tr h="7091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男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女</a:t>
                      </a:r>
                      <a:r>
                        <a:rPr lang="en-US" sz="2400" b="1" dirty="0">
                          <a:solidFill>
                            <a:srgbClr val="E3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b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84" marR="14184" marT="14184" marB="14184" anchor="ctr">
                    <a:lnL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E3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28297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F344BAB8-CF26-88A1-AEE4-0FB712652CEB}"/>
              </a:ext>
            </a:extLst>
          </p:cNvPr>
          <p:cNvSpPr txBox="1"/>
          <p:nvPr/>
        </p:nvSpPr>
        <p:spPr>
          <a:xfrm>
            <a:off x="4490736" y="1906064"/>
            <a:ext cx="12240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F1E30F2-138F-F42C-5F4D-D6C03426D326}"/>
                  </a:ext>
                </a:extLst>
              </p:cNvPr>
              <p:cNvSpPr txBox="1"/>
              <p:nvPr/>
            </p:nvSpPr>
            <p:spPr>
              <a:xfrm>
                <a:off x="583658" y="2875253"/>
                <a:ext cx="3600250" cy="28691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种等可能出现的结果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其中恰好选中一名男生和一名女生的结果有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所以恰好选中一名男生和一名女生的概率为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F1E30F2-138F-F42C-5F4D-D6C03426D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658" y="2875253"/>
                <a:ext cx="3600250" cy="2869119"/>
              </a:xfrm>
              <a:prstGeom prst="rect">
                <a:avLst/>
              </a:prstGeom>
              <a:blipFill>
                <a:blip r:embed="rId3"/>
                <a:stretch>
                  <a:fillRect l="-3559" t="-2979" r="-847" b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57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14149-E7CB-EBD5-C463-F5583CFFD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6.jpeg">
            <a:extLst>
              <a:ext uri="{FF2B5EF4-FFF2-40B4-BE49-F238E27FC236}">
                <a16:creationId xmlns:a16="http://schemas.microsoft.com/office/drawing/2014/main" id="{221EE1E7-1D35-611B-8DA3-477796AA8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92" y="626004"/>
            <a:ext cx="6408445" cy="44694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61FF00E-704B-38FC-D9DC-3078371AA279}"/>
              </a:ext>
            </a:extLst>
          </p:cNvPr>
          <p:cNvSpPr txBox="1"/>
          <p:nvPr/>
        </p:nvSpPr>
        <p:spPr>
          <a:xfrm>
            <a:off x="1883708" y="549732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利用树状图求简单随机事件的概率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67.jpeg">
            <a:extLst>
              <a:ext uri="{FF2B5EF4-FFF2-40B4-BE49-F238E27FC236}">
                <a16:creationId xmlns:a16="http://schemas.microsoft.com/office/drawing/2014/main" id="{4701FF00-45AA-26DB-7DC2-5CFB35A22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18" y="1351365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74F650F-3DE6-5498-9DFF-BB6DBACE42FA}"/>
              </a:ext>
            </a:extLst>
          </p:cNvPr>
          <p:cNvSpPr txBox="1"/>
          <p:nvPr/>
        </p:nvSpPr>
        <p:spPr>
          <a:xfrm>
            <a:off x="479610" y="1124840"/>
            <a:ext cx="11124772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在一个口袋里有四个完全相同的小球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把它们分别标号为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1,2,3,4,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小明和小强采取的摸取方法分别是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随机摸取一个小球记下标号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然后放回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再随机摸取一个小球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记下标号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随机摸取一个小球记下标号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不放回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再随机摸取一个小球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记下标号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用画树状图的方法分别表示小明和小强摸球的所有可能出现的结果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115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1B527-E69B-BC4E-55AD-5E61D8F9E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276720-E4E5-27AB-2B0A-EF28D9E3B86C}"/>
              </a:ext>
            </a:extLst>
          </p:cNvPr>
          <p:cNvSpPr txBox="1"/>
          <p:nvPr/>
        </p:nvSpPr>
        <p:spPr>
          <a:xfrm>
            <a:off x="767630" y="416669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画树状图得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68.jpeg">
            <a:extLst>
              <a:ext uri="{FF2B5EF4-FFF2-40B4-BE49-F238E27FC236}">
                <a16:creationId xmlns:a16="http://schemas.microsoft.com/office/drawing/2014/main" id="{AA72D078-20BE-AFC1-83F4-CAA16DBF1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571" y="657324"/>
            <a:ext cx="6679908" cy="20748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3A1541D-E84C-2401-40B5-B83BF3386792}"/>
              </a:ext>
            </a:extLst>
          </p:cNvPr>
          <p:cNvSpPr txBox="1"/>
          <p:nvPr/>
        </p:nvSpPr>
        <p:spPr>
          <a:xfrm>
            <a:off x="767630" y="281709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则小明摸球共有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种等可能的结果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69.jpeg">
            <a:extLst>
              <a:ext uri="{FF2B5EF4-FFF2-40B4-BE49-F238E27FC236}">
                <a16:creationId xmlns:a16="http://schemas.microsoft.com/office/drawing/2014/main" id="{A9B30BDF-9ABF-7B24-9318-A0DBDF72D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815" y="3332636"/>
            <a:ext cx="6552455" cy="20352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9B69CFF-A116-3334-A336-6422CE05B715}"/>
              </a:ext>
            </a:extLst>
          </p:cNvPr>
          <p:cNvSpPr txBox="1"/>
          <p:nvPr/>
        </p:nvSpPr>
        <p:spPr>
          <a:xfrm>
            <a:off x="816594" y="544514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则小强摸球共有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种等可能的结果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123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66CEE-6DDD-013E-FAF2-FF51260E8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91B6F7-A1CC-AF30-C0BA-E3482DCBF5B5}"/>
              </a:ext>
            </a:extLst>
          </p:cNvPr>
          <p:cNvSpPr txBox="1"/>
          <p:nvPr/>
        </p:nvSpPr>
        <p:spPr>
          <a:xfrm>
            <a:off x="623620" y="467743"/>
            <a:ext cx="9792680" cy="59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分别求出小明和小强两次摸球的标号之和等于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的概率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67049E-347F-3E6D-BE56-E070053949AE}"/>
                  </a:ext>
                </a:extLst>
              </p:cNvPr>
              <p:cNvSpPr txBox="1"/>
              <p:nvPr/>
            </p:nvSpPr>
            <p:spPr>
              <a:xfrm>
                <a:off x="623620" y="1268850"/>
                <a:ext cx="10656740" cy="27825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小明两次摸球的标号之和等于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种可能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小强两次摸球的标号之和等于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的有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种可能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小明两次摸球的标号之和等于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小强两次摸球的标号之和等于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67049E-347F-3E6D-BE56-E07005394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268850"/>
                <a:ext cx="10656740" cy="2782557"/>
              </a:xfrm>
              <a:prstGeom prst="rect">
                <a:avLst/>
              </a:prstGeom>
              <a:blipFill>
                <a:blip r:embed="rId3"/>
                <a:stretch>
                  <a:fillRect l="-1144" t="-438" r="-172" b="-1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269109C-1BA0-5F7A-7B0E-398D2A0D8F1E}"/>
              </a:ext>
            </a:extLst>
          </p:cNvPr>
          <p:cNvSpPr txBox="1"/>
          <p:nvPr/>
        </p:nvSpPr>
        <p:spPr>
          <a:xfrm>
            <a:off x="623620" y="4107239"/>
            <a:ext cx="10728745" cy="1712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“放回”与“不放回”会影响第二次等可能事件的结果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从而影响所有等可能的结果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直接影响事件的概率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另外“一次取两个”等同于“不放回”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49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4282</TotalTime>
  <Words>1447</Words>
  <Application>Microsoft Office PowerPoint</Application>
  <PresentationFormat>宽屏</PresentationFormat>
  <Paragraphs>120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249</cp:revision>
  <dcterms:created xsi:type="dcterms:W3CDTF">2024-04-24T12:16:00Z</dcterms:created>
  <dcterms:modified xsi:type="dcterms:W3CDTF">2025-04-03T04:22:39Z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