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4081" r:id="rId3"/>
    <p:sldId id="4082" r:id="rId4"/>
    <p:sldId id="4083" r:id="rId5"/>
    <p:sldId id="4084" r:id="rId6"/>
    <p:sldId id="4085" r:id="rId7"/>
    <p:sldId id="4086" r:id="rId8"/>
    <p:sldId id="4087" r:id="rId9"/>
    <p:sldId id="4088" r:id="rId10"/>
    <p:sldId id="4089" r:id="rId11"/>
    <p:sldId id="4090" r:id="rId12"/>
    <p:sldId id="4091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3432" autoAdjust="0"/>
  </p:normalViewPr>
  <p:slideViewPr>
    <p:cSldViewPr showGuides="1">
      <p:cViewPr varScale="1">
        <p:scale>
          <a:sx n="75" d="100"/>
          <a:sy n="75" d="100"/>
        </p:scale>
        <p:origin x="102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6B86B-2181-D260-706F-93CDAFA82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12E38E-0277-69AF-9D52-20E3C89F1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8988EBB-7DB8-E795-569B-44FA46694A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2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639D5-B0F1-730A-5321-21637FF6B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8F5781A-ACC7-BB85-3128-A07800AA49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67F4260-A10C-794C-31DD-852C6F03B47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934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E8E1B-7FB3-43E4-6DFE-457889D94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9E5C41-F3E9-C8F5-88B5-E6231029D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AD392F-2772-D595-4ABD-BFAC77096E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60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CF504-71D5-DE6D-9598-BA32883F6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BB07F4-2634-DC21-5281-78AE840D2F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B26888-259E-969C-2CA7-F83A6A8185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41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8D8C0-0C33-D6FF-4ACA-487D0B781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AF6291-81E5-AEDE-2089-45A1590B8E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DE2B6B-6091-013F-4E6D-D9D48BE1CB5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84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221C2-5AB1-C620-0476-54B6C03FC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FDDCFEB-F28B-670E-F3F5-DB4DBB60C9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F1D189B-B81B-70A3-515A-3FBFA058061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7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BB1C7-5933-A191-9A90-E7FC0AA43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8A1C72-2AED-7C4D-354A-BD06FD7F52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350112-B081-7B98-0872-8EC4B12FEE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150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BAB22-08E3-707E-53EA-83F1CBDC3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1D7282-FD00-4C46-C79F-8904443FC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EE0508-BA51-8C5F-F68F-DD48C2EF5C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077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CB942-E6FA-4D81-F48B-638A4E14C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CB6862-2E04-CF7E-1647-F27932E569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C330D96-0127-F344-9C57-40768FE4357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41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F1CEF-2442-DBD6-D4B6-6609DD0A3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B148DB-E51B-E77B-2326-5FBA0BDF51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FA01E85-D3CB-A53E-C9CA-E374B1E527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44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F13F5-D640-EA99-3A5E-137592A4D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00E0204-E4E9-F562-5459-9FD961BEB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96FF30-24E8-C477-36D1-666865EB07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1898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78DC1B3-95E2-C843-0B1D-A448728D99C1}"/>
              </a:ext>
            </a:extLst>
          </p:cNvPr>
          <p:cNvSpPr txBox="1"/>
          <p:nvPr/>
        </p:nvSpPr>
        <p:spPr>
          <a:xfrm>
            <a:off x="1811702" y="1844890"/>
            <a:ext cx="856859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游戏的公平性和配色游戏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3B37B-747E-1E15-94D0-0A7DC8EF1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.jpeg">
            <a:extLst>
              <a:ext uri="{FF2B5EF4-FFF2-40B4-BE49-F238E27FC236}">
                <a16:creationId xmlns:a16="http://schemas.microsoft.com/office/drawing/2014/main" id="{6A7848BC-F889-E0E7-B7B7-FD0E7BB64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20805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348C27-C516-10DE-0AF1-6AD0F2FE8EFD}"/>
                  </a:ext>
                </a:extLst>
              </p:cNvPr>
              <p:cNvSpPr txBox="1"/>
              <p:nvPr/>
            </p:nvSpPr>
            <p:spPr>
              <a:xfrm>
                <a:off x="623620" y="1196845"/>
                <a:ext cx="10728745" cy="3189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一项“过关游戏”规定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在过第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关时要将一颗质地均匀的骰子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六个面上分别刻有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的点数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抛掷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次抛掷所出现的点数之和大于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则算过关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否则不算过关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则能过第二关的概率是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𝟏𝟑</m:t>
                        </m:r>
                      </m:num>
                      <m:den>
                        <m:r>
                          <a:rPr lang="en-US" altLang="zh-CN" sz="2800" b="1" i="1"/>
                          <m:t>𝟏𝟖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𝟓</m:t>
                        </m:r>
                      </m:num>
                      <m:den>
                        <m:r>
                          <a:rPr lang="en-US" altLang="zh-CN" sz="2800" b="1" i="1"/>
                          <m:t>𝟏𝟖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348C27-C516-10DE-0AF1-6AD0F2FE8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96845"/>
                <a:ext cx="10728745" cy="3189656"/>
              </a:xfrm>
              <a:prstGeom prst="rect">
                <a:avLst/>
              </a:prstGeom>
              <a:blipFill>
                <a:blip r:embed="rId4"/>
                <a:stretch>
                  <a:fillRect l="-1136" r="-1136" b="-1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EAB888D-07A7-F19F-43A1-012083B691E0}"/>
              </a:ext>
            </a:extLst>
          </p:cNvPr>
          <p:cNvSpPr txBox="1"/>
          <p:nvPr/>
        </p:nvSpPr>
        <p:spPr>
          <a:xfrm>
            <a:off x="9624245" y="2791673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519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E2E6E-BEF0-8AF9-F0AE-899575F01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42D256-1223-ED8C-8EF0-C554CBB4AFE8}"/>
              </a:ext>
            </a:extLst>
          </p:cNvPr>
          <p:cNvSpPr txBox="1"/>
          <p:nvPr/>
        </p:nvSpPr>
        <p:spPr>
          <a:xfrm>
            <a:off x="496920" y="482353"/>
            <a:ext cx="1072874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是一个材质均匀且可自由转动的转盘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转盘的四个扇形面积相等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分别标有数字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1,2,3,4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的顶点处各有一个圈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跳圈游戏的规则为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游戏者每转动转盘一次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当转盘停止运动时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指针所落扇形中的数字是几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当指针落在四个扇形的交线上时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重新转动转盘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就沿正方形的边按顺时针方向连续跳几个边长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若从圈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起跳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第一次指针所落扇形中的数字是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就顺时针连续跳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个边长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落到圈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若第二次指针所落扇形中的数字是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就从圈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开始顺时针连续跳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个边长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落到圈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;…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设游戏者从圈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起跳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>
            <a:extLst>
              <a:ext uri="{FF2B5EF4-FFF2-40B4-BE49-F238E27FC236}">
                <a16:creationId xmlns:a16="http://schemas.microsoft.com/office/drawing/2014/main" id="{462D107F-84AB-4B99-463F-F7588EB50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3437655"/>
            <a:ext cx="4088308" cy="235591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BB48DF1-BED4-E21F-F48F-78FD32E01F8B}"/>
              </a:ext>
            </a:extLst>
          </p:cNvPr>
          <p:cNvSpPr txBox="1"/>
          <p:nvPr/>
        </p:nvSpPr>
        <p:spPr>
          <a:xfrm>
            <a:off x="496919" y="3734681"/>
            <a:ext cx="684047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嘉嘉随机转一次转盘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求跳回到圈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872F53-F639-F519-EC52-F10979682630}"/>
                  </a:ext>
                </a:extLst>
              </p:cNvPr>
              <p:cNvSpPr txBox="1"/>
              <p:nvPr/>
            </p:nvSpPr>
            <p:spPr>
              <a:xfrm>
                <a:off x="496919" y="4437070"/>
                <a:ext cx="6641770" cy="14686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随机转一次转盘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其中跳回到圈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的结果只有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跳回到圈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的概率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872F53-F639-F519-EC52-F10979682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19" y="4437070"/>
                <a:ext cx="6641770" cy="1468607"/>
              </a:xfrm>
              <a:prstGeom prst="rect">
                <a:avLst/>
              </a:prstGeom>
              <a:blipFill>
                <a:blip r:embed="rId4"/>
                <a:stretch>
                  <a:fillRect l="-1653" t="-4564" r="-2847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405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B3092-BA54-E397-F5E0-B3DD762D1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A661B7-2593-69CE-5F37-ED696287A349}"/>
              </a:ext>
            </a:extLst>
          </p:cNvPr>
          <p:cNvSpPr txBox="1"/>
          <p:nvPr/>
        </p:nvSpPr>
        <p:spPr>
          <a:xfrm>
            <a:off x="551615" y="446115"/>
            <a:ext cx="106567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琪琪随机转两次转盘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用列表或画树状图的方法求最后跳回到圈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并指出她与嘉嘉跳回到圈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的可能性一样吗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5FEA1D-7DD6-E131-F61D-0E2A5CDC5CFF}"/>
              </a:ext>
            </a:extLst>
          </p:cNvPr>
          <p:cNvSpPr txBox="1"/>
          <p:nvPr/>
        </p:nvSpPr>
        <p:spPr>
          <a:xfrm>
            <a:off x="551615" y="1400222"/>
            <a:ext cx="3024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BF755DD-4BD2-0FCA-2017-105A25DD8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363033"/>
              </p:ext>
            </p:extLst>
          </p:nvPr>
        </p:nvGraphicFramePr>
        <p:xfrm>
          <a:off x="2783770" y="1495538"/>
          <a:ext cx="8568596" cy="2340610"/>
        </p:xfrm>
        <a:graphic>
          <a:graphicData uri="http://schemas.openxmlformats.org/drawingml/2006/table">
            <a:tbl>
              <a:tblPr firstRow="1" firstCol="1" bandRow="1"/>
              <a:tblGrid>
                <a:gridCol w="1904132">
                  <a:extLst>
                    <a:ext uri="{9D8B030D-6E8A-4147-A177-3AD203B41FA5}">
                      <a16:colId xmlns:a16="http://schemas.microsoft.com/office/drawing/2014/main" val="1651494062"/>
                    </a:ext>
                  </a:extLst>
                </a:gridCol>
                <a:gridCol w="1666116">
                  <a:extLst>
                    <a:ext uri="{9D8B030D-6E8A-4147-A177-3AD203B41FA5}">
                      <a16:colId xmlns:a16="http://schemas.microsoft.com/office/drawing/2014/main" val="2314979165"/>
                    </a:ext>
                  </a:extLst>
                </a:gridCol>
                <a:gridCol w="1666116">
                  <a:extLst>
                    <a:ext uri="{9D8B030D-6E8A-4147-A177-3AD203B41FA5}">
                      <a16:colId xmlns:a16="http://schemas.microsoft.com/office/drawing/2014/main" val="3496899232"/>
                    </a:ext>
                  </a:extLst>
                </a:gridCol>
                <a:gridCol w="1666116">
                  <a:extLst>
                    <a:ext uri="{9D8B030D-6E8A-4147-A177-3AD203B41FA5}">
                      <a16:colId xmlns:a16="http://schemas.microsoft.com/office/drawing/2014/main" val="4283800703"/>
                    </a:ext>
                  </a:extLst>
                </a:gridCol>
                <a:gridCol w="1666116">
                  <a:extLst>
                    <a:ext uri="{9D8B030D-6E8A-4147-A177-3AD203B41FA5}">
                      <a16:colId xmlns:a16="http://schemas.microsoft.com/office/drawing/2014/main" val="3274419998"/>
                    </a:ext>
                  </a:extLst>
                </a:gridCol>
              </a:tblGrid>
              <a:tr h="4908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0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0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914267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(1,1)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(2,1)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(3,1)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(4,1)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223437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(1,2)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(3,2)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(4,2)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0200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(1,3)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(2,3)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(3,3)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(4,3)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977076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(1,4)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(2,4)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(3,4)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(4,4)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06482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241383D-54A5-B98D-9706-E41AFA912081}"/>
                  </a:ext>
                </a:extLst>
              </p:cNvPr>
              <p:cNvSpPr txBox="1"/>
              <p:nvPr/>
            </p:nvSpPr>
            <p:spPr>
              <a:xfrm>
                <a:off x="443607" y="3931464"/>
                <a:ext cx="11304785" cy="2006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由表格可知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最后跳回到圈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(1,3),(2,2),(3,1),</a:t>
                </a: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(4,4)4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最后跳回到圈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的概率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她与嘉嘉跳回到圈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的可能性一样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241383D-54A5-B98D-9706-E41AFA912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7" y="3931464"/>
                <a:ext cx="11304785" cy="2006190"/>
              </a:xfrm>
              <a:prstGeom prst="rect">
                <a:avLst/>
              </a:prstGeom>
              <a:blipFill>
                <a:blip r:embed="rId3"/>
                <a:stretch>
                  <a:fillRect l="-1133" t="-4255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507E89E-8AC9-1548-E974-8544C74310F4}"/>
              </a:ext>
            </a:extLst>
          </p:cNvPr>
          <p:cNvCxnSpPr/>
          <p:nvPr/>
        </p:nvCxnSpPr>
        <p:spPr>
          <a:xfrm>
            <a:off x="2783770" y="1495538"/>
            <a:ext cx="1944135" cy="7813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6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06DE9-8B21-A373-54EB-4CEEC0DCC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92BBE2A4-5E96-549D-C4B9-E008C631B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071" y="548800"/>
            <a:ext cx="3198747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398C80-7CFF-E5AC-AB0F-0B14ECC33B48}"/>
                  </a:ext>
                </a:extLst>
              </p:cNvPr>
              <p:cNvSpPr txBox="1"/>
              <p:nvPr/>
            </p:nvSpPr>
            <p:spPr>
              <a:xfrm>
                <a:off x="494873" y="1101329"/>
                <a:ext cx="10800750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小强和小华两人玩“剪刀、石头、布”游戏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随机出手一次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则两人平局的概率为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398C80-7CFF-E5AC-AB0F-0B14ECC33B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73" y="1101329"/>
                <a:ext cx="10800750" cy="1576457"/>
              </a:xfrm>
              <a:prstGeom prst="rect">
                <a:avLst/>
              </a:prstGeom>
              <a:blipFill>
                <a:blip r:embed="rId4"/>
                <a:stretch>
                  <a:fillRect l="-1129" t="-5426" r="-1185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4D8899-4033-3752-A98B-8C4FB1525A8D}"/>
                  </a:ext>
                </a:extLst>
              </p:cNvPr>
              <p:cNvSpPr txBox="1"/>
              <p:nvPr/>
            </p:nvSpPr>
            <p:spPr>
              <a:xfrm>
                <a:off x="494873" y="2654581"/>
                <a:ext cx="7761277" cy="33063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小刚与小亮一起玩一种转盘游戏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如图是两个完全相同的转盘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每个转盘分成面积相等的三个区域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分别用“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”“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”“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”表示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固定指针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同时转动两个转盘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任其自由停止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若两指针指的数字和为奇数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则小刚获胜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否则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小亮获胜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则在该游戏中小刚获胜的概率是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4D8899-4033-3752-A98B-8C4FB1525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73" y="2654581"/>
                <a:ext cx="7761277" cy="3306354"/>
              </a:xfrm>
              <a:prstGeom prst="rect">
                <a:avLst/>
              </a:prstGeom>
              <a:blipFill>
                <a:blip r:embed="rId5"/>
                <a:stretch>
                  <a:fillRect l="-1571" t="-2394" r="-1257" b="-1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8.jpeg">
            <a:extLst>
              <a:ext uri="{FF2B5EF4-FFF2-40B4-BE49-F238E27FC236}">
                <a16:creationId xmlns:a16="http://schemas.microsoft.com/office/drawing/2014/main" id="{29884C7E-49A7-05E3-9265-59B2D35280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3124" y="3133327"/>
            <a:ext cx="3584003" cy="158411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A9D9BCF-AF96-2E67-2CF1-27D0199A0133}"/>
              </a:ext>
            </a:extLst>
          </p:cNvPr>
          <p:cNvSpPr txBox="1"/>
          <p:nvPr/>
        </p:nvSpPr>
        <p:spPr>
          <a:xfrm>
            <a:off x="2999785" y="153768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275B55-CD3A-DE3A-6AE4-34A0A35DE784}"/>
              </a:ext>
            </a:extLst>
          </p:cNvPr>
          <p:cNvSpPr txBox="1"/>
          <p:nvPr/>
        </p:nvSpPr>
        <p:spPr>
          <a:xfrm>
            <a:off x="4151865" y="4815966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4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76C36-630A-D179-CA95-761523E90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F2AD49-ED14-EFCC-491E-61D83F7DB779}"/>
              </a:ext>
            </a:extLst>
          </p:cNvPr>
          <p:cNvSpPr txBox="1"/>
          <p:nvPr/>
        </p:nvSpPr>
        <p:spPr>
          <a:xfrm>
            <a:off x="695625" y="692810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用如图所示的两个转盘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分别进行四等分和三等分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设计一个“配紫色”的游戏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任意转动两个指针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当指针停止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分别指向红色和蓝色时称为“配紫色”成功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则能“配紫色”成功的概率为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.jpeg">
            <a:extLst>
              <a:ext uri="{FF2B5EF4-FFF2-40B4-BE49-F238E27FC236}">
                <a16:creationId xmlns:a16="http://schemas.microsoft.com/office/drawing/2014/main" id="{56F202CF-F08A-7A08-8591-6A60D8A69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825" y="2891113"/>
            <a:ext cx="4307717" cy="18721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4808A5-D995-A35A-54BE-C3A745BA7D1D}"/>
                  </a:ext>
                </a:extLst>
              </p:cNvPr>
              <p:cNvSpPr txBox="1"/>
              <p:nvPr/>
            </p:nvSpPr>
            <p:spPr>
              <a:xfrm>
                <a:off x="695625" y="5012039"/>
                <a:ext cx="9216640" cy="718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	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4808A5-D995-A35A-54BE-C3A745BA7D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012039"/>
                <a:ext cx="9216640" cy="718979"/>
              </a:xfrm>
              <a:prstGeom prst="rect">
                <a:avLst/>
              </a:prstGeom>
              <a:blipFill>
                <a:blip r:embed="rId4"/>
                <a:stretch>
                  <a:fillRect l="-1323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9276BA7-74FE-ADF9-7641-DABFD2C7B679}"/>
              </a:ext>
            </a:extLst>
          </p:cNvPr>
          <p:cNvSpPr txBox="1"/>
          <p:nvPr/>
        </p:nvSpPr>
        <p:spPr>
          <a:xfrm>
            <a:off x="9048205" y="1972776"/>
            <a:ext cx="532905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34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D8E13-E893-6C46-034C-4C888161D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933B7B-C3C4-4A9B-F5D4-C7E7B6E2809B}"/>
              </a:ext>
            </a:extLst>
          </p:cNvPr>
          <p:cNvSpPr txBox="1"/>
          <p:nvPr/>
        </p:nvSpPr>
        <p:spPr>
          <a:xfrm>
            <a:off x="551615" y="476795"/>
            <a:ext cx="106567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甲、乙两人各自掷一个普通的正方体骰子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如果两者之积为偶数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如果两者之积为奇数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对甲有利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对乙有利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是公平的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以上都不对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4625C2-4D0F-EC69-3B88-9B9CE5BDBA6D}"/>
              </a:ext>
            </a:extLst>
          </p:cNvPr>
          <p:cNvSpPr txBox="1"/>
          <p:nvPr/>
        </p:nvSpPr>
        <p:spPr>
          <a:xfrm>
            <a:off x="551614" y="2292677"/>
            <a:ext cx="110887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小兰和小华两人做游戏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她们准备了一个质地均匀的正六面体骰子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骰子的六个面分别标有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1,2,3,4,5,6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若掷出的骰子的点数为偶数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则小兰赢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若掷出的骰子的点数是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则小华赢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此游戏规则对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填“小兰”或“小华”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290F23-5376-2875-49C2-B0F9E5A324E1}"/>
              </a:ext>
            </a:extLst>
          </p:cNvPr>
          <p:cNvSpPr txBox="1"/>
          <p:nvPr/>
        </p:nvSpPr>
        <p:spPr>
          <a:xfrm>
            <a:off x="576749" y="4163278"/>
            <a:ext cx="1091962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甲、乙两人用两个骰子做游戏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两个骰子同时抛出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如果出现两个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那么甲赢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如果出现一个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点和一个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那么乙赢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如果出现其他情况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就重新投掷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你认为这个游戏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填“对甲有利”“是公平的”或“对乙有利”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FB6596-E2E7-BCAA-AB7B-02AFFA3AA631}"/>
              </a:ext>
            </a:extLst>
          </p:cNvPr>
          <p:cNvSpPr txBox="1"/>
          <p:nvPr/>
        </p:nvSpPr>
        <p:spPr>
          <a:xfrm>
            <a:off x="7680110" y="87884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251A39-5211-68B8-E893-3CAC1AFA948A}"/>
              </a:ext>
            </a:extLst>
          </p:cNvPr>
          <p:cNvSpPr txBox="1"/>
          <p:nvPr/>
        </p:nvSpPr>
        <p:spPr>
          <a:xfrm>
            <a:off x="9336225" y="3154354"/>
            <a:ext cx="11809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小兰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539E49-4E42-9338-5B69-413BD6BB0E2C}"/>
              </a:ext>
            </a:extLst>
          </p:cNvPr>
          <p:cNvSpPr txBox="1"/>
          <p:nvPr/>
        </p:nvSpPr>
        <p:spPr>
          <a:xfrm>
            <a:off x="5159935" y="5008990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对乙有利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26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2C3C0-C37C-CF5E-AF74-7ED94C253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77BE98-5A69-E2C0-BAD1-2F851F34A063}"/>
              </a:ext>
            </a:extLst>
          </p:cNvPr>
          <p:cNvSpPr txBox="1"/>
          <p:nvPr/>
        </p:nvSpPr>
        <p:spPr>
          <a:xfrm>
            <a:off x="623620" y="445565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用如图所示的两个转盘玩“配紫色”游戏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每个转盘都被分成了面积相等的几个扇形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同时转动两个转盘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转出的颜色能配成紫色的概率是多少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红色和蓝色配成紫色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0.jpeg">
            <a:extLst>
              <a:ext uri="{FF2B5EF4-FFF2-40B4-BE49-F238E27FC236}">
                <a16:creationId xmlns:a16="http://schemas.microsoft.com/office/drawing/2014/main" id="{0574E0FB-DD6D-8898-90A1-63BABEB9D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3939700"/>
            <a:ext cx="4193833" cy="205782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2A58CAB-4D27-4DF1-1D7B-4F09A0D541FC}"/>
              </a:ext>
            </a:extLst>
          </p:cNvPr>
          <p:cNvSpPr txBox="1"/>
          <p:nvPr/>
        </p:nvSpPr>
        <p:spPr>
          <a:xfrm>
            <a:off x="602684" y="1741787"/>
            <a:ext cx="3137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E61E936-401F-2A33-5675-8493B13F1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384676"/>
              </p:ext>
            </p:extLst>
          </p:nvPr>
        </p:nvGraphicFramePr>
        <p:xfrm>
          <a:off x="668043" y="2347472"/>
          <a:ext cx="8280576" cy="1550670"/>
        </p:xfrm>
        <a:graphic>
          <a:graphicData uri="http://schemas.openxmlformats.org/drawingml/2006/table">
            <a:tbl>
              <a:tblPr firstRow="1" firstCol="1" bandRow="1"/>
              <a:tblGrid>
                <a:gridCol w="2089626">
                  <a:extLst>
                    <a:ext uri="{9D8B030D-6E8A-4147-A177-3AD203B41FA5}">
                      <a16:colId xmlns:a16="http://schemas.microsoft.com/office/drawing/2014/main" val="3666349855"/>
                    </a:ext>
                  </a:extLst>
                </a:gridCol>
                <a:gridCol w="1352391">
                  <a:extLst>
                    <a:ext uri="{9D8B030D-6E8A-4147-A177-3AD203B41FA5}">
                      <a16:colId xmlns:a16="http://schemas.microsoft.com/office/drawing/2014/main" val="1035548058"/>
                    </a:ext>
                  </a:extLst>
                </a:gridCol>
                <a:gridCol w="1612853">
                  <a:extLst>
                    <a:ext uri="{9D8B030D-6E8A-4147-A177-3AD203B41FA5}">
                      <a16:colId xmlns:a16="http://schemas.microsoft.com/office/drawing/2014/main" val="3581140968"/>
                    </a:ext>
                  </a:extLst>
                </a:gridCol>
                <a:gridCol w="1612853">
                  <a:extLst>
                    <a:ext uri="{9D8B030D-6E8A-4147-A177-3AD203B41FA5}">
                      <a16:colId xmlns:a16="http://schemas.microsoft.com/office/drawing/2014/main" val="908083919"/>
                    </a:ext>
                  </a:extLst>
                </a:gridCol>
                <a:gridCol w="1612853">
                  <a:extLst>
                    <a:ext uri="{9D8B030D-6E8A-4147-A177-3AD203B41FA5}">
                      <a16:colId xmlns:a16="http://schemas.microsoft.com/office/drawing/2014/main" val="35191789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0708"/>
                  </a:ext>
                </a:extLst>
              </a:tr>
              <a:tr h="26373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2191788"/>
                  </a:ext>
                </a:extLst>
              </a:tr>
              <a:tr h="26373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 dirty="0">
                          <a:solidFill>
                            <a:srgbClr val="ABD8DA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43502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DB0F93-F2C6-1B86-ECB7-D79C62F23A6E}"/>
                  </a:ext>
                </a:extLst>
              </p:cNvPr>
              <p:cNvSpPr txBox="1"/>
              <p:nvPr/>
            </p:nvSpPr>
            <p:spPr>
              <a:xfrm>
                <a:off x="551615" y="4180320"/>
                <a:ext cx="6106160" cy="15765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由上表可知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其中能配成紫色的结果有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配成紫色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DB0F93-F2C6-1B86-ECB7-D79C62F23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180320"/>
                <a:ext cx="6106160" cy="1576585"/>
              </a:xfrm>
              <a:prstGeom prst="rect">
                <a:avLst/>
              </a:prstGeom>
              <a:blipFill>
                <a:blip r:embed="rId4"/>
                <a:stretch>
                  <a:fillRect l="-1996" t="-5426" r="-2096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014DDBC-D4C1-1349-B633-05B1DDADBE22}"/>
              </a:ext>
            </a:extLst>
          </p:cNvPr>
          <p:cNvSpPr txBox="1"/>
          <p:nvPr/>
        </p:nvSpPr>
        <p:spPr>
          <a:xfrm>
            <a:off x="707199" y="2675370"/>
            <a:ext cx="10800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200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转盘</a:t>
            </a:r>
            <a:r>
              <a:rPr lang="en-US" altLang="zh-CN" sz="2400" b="1" kern="1200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D5BABA-7CF5-3A26-AAB8-BB0B30834138}"/>
              </a:ext>
            </a:extLst>
          </p:cNvPr>
          <p:cNvSpPr txBox="1"/>
          <p:nvPr/>
        </p:nvSpPr>
        <p:spPr>
          <a:xfrm>
            <a:off x="1631338" y="2383059"/>
            <a:ext cx="10800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ABD8DA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ABD8DA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3591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470CD-F4B6-5184-FDE2-000396F58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>
            <a:extLst>
              <a:ext uri="{FF2B5EF4-FFF2-40B4-BE49-F238E27FC236}">
                <a16:creationId xmlns:a16="http://schemas.microsoft.com/office/drawing/2014/main" id="{5B2E2F05-6C6D-AA37-2120-0644010B8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620805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EFF0F0A-5D5A-4141-CEDB-8260A8BFE314}"/>
              </a:ext>
            </a:extLst>
          </p:cNvPr>
          <p:cNvSpPr txBox="1"/>
          <p:nvPr/>
        </p:nvSpPr>
        <p:spPr>
          <a:xfrm>
            <a:off x="479610" y="1196845"/>
            <a:ext cx="11088770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不透明的口袋中有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个大小、质感相同的小球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其中红球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其余为绿球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甲从袋中任意摸出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若为红球则甲得</a:t>
            </a:r>
            <a:r>
              <a:rPr lang="zh-CN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甲将摸出的球放回袋中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乙再从袋中摸出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若为绿球则乙得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谁先得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分谁获胜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要使游戏对甲、乙双方公平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有四张背面完全相同的卡片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正面分别标有数字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-2,-1,1,2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把这四张卡片背面朝上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随机抽取一张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记下数字为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放回搅匀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再随机抽取一张卡片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记下数字为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则直线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不经过第三象限的概率为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E63AD0-8A5C-269A-9C8B-11AEB968B49E}"/>
              </a:ext>
            </a:extLst>
          </p:cNvPr>
          <p:cNvSpPr txBox="1"/>
          <p:nvPr/>
        </p:nvSpPr>
        <p:spPr>
          <a:xfrm>
            <a:off x="7218461" y="2905780"/>
            <a:ext cx="3888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87DC36-84D1-8629-A6E6-F56C7C374E8A}"/>
                  </a:ext>
                </a:extLst>
              </p:cNvPr>
              <p:cNvSpPr txBox="1"/>
              <p:nvPr/>
            </p:nvSpPr>
            <p:spPr>
              <a:xfrm>
                <a:off x="9552240" y="4397443"/>
                <a:ext cx="38889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87DC36-84D1-8629-A6E6-F56C7C374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2240" y="4397443"/>
                <a:ext cx="388895" cy="7126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678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67A62-CFCA-728A-D6A0-194EB7C0E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4500D8-EB6D-F904-763F-0ED6305AEA1D}"/>
              </a:ext>
            </a:extLst>
          </p:cNvPr>
          <p:cNvSpPr txBox="1"/>
          <p:nvPr/>
        </p:nvSpPr>
        <p:spPr>
          <a:xfrm>
            <a:off x="767630" y="692810"/>
            <a:ext cx="1087275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三类长方形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其中甲同学持有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类卡片各一张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乙同学持有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类卡片各一张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丙同学持有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类卡片各一张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现随机选取两位同学手中的卡片共四张进行拼图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则能拼成一个正方形的概率是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.jpeg">
            <a:extLst>
              <a:ext uri="{FF2B5EF4-FFF2-40B4-BE49-F238E27FC236}">
                <a16:creationId xmlns:a16="http://schemas.microsoft.com/office/drawing/2014/main" id="{AA076B46-F55C-6AB5-EB35-A48C0672D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795" y="3717020"/>
            <a:ext cx="6669076" cy="18721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974530-538A-49C9-ADE5-9FBE2ADB263B}"/>
                  </a:ext>
                </a:extLst>
              </p:cNvPr>
              <p:cNvSpPr txBox="1"/>
              <p:nvPr/>
            </p:nvSpPr>
            <p:spPr>
              <a:xfrm>
                <a:off x="3647830" y="2502472"/>
                <a:ext cx="532905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974530-538A-49C9-ADE5-9FBE2ADB2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830" y="2502472"/>
                <a:ext cx="532905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680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E0A5A-9B78-AEE8-6C4D-75C26F9D1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FAD536-5593-CBB0-A879-A4632866B6D1}"/>
              </a:ext>
            </a:extLst>
          </p:cNvPr>
          <p:cNvSpPr txBox="1"/>
          <p:nvPr/>
        </p:nvSpPr>
        <p:spPr>
          <a:xfrm>
            <a:off x="695625" y="548468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小明和小春制作了两个质地均匀、可以自由转动的转盘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盘被等分为四个扇形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上面分别标有数字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1,2,4,5;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盘中圆心角为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的扇形上面标有数字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其余部分上面标有数字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小明转动一次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求指针指向数字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65C9D3-643E-69B8-4C87-68869BB4B5F8}"/>
                  </a:ext>
                </a:extLst>
              </p:cNvPr>
              <p:cNvSpPr txBox="1"/>
              <p:nvPr/>
            </p:nvSpPr>
            <p:spPr>
              <a:xfrm>
                <a:off x="839635" y="3385455"/>
                <a:ext cx="2016140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65C9D3-643E-69B8-4C87-68869BB4B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3385455"/>
                <a:ext cx="2016140" cy="945259"/>
              </a:xfrm>
              <a:prstGeom prst="rect">
                <a:avLst/>
              </a:prstGeom>
              <a:blipFill>
                <a:blip r:embed="rId3"/>
                <a:stretch>
                  <a:fillRect l="-6364" b="-7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>
            <a:extLst>
              <a:ext uri="{FF2B5EF4-FFF2-40B4-BE49-F238E27FC236}">
                <a16:creationId xmlns:a16="http://schemas.microsoft.com/office/drawing/2014/main" id="{B8552EDD-B87F-653A-7AD3-5820961ABCD0}"/>
              </a:ext>
            </a:extLst>
          </p:cNvPr>
          <p:cNvGrpSpPr/>
          <p:nvPr/>
        </p:nvGrpSpPr>
        <p:grpSpPr>
          <a:xfrm>
            <a:off x="7176075" y="3428999"/>
            <a:ext cx="4032280" cy="2143511"/>
            <a:chOff x="7176075" y="3428999"/>
            <a:chExt cx="4032280" cy="2143511"/>
          </a:xfrm>
        </p:grpSpPr>
        <p:pic>
          <p:nvPicPr>
            <p:cNvPr id="5" name="image13.jpeg">
              <a:extLst>
                <a:ext uri="{FF2B5EF4-FFF2-40B4-BE49-F238E27FC236}">
                  <a16:creationId xmlns:a16="http://schemas.microsoft.com/office/drawing/2014/main" id="{52B60463-DD43-17B8-D523-6CE72FFAC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6075" y="3429000"/>
              <a:ext cx="1800125" cy="2143510"/>
            </a:xfrm>
            <a:prstGeom prst="rect">
              <a:avLst/>
            </a:prstGeom>
          </p:spPr>
        </p:pic>
        <p:pic>
          <p:nvPicPr>
            <p:cNvPr id="8" name="image14.jpeg">
              <a:extLst>
                <a:ext uri="{FF2B5EF4-FFF2-40B4-BE49-F238E27FC236}">
                  <a16:creationId xmlns:a16="http://schemas.microsoft.com/office/drawing/2014/main" id="{38930F15-DE1E-A22A-D922-AD95A96FA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08230" y="3428999"/>
              <a:ext cx="1800125" cy="2143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39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478CA-7F0C-C12A-5C9A-70BC9B405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FFADED-BD9C-DC43-CBA8-138A021AD3F0}"/>
              </a:ext>
            </a:extLst>
          </p:cNvPr>
          <p:cNvSpPr txBox="1"/>
          <p:nvPr/>
        </p:nvSpPr>
        <p:spPr>
          <a:xfrm>
            <a:off x="523580" y="475938"/>
            <a:ext cx="110167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小明和小春用如图所示的两个转盘做游戏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游戏规则如下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分别旋转两个转盘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盘转出的数字作为被减数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盘转出的数字作为减数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若差为负数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则小春胜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若差为正数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则小明胜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这个游戏对双方公平吗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如果不公平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并设计一个公平的规则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4937CD-3159-C5D5-09C0-C5C5C17277CF}"/>
              </a:ext>
            </a:extLst>
          </p:cNvPr>
          <p:cNvSpPr txBox="1"/>
          <p:nvPr/>
        </p:nvSpPr>
        <p:spPr>
          <a:xfrm>
            <a:off x="523580" y="2322795"/>
            <a:ext cx="4896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5.jpeg">
            <a:extLst>
              <a:ext uri="{FF2B5EF4-FFF2-40B4-BE49-F238E27FC236}">
                <a16:creationId xmlns:a16="http://schemas.microsoft.com/office/drawing/2014/main" id="{8BAD5551-C35A-D20F-F637-BBA2FC993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310" y="4352736"/>
            <a:ext cx="4752330" cy="15841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50B39E-C0E1-CEFF-7DB2-51FD37A42C1A}"/>
                  </a:ext>
                </a:extLst>
              </p:cNvPr>
              <p:cNvSpPr txBox="1"/>
              <p:nvPr/>
            </p:nvSpPr>
            <p:spPr>
              <a:xfrm>
                <a:off x="531190" y="2876265"/>
                <a:ext cx="6192430" cy="3060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其中差为负数的有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差为正数的有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小春胜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这个游戏对双方不公平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可将规则改为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若差为负数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则小春胜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若差为非负数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则小明胜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50B39E-C0E1-CEFF-7DB2-51FD37A42C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90" y="2876265"/>
                <a:ext cx="6192430" cy="3060581"/>
              </a:xfrm>
              <a:prstGeom prst="rect">
                <a:avLst/>
              </a:prstGeom>
              <a:blipFill>
                <a:blip r:embed="rId4"/>
                <a:stretch>
                  <a:fillRect l="-1969" t="-2789" r="-2067" b="-4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>
            <a:extLst>
              <a:ext uri="{FF2B5EF4-FFF2-40B4-BE49-F238E27FC236}">
                <a16:creationId xmlns:a16="http://schemas.microsoft.com/office/drawing/2014/main" id="{BC133DFB-0672-C220-CCCC-9E28704B69EC}"/>
              </a:ext>
            </a:extLst>
          </p:cNvPr>
          <p:cNvGrpSpPr/>
          <p:nvPr/>
        </p:nvGrpSpPr>
        <p:grpSpPr>
          <a:xfrm>
            <a:off x="7470360" y="1988900"/>
            <a:ext cx="4032280" cy="2143511"/>
            <a:chOff x="7176075" y="3428999"/>
            <a:chExt cx="4032280" cy="2143511"/>
          </a:xfrm>
        </p:grpSpPr>
        <p:pic>
          <p:nvPicPr>
            <p:cNvPr id="10" name="image13.jpeg">
              <a:extLst>
                <a:ext uri="{FF2B5EF4-FFF2-40B4-BE49-F238E27FC236}">
                  <a16:creationId xmlns:a16="http://schemas.microsoft.com/office/drawing/2014/main" id="{6AC2BF45-6292-8DD9-1B32-A9618F7D9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76075" y="3429000"/>
              <a:ext cx="1800125" cy="2143510"/>
            </a:xfrm>
            <a:prstGeom prst="rect">
              <a:avLst/>
            </a:prstGeom>
          </p:spPr>
        </p:pic>
        <p:pic>
          <p:nvPicPr>
            <p:cNvPr id="11" name="image14.jpeg">
              <a:extLst>
                <a:ext uri="{FF2B5EF4-FFF2-40B4-BE49-F238E27FC236}">
                  <a16:creationId xmlns:a16="http://schemas.microsoft.com/office/drawing/2014/main" id="{4A39700F-EBF3-F6FE-68BB-7B7B35AA5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08230" y="3428999"/>
              <a:ext cx="1800125" cy="2143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518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1805</TotalTime>
  <Words>1663</Words>
  <Application>Microsoft Office PowerPoint</Application>
  <PresentationFormat>宽屏</PresentationFormat>
  <Paragraphs>93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178</cp:revision>
  <dcterms:created xsi:type="dcterms:W3CDTF">2024-04-24T12:16:00Z</dcterms:created>
  <dcterms:modified xsi:type="dcterms:W3CDTF">2025-03-29T06:55:31Z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