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67" r:id="rId2"/>
    <p:sldId id="3783" r:id="rId3"/>
    <p:sldId id="3784" r:id="rId4"/>
    <p:sldId id="3785" r:id="rId5"/>
    <p:sldId id="3786" r:id="rId6"/>
    <p:sldId id="3787" r:id="rId7"/>
    <p:sldId id="3788" r:id="rId8"/>
    <p:sldId id="3789" r:id="rId9"/>
    <p:sldId id="3790" r:id="rId10"/>
    <p:sldId id="3791" r:id="rId11"/>
    <p:sldId id="3792" r:id="rId12"/>
    <p:sldId id="3793" r:id="rId13"/>
    <p:sldId id="3794" r:id="rId14"/>
    <p:sldId id="3795" r:id="rId15"/>
    <p:sldId id="3796" r:id="rId16"/>
    <p:sldId id="3797" r:id="rId17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4" autoAdjust="0"/>
    <p:restoredTop sz="92493" autoAdjust="0"/>
  </p:normalViewPr>
  <p:slideViewPr>
    <p:cSldViewPr showGuides="1">
      <p:cViewPr varScale="1">
        <p:scale>
          <a:sx n="74" d="100"/>
          <a:sy n="74" d="100"/>
        </p:scale>
        <p:origin x="1032" y="72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8A6BC3-CAD8-8C3C-1BF9-620B82FB1A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9A97E06-399F-D1F7-1B50-D4AA3A85C1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CFCB0D5-16B5-EE00-0672-F8DED50EBE2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5414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8D854B-FBC2-6C59-21AB-21B3FA2D1D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C5502B1-0BD5-439C-945B-14EFDDBC7E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3F7BF72-72B2-11F7-8774-6218E3768B8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4682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4E5F9F-7428-457B-97CE-F6CEB1F259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4DE98B6-26FB-AB94-249C-C9C2BD5520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D2F6524-40BB-5146-ECC1-4C0E685EDA4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6314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3F0BA4-C34C-8915-363F-6D215488C0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1B2265F-F4A8-6BCC-A8AE-D3870539665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CA104DE-4735-A7CE-9B92-577CF1E7896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1560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ACC180-15E2-1634-2CE8-5F19BA01BD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22F0E06-BD4E-51B7-1E59-C0C71AF9A6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A578CEE-6162-81E0-C7D6-3F789235F94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7744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50E9BB-257A-FB39-5FAD-915909C009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E4B39F8-BD40-AB4B-5ED8-EB43A9999B5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029B270-95BA-3535-D941-61DBABBFF44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0406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4C1665-D0BB-8D9A-B4D2-04A027CB99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8EA89BF-E4DB-6651-D6D1-674B11763D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2D5B57A-4218-81F5-0B36-0FA6E3BC6B8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42304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95F20C-A16B-470A-2301-ABFE1D865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3F46147-F189-530C-70FE-9949DA98B4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2ECA53E-0D87-398F-B36B-EBBD0F8A772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0670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8B9D33-54F9-402B-280D-50E0517D9B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7E2C679-558B-751A-5602-1C67044C2C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E1959D3-633F-2B87-68D2-F31A753FF01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0628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D2D179-C5EA-88D7-2A22-00A9D69083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FFE48F2-EB64-A7C9-E941-062C57D5FD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13289B3-BEB2-DF1E-2E43-662B50C89B5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5075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C7C8B1-18EE-0D76-F16A-BA1B123F55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181B5C5-97C8-1A50-811F-36C6F3CC44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806E050-C0FD-D08B-C073-DD0CE1E3CD0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5011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501C2D-B174-4120-F5BA-4290F32C38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0C6C99F-3636-DBBD-C8BF-0C06688180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CF11CC0-277E-A1AB-1F79-AE66E797F6A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3458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806FE3-6E4F-DEBB-495F-66C1BAAFE5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48E200F-2ECB-5C29-2BE6-A045475916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474F00A-17B9-006F-16F4-401DA25C12C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62720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F784FA-BB7C-DFED-64FB-20FBA6340A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CD4E9E6-2EF7-75DC-0E0B-ADC4E045810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B3A1D91-CA65-7744-8D35-6CC255476F9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9104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DF7C50-EC9A-D8C1-7E03-EBE471DA2F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3EEAE4C-361B-CEB8-875C-EF33071784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97A7776-1B67-1517-48BD-DEBBABC7BDF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999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TIF"/><Relationship Id="rId5" Type="http://schemas.openxmlformats.org/officeDocument/2006/relationships/image" Target="../media/image22.TIF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TIF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TIF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TIF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76EAE91-F6D1-5164-E322-A07555CBCAEB}"/>
              </a:ext>
            </a:extLst>
          </p:cNvPr>
          <p:cNvSpPr txBox="1"/>
          <p:nvPr/>
        </p:nvSpPr>
        <p:spPr>
          <a:xfrm>
            <a:off x="1415675" y="1536174"/>
            <a:ext cx="9072630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正方形的性质与判定</a:t>
            </a:r>
          </a:p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正方形的性质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2809F1-26DA-BEF0-8CC9-F8E34C98C8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BA7742E-E866-E307-F038-79AFB54A8E39}"/>
              </a:ext>
            </a:extLst>
          </p:cNvPr>
          <p:cNvSpPr txBox="1"/>
          <p:nvPr/>
        </p:nvSpPr>
        <p:spPr>
          <a:xfrm>
            <a:off x="839634" y="692810"/>
            <a:ext cx="10296715" cy="1998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的边长为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分别在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相交于点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HG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HG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的长为</a:t>
            </a:r>
            <a:r>
              <a:rPr lang="en-US" altLang="zh-CN" sz="2800" b="1" i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16.jpeg">
            <a:extLst>
              <a:ext uri="{FF2B5EF4-FFF2-40B4-BE49-F238E27FC236}">
                <a16:creationId xmlns:a16="http://schemas.microsoft.com/office/drawing/2014/main" id="{C0929FBC-8F51-4492-5697-C75B5BC2B6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95" y="2996970"/>
            <a:ext cx="2285900" cy="220223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9D83FB9-BB23-FDE3-0776-007BAEE540C1}"/>
                  </a:ext>
                </a:extLst>
              </p:cNvPr>
              <p:cNvSpPr txBox="1"/>
              <p:nvPr/>
            </p:nvSpPr>
            <p:spPr>
              <a:xfrm>
                <a:off x="2927780" y="2049211"/>
                <a:ext cx="1037921" cy="57394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kumimoji="0" lang="zh-CN" altLang="zh-CN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r>
                            <a:rPr kumimoji="0" lang="en-US" altLang="zh-CN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𝟏𝟑</m:t>
                          </m:r>
                        </m:e>
                      </m:rad>
                    </m:oMath>
                  </m:oMathPara>
                </a14:m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9D83FB9-BB23-FDE3-0776-007BAEE540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27780" y="2049211"/>
                <a:ext cx="1037921" cy="57394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99910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E8F29C-714D-9411-52D2-3632A5B26C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081A7A1-6291-7A80-800B-9D5825798026}"/>
              </a:ext>
            </a:extLst>
          </p:cNvPr>
          <p:cNvSpPr txBox="1"/>
          <p:nvPr/>
        </p:nvSpPr>
        <p:spPr>
          <a:xfrm>
            <a:off x="731627" y="548800"/>
            <a:ext cx="10728745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在正方形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延长线上一点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垂足为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BG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00DF959-09F2-CCCC-11DF-DE6B5AD8D38A}"/>
              </a:ext>
            </a:extLst>
          </p:cNvPr>
          <p:cNvSpPr txBox="1"/>
          <p:nvPr/>
        </p:nvSpPr>
        <p:spPr>
          <a:xfrm>
            <a:off x="695956" y="2488221"/>
            <a:ext cx="6104658" cy="3242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是正方形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BCG=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DCF=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BC=DC.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∵BE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CBG+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CDF+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CBG=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CBG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(ASA),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∴BG=DF.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117.jpeg">
            <a:extLst>
              <a:ext uri="{FF2B5EF4-FFF2-40B4-BE49-F238E27FC236}">
                <a16:creationId xmlns:a16="http://schemas.microsoft.com/office/drawing/2014/main" id="{A27D6D73-CBE0-430E-6ABE-FB99E61E75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085" y="2678972"/>
            <a:ext cx="2784050" cy="2285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355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2034DB-8963-9290-9FAB-A3EB709AB9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FA4301A-84E4-B6B5-FDB5-DBD28A5FDB5D}"/>
                  </a:ext>
                </a:extLst>
              </p:cNvPr>
              <p:cNvSpPr txBox="1"/>
              <p:nvPr/>
            </p:nvSpPr>
            <p:spPr>
              <a:xfrm>
                <a:off x="695625" y="548800"/>
                <a:ext cx="6104658" cy="6367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求证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EG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FA4301A-84E4-B6B5-FDB5-DBD28A5FDB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548800"/>
                <a:ext cx="6104658" cy="636713"/>
              </a:xfrm>
              <a:prstGeom prst="rect">
                <a:avLst/>
              </a:prstGeom>
              <a:blipFill>
                <a:blip r:embed="rId3"/>
                <a:stretch>
                  <a:fillRect l="-1996" b="-269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A56497F-646E-E5E2-FDB5-1F943AF3C233}"/>
                  </a:ext>
                </a:extLst>
              </p:cNvPr>
              <p:cNvSpPr txBox="1"/>
              <p:nvPr/>
            </p:nvSpPr>
            <p:spPr>
              <a:xfrm>
                <a:off x="695624" y="1268850"/>
                <a:ext cx="7128495" cy="405213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3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CBG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≌△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∴CG=CF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CGB=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3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MCG+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DCE=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ECF+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DCE=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3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MCG=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ECF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MCG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≌△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ECF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(ASA),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3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∴MG=EF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CM=CE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3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CME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是等腰直角三角形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∴ME=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30000"/>
                  </a:lnSpc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∵ME=MG+EG=EF+EG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∴EF+EG=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A56497F-646E-E5E2-FDB5-1F943AF3C2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4" y="1268850"/>
                <a:ext cx="7128495" cy="4052135"/>
              </a:xfrm>
              <a:prstGeom prst="rect">
                <a:avLst/>
              </a:prstGeom>
              <a:blipFill>
                <a:blip r:embed="rId4"/>
                <a:stretch>
                  <a:fillRect l="-1711" t="-301" b="-3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117.jpeg">
            <a:extLst>
              <a:ext uri="{FF2B5EF4-FFF2-40B4-BE49-F238E27FC236}">
                <a16:creationId xmlns:a16="http://schemas.microsoft.com/office/drawing/2014/main" id="{70B8327B-0F57-7932-0108-A4D22DF60C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2140" y="1988900"/>
            <a:ext cx="2784050" cy="2285833"/>
          </a:xfrm>
          <a:prstGeom prst="rect">
            <a:avLst/>
          </a:prstGeom>
        </p:spPr>
      </p:pic>
      <p:pic>
        <p:nvPicPr>
          <p:cNvPr id="7" name="image118.jpeg">
            <a:extLst>
              <a:ext uri="{FF2B5EF4-FFF2-40B4-BE49-F238E27FC236}">
                <a16:creationId xmlns:a16="http://schemas.microsoft.com/office/drawing/2014/main" id="{3B1FD6B4-5B7B-1C2D-657E-D49C9C4EAD7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68130" y="1916895"/>
            <a:ext cx="2928060" cy="2404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509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B8C7F-CCA3-5D2D-49C5-4A9CE92E6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19.jpeg">
            <a:extLst>
              <a:ext uri="{FF2B5EF4-FFF2-40B4-BE49-F238E27FC236}">
                <a16:creationId xmlns:a16="http://schemas.microsoft.com/office/drawing/2014/main" id="{8B5EA9B0-BBE6-93ED-E7C1-7AD8B5161B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75" y="620805"/>
            <a:ext cx="3102541" cy="39597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AE9EBE7D-6064-409E-4453-4B6A19CC2940}"/>
              </a:ext>
            </a:extLst>
          </p:cNvPr>
          <p:cNvSpPr txBox="1"/>
          <p:nvPr/>
        </p:nvSpPr>
        <p:spPr>
          <a:xfrm>
            <a:off x="449294" y="1196845"/>
            <a:ext cx="11160775" cy="1953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在边长为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的正方形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边上的一点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为对角线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上的动点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BEQ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周长的最小值为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A.5	            B.6	            C.7	              D.8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20.jpeg">
            <a:extLst>
              <a:ext uri="{FF2B5EF4-FFF2-40B4-BE49-F238E27FC236}">
                <a16:creationId xmlns:a16="http://schemas.microsoft.com/office/drawing/2014/main" id="{4A6A6A70-C6F6-6132-F04F-70931899BA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7092" y="3645731"/>
            <a:ext cx="2256108" cy="208161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F5B6D866-73F3-2095-2616-92F3BC0DE11C}"/>
              </a:ext>
            </a:extLst>
          </p:cNvPr>
          <p:cNvSpPr txBox="1"/>
          <p:nvPr/>
        </p:nvSpPr>
        <p:spPr>
          <a:xfrm>
            <a:off x="7896125" y="1988900"/>
            <a:ext cx="389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191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79B10A-9BAA-8A9B-CE17-90FEEE0D6D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C8E0C16-0CD6-6493-A99B-38A8F3AB2D25}"/>
              </a:ext>
            </a:extLst>
          </p:cNvPr>
          <p:cNvSpPr txBox="1"/>
          <p:nvPr/>
        </p:nvSpPr>
        <p:spPr>
          <a:xfrm>
            <a:off x="839634" y="476795"/>
            <a:ext cx="10728745" cy="18310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在正方形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是对角线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上的一点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的延长线上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5DAABE4-94B6-5125-6692-D9209E572B93}"/>
              </a:ext>
            </a:extLst>
          </p:cNvPr>
          <p:cNvSpPr txBox="1"/>
          <p:nvPr/>
        </p:nvSpPr>
        <p:spPr>
          <a:xfrm>
            <a:off x="836322" y="2307809"/>
            <a:ext cx="6471632" cy="36407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是正方形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∴AB=BC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ABP=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CBP=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ABP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CBP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∵AB=CB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ABP=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CBP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PB=PB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ABP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CBP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(SAS)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.∴PA=PC.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∵PA=PE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∴PC=PE.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21.jpeg">
            <a:extLst>
              <a:ext uri="{FF2B5EF4-FFF2-40B4-BE49-F238E27FC236}">
                <a16:creationId xmlns:a16="http://schemas.microsoft.com/office/drawing/2014/main" id="{118B4F5C-DD9B-2239-67FB-E37F4BE5E08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57424"/>
          <a:stretch/>
        </p:blipFill>
        <p:spPr>
          <a:xfrm>
            <a:off x="8163742" y="2492935"/>
            <a:ext cx="2484061" cy="2448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248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A92A30-2FDB-9EF4-D658-B6B24F3561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BE6CA3C-3CFB-976D-FBC4-8BEC832C22E0}"/>
              </a:ext>
            </a:extLst>
          </p:cNvPr>
          <p:cNvSpPr txBox="1"/>
          <p:nvPr/>
        </p:nvSpPr>
        <p:spPr>
          <a:xfrm>
            <a:off x="911640" y="404790"/>
            <a:ext cx="6104658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CPE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的度数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B5CA26F-4B05-CFC1-7CE2-DF8BE57D7C8E}"/>
              </a:ext>
            </a:extLst>
          </p:cNvPr>
          <p:cNvSpPr txBox="1"/>
          <p:nvPr/>
        </p:nvSpPr>
        <p:spPr>
          <a:xfrm>
            <a:off x="936851" y="1196845"/>
            <a:ext cx="7679324" cy="3242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ABP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CBP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BAP=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BCP.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BCD=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DAP=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DCP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EDF=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∵PA=PE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DAP=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DCP=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PFC=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CPE=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EDF=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121.jpeg">
            <a:extLst>
              <a:ext uri="{FF2B5EF4-FFF2-40B4-BE49-F238E27FC236}">
                <a16:creationId xmlns:a16="http://schemas.microsoft.com/office/drawing/2014/main" id="{65AC20FB-A03B-4D90-72C4-51B4B913371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57424"/>
          <a:stretch/>
        </p:blipFill>
        <p:spPr>
          <a:xfrm>
            <a:off x="8472165" y="1593892"/>
            <a:ext cx="2484061" cy="2448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917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1AE8F4-983A-244B-84A3-FF498CE460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38B00BC-CCDC-84EF-A1FC-EF187331C942}"/>
              </a:ext>
            </a:extLst>
          </p:cNvPr>
          <p:cNvSpPr txBox="1"/>
          <p:nvPr/>
        </p:nvSpPr>
        <p:spPr>
          <a:xfrm>
            <a:off x="659622" y="548800"/>
            <a:ext cx="1087275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把正方形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改为菱形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其他条件不变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=120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试探究线段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与线段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的数量关系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并说明理由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21.jpeg">
            <a:extLst>
              <a:ext uri="{FF2B5EF4-FFF2-40B4-BE49-F238E27FC236}">
                <a16:creationId xmlns:a16="http://schemas.microsoft.com/office/drawing/2014/main" id="{B8C85F3C-8EBF-59A9-1F06-7C6C96069FA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3381"/>
          <a:stretch/>
        </p:blipFill>
        <p:spPr>
          <a:xfrm>
            <a:off x="7464095" y="2276920"/>
            <a:ext cx="3478323" cy="252017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8BB4675-57BF-A9CD-33FF-94021E251E5F}"/>
              </a:ext>
            </a:extLst>
          </p:cNvPr>
          <p:cNvSpPr txBox="1"/>
          <p:nvPr/>
        </p:nvSpPr>
        <p:spPr>
          <a:xfrm>
            <a:off x="659622" y="1933795"/>
            <a:ext cx="9468659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AP=CE.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理由如下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是菱形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∴AB=BC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ABP=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CBP=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(1)(2)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可推出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PA=PC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DAP=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DCP.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∵PA=PE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DAP=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AEP.∴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DCP=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AEP.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PFC=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CPF=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EDF=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∵PC=PA=PE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EPC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是等边三角形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.∴PC=CE.∴AP=CE.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8983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D6477A-BB44-8F34-3840-0E177441AB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06.jpeg">
            <a:extLst>
              <a:ext uri="{FF2B5EF4-FFF2-40B4-BE49-F238E27FC236}">
                <a16:creationId xmlns:a16="http://schemas.microsoft.com/office/drawing/2014/main" id="{015710DF-0583-2498-7D58-AE728ED4EC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90" y="527586"/>
            <a:ext cx="2706571" cy="39597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AA189C3-15A3-AF6C-808D-311FCC440023}"/>
              </a:ext>
            </a:extLst>
          </p:cNvPr>
          <p:cNvSpPr txBox="1"/>
          <p:nvPr/>
        </p:nvSpPr>
        <p:spPr>
          <a:xfrm>
            <a:off x="767630" y="979022"/>
            <a:ext cx="10036814" cy="28328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正方形具有而菱形不具有的性质是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对角线互相平分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对角线相等</a:t>
            </a: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对角线平分一组对角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对角线互相垂直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A65EB2E-871E-F847-63B5-7ED1D2AD8C68}"/>
              </a:ext>
            </a:extLst>
          </p:cNvPr>
          <p:cNvSpPr txBox="1"/>
          <p:nvPr/>
        </p:nvSpPr>
        <p:spPr>
          <a:xfrm>
            <a:off x="767630" y="4365065"/>
            <a:ext cx="10518112" cy="115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在正方形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外侧作等边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的度数为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A.15°	     B.22.5°	          C.20°	     D.10°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805FC41B-E283-DB32-D1A4-DB1C5AF454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3912" y="923556"/>
            <a:ext cx="3406038" cy="2832827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32CEBB8E-0140-6E59-AE31-0E7780E8207C}"/>
              </a:ext>
            </a:extLst>
          </p:cNvPr>
          <p:cNvSpPr txBox="1"/>
          <p:nvPr/>
        </p:nvSpPr>
        <p:spPr>
          <a:xfrm>
            <a:off x="6888117" y="1078958"/>
            <a:ext cx="5338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9BB4B32-5B4C-0E88-8490-4976EC84D711}"/>
              </a:ext>
            </a:extLst>
          </p:cNvPr>
          <p:cNvSpPr txBox="1"/>
          <p:nvPr/>
        </p:nvSpPr>
        <p:spPr>
          <a:xfrm>
            <a:off x="10272290" y="4509075"/>
            <a:ext cx="389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4553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0E0313-A6D4-DEB8-D82E-58580A92C7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362E01F-D024-6725-DC91-C47695625861}"/>
              </a:ext>
            </a:extLst>
          </p:cNvPr>
          <p:cNvSpPr txBox="1"/>
          <p:nvPr/>
        </p:nvSpPr>
        <p:spPr>
          <a:xfrm>
            <a:off x="875637" y="548800"/>
            <a:ext cx="10440725" cy="3246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(2025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·成都树德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的对角线相交于点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为顶点的正方形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OEGF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的两边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分别交正方形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的两边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AOM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若正方形的边长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=10,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=16,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的大小为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A.6	           B.7	         C.8	           D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D8D0F2E-C07F-4E20-DB20-80FB3F8E9097}"/>
              </a:ext>
            </a:extLst>
          </p:cNvPr>
          <p:cNvSpPr txBox="1"/>
          <p:nvPr/>
        </p:nvSpPr>
        <p:spPr>
          <a:xfrm>
            <a:off x="6600035" y="2636945"/>
            <a:ext cx="389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  <p:pic>
        <p:nvPicPr>
          <p:cNvPr id="6" name="image108.jpeg">
            <a:extLst>
              <a:ext uri="{FF2B5EF4-FFF2-40B4-BE49-F238E27FC236}">
                <a16:creationId xmlns:a16="http://schemas.microsoft.com/office/drawing/2014/main" id="{FB2D28B3-F2AB-06DC-231C-002AC55DB2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2584" y="3816111"/>
            <a:ext cx="2123515" cy="2123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452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8CD25-1DD2-E2B0-CD67-FB789D967A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08E09CD-71AA-9CA4-C37B-6258514F2B99}"/>
              </a:ext>
            </a:extLst>
          </p:cNvPr>
          <p:cNvSpPr txBox="1"/>
          <p:nvPr/>
        </p:nvSpPr>
        <p:spPr>
          <a:xfrm>
            <a:off x="623619" y="620805"/>
            <a:ext cx="1101676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·兰州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为正方形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为等边三角形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F806BA2-6B08-C3C8-3A28-9DBD5713E861}"/>
              </a:ext>
            </a:extLst>
          </p:cNvPr>
          <p:cNvSpPr txBox="1"/>
          <p:nvPr/>
        </p:nvSpPr>
        <p:spPr>
          <a:xfrm>
            <a:off x="587617" y="4437070"/>
            <a:ext cx="1101676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(2025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·重庆南开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在正方形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相交于点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AO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上的一点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的度数为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94B39F6-51CA-D057-37F2-85FAA860E9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0620" y="1606085"/>
            <a:ext cx="2287739" cy="261455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25C3AA1-CB01-D883-5ECB-727AC753D3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85116" y="1606085"/>
            <a:ext cx="2389640" cy="2698505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7F362E72-7839-47D4-D4F4-CD5B621F82BB}"/>
              </a:ext>
            </a:extLst>
          </p:cNvPr>
          <p:cNvSpPr txBox="1"/>
          <p:nvPr/>
        </p:nvSpPr>
        <p:spPr>
          <a:xfrm>
            <a:off x="5951990" y="1067279"/>
            <a:ext cx="3600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38312BE-F61E-D795-EBD6-E0208C465089}"/>
              </a:ext>
            </a:extLst>
          </p:cNvPr>
          <p:cNvSpPr txBox="1"/>
          <p:nvPr/>
        </p:nvSpPr>
        <p:spPr>
          <a:xfrm>
            <a:off x="3259686" y="5298845"/>
            <a:ext cx="13242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105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23541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DA717F-FF4E-0A44-5B43-4B10C66C33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36E4184-87E6-BEA0-9CF7-AD098A83E82F}"/>
              </a:ext>
            </a:extLst>
          </p:cNvPr>
          <p:cNvSpPr txBox="1"/>
          <p:nvPr/>
        </p:nvSpPr>
        <p:spPr>
          <a:xfrm>
            <a:off x="911639" y="692810"/>
            <a:ext cx="10152705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在正方形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分别在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一定等于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用含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的式子表示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11.jpeg">
            <a:extLst>
              <a:ext uri="{FF2B5EF4-FFF2-40B4-BE49-F238E27FC236}">
                <a16:creationId xmlns:a16="http://schemas.microsoft.com/office/drawing/2014/main" id="{CD14AE7E-8712-6495-E209-D3FB5D9EF5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930" y="2924965"/>
            <a:ext cx="2484135" cy="238807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DB56AA5-4AF7-7484-AAA1-7DEEA083ED5B}"/>
              </a:ext>
            </a:extLst>
          </p:cNvPr>
          <p:cNvSpPr txBox="1"/>
          <p:nvPr/>
        </p:nvSpPr>
        <p:spPr>
          <a:xfrm>
            <a:off x="9408230" y="1484865"/>
            <a:ext cx="67789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7892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455453-31B9-D8D3-29C9-82BB8C5BD4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1A70014-8E3D-8CD5-767D-48FDBEBED75C}"/>
                  </a:ext>
                </a:extLst>
              </p:cNvPr>
              <p:cNvSpPr txBox="1"/>
              <p:nvPr/>
            </p:nvSpPr>
            <p:spPr>
              <a:xfrm>
                <a:off x="767629" y="548800"/>
                <a:ext cx="10440725" cy="19670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在边长为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的正方形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的外侧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作等腰三角形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ADE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EA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ED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3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ADE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1A70014-8E3D-8CD5-767D-48FDBEBED7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29" y="548800"/>
                <a:ext cx="10440725" cy="1967013"/>
              </a:xfrm>
              <a:prstGeom prst="rect">
                <a:avLst/>
              </a:prstGeom>
              <a:blipFill>
                <a:blip r:embed="rId3"/>
                <a:stretch>
                  <a:fillRect l="-1226" t="-619" r="-1168" b="-80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529A925-8FE2-A56D-55AC-1A27DC381CC7}"/>
                  </a:ext>
                </a:extLst>
              </p:cNvPr>
              <p:cNvSpPr txBox="1"/>
              <p:nvPr/>
            </p:nvSpPr>
            <p:spPr>
              <a:xfrm>
                <a:off x="774832" y="2636945"/>
                <a:ext cx="6749111" cy="28693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EM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3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∵EA=ED=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∴AM=DM=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3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∴EM=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𝑬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𝑴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ADE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EM=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2800" b="1" dirty="0">
                  <a:solidFill>
                    <a:srgbClr val="DB251C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529A925-8FE2-A56D-55AC-1A27DC381C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4832" y="2636945"/>
                <a:ext cx="6749111" cy="2869375"/>
              </a:xfrm>
              <a:prstGeom prst="rect">
                <a:avLst/>
              </a:prstGeom>
              <a:blipFill>
                <a:blip r:embed="rId4"/>
                <a:stretch>
                  <a:fillRect l="-1807" t="-638" b="-19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>
            <a:extLst>
              <a:ext uri="{FF2B5EF4-FFF2-40B4-BE49-F238E27FC236}">
                <a16:creationId xmlns:a16="http://schemas.microsoft.com/office/drawing/2014/main" id="{70842375-F6C4-83BF-DC8F-94C4D79C8D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91653" y="2490643"/>
            <a:ext cx="3371850" cy="2438400"/>
          </a:xfrm>
          <a:prstGeom prst="rect">
            <a:avLst/>
          </a:prstGeom>
        </p:spPr>
      </p:pic>
      <p:pic>
        <p:nvPicPr>
          <p:cNvPr id="8" name="image112.jpeg">
            <a:extLst>
              <a:ext uri="{FF2B5EF4-FFF2-40B4-BE49-F238E27FC236}">
                <a16:creationId xmlns:a16="http://schemas.microsoft.com/office/drawing/2014/main" id="{A6056944-2662-3DF0-C4B8-1E6E321018D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03962" y="2456007"/>
            <a:ext cx="3607723" cy="247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295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44120F-9126-FD1D-C663-4D8217C716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773916C-BB16-273C-8FA3-F68459D44ABF}"/>
              </a:ext>
            </a:extLst>
          </p:cNvPr>
          <p:cNvSpPr txBox="1"/>
          <p:nvPr/>
        </p:nvSpPr>
        <p:spPr>
          <a:xfrm>
            <a:off x="695625" y="476795"/>
            <a:ext cx="110167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并延长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相交于点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284DFB5-6FE2-78E1-57F1-B9B12033FFE9}"/>
                  </a:ext>
                </a:extLst>
              </p:cNvPr>
              <p:cNvSpPr txBox="1"/>
              <p:nvPr/>
            </p:nvSpPr>
            <p:spPr>
              <a:xfrm>
                <a:off x="723458" y="1000015"/>
                <a:ext cx="8756777" cy="49404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的垂线交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AG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是正方形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AB=AD=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EM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ABF=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NEF.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∴BF=EF.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NFE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≌△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NEF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(ASA),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∴NE=AB=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EM=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∴MN=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EN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∴EN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∵AM=DM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∴AN=NG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∴GD=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MN=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∴AG=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𝑫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𝑮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𝑫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𝟏𝟑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284DFB5-6FE2-78E1-57F1-B9B12033FF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458" y="1000015"/>
                <a:ext cx="8756777" cy="4940455"/>
              </a:xfrm>
              <a:prstGeom prst="rect">
                <a:avLst/>
              </a:prstGeom>
              <a:blipFill>
                <a:blip r:embed="rId3"/>
                <a:stretch>
                  <a:fillRect l="-1462" t="-1605" b="-25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图片 5">
            <a:extLst>
              <a:ext uri="{FF2B5EF4-FFF2-40B4-BE49-F238E27FC236}">
                <a16:creationId xmlns:a16="http://schemas.microsoft.com/office/drawing/2014/main" id="{8B187475-3515-9CDE-F64F-FE92C46999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1653" y="2490643"/>
            <a:ext cx="3371850" cy="2438400"/>
          </a:xfrm>
          <a:prstGeom prst="rect">
            <a:avLst/>
          </a:prstGeom>
        </p:spPr>
      </p:pic>
      <p:pic>
        <p:nvPicPr>
          <p:cNvPr id="7" name="image112.jpeg">
            <a:extLst>
              <a:ext uri="{FF2B5EF4-FFF2-40B4-BE49-F238E27FC236}">
                <a16:creationId xmlns:a16="http://schemas.microsoft.com/office/drawing/2014/main" id="{887DF111-416E-2978-102F-39E1A22FFC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03962" y="2456007"/>
            <a:ext cx="3607723" cy="247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566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2185A2-C413-28BA-8FB5-0ABCBF76C4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13.jpeg">
            <a:extLst>
              <a:ext uri="{FF2B5EF4-FFF2-40B4-BE49-F238E27FC236}">
                <a16:creationId xmlns:a16="http://schemas.microsoft.com/office/drawing/2014/main" id="{EA3AA614-236E-C245-6A76-65AA671791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90" y="548800"/>
            <a:ext cx="2706571" cy="39597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DB26B33-6620-0E7A-8A39-EF3CD7D13470}"/>
                  </a:ext>
                </a:extLst>
              </p:cNvPr>
              <p:cNvSpPr txBox="1"/>
              <p:nvPr/>
            </p:nvSpPr>
            <p:spPr>
              <a:xfrm>
                <a:off x="695624" y="1124840"/>
                <a:ext cx="10728745" cy="20073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(2024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·重庆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卷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在边长为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的正方形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上一点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延长线上一点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AM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平分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EAF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DF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DM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的长度为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A.2	            B.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C.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D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𝟏𝟐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DB26B33-6620-0E7A-8A39-EF3CD7D134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4" y="1124840"/>
                <a:ext cx="10728745" cy="2007344"/>
              </a:xfrm>
              <a:prstGeom prst="rect">
                <a:avLst/>
              </a:prstGeom>
              <a:blipFill>
                <a:blip r:embed="rId4"/>
                <a:stretch>
                  <a:fillRect l="-1136" t="-4255" r="-1193" b="-27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114.jpeg">
            <a:extLst>
              <a:ext uri="{FF2B5EF4-FFF2-40B4-BE49-F238E27FC236}">
                <a16:creationId xmlns:a16="http://schemas.microsoft.com/office/drawing/2014/main" id="{11FAEAEB-8343-8943-5011-6677F40651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93625" y="3609069"/>
            <a:ext cx="2324836" cy="241144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258BA34A-A2B0-0020-C366-94FCD86F189F}"/>
              </a:ext>
            </a:extLst>
          </p:cNvPr>
          <p:cNvSpPr txBox="1"/>
          <p:nvPr/>
        </p:nvSpPr>
        <p:spPr>
          <a:xfrm>
            <a:off x="5087930" y="1988900"/>
            <a:ext cx="389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866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93C307-8361-D40D-5CAD-067B199925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129A972-950F-100D-0A7D-5E0E0C79DE91}"/>
                  </a:ext>
                </a:extLst>
              </p:cNvPr>
              <p:cNvSpPr txBox="1"/>
              <p:nvPr/>
            </p:nvSpPr>
            <p:spPr>
              <a:xfrm>
                <a:off x="623620" y="568712"/>
                <a:ext cx="10728745" cy="280833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为正方形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上一点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BF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DF.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ABF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α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BF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ADF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的度数为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𝜶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            B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𝜶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+15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45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α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  D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α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129A972-950F-100D-0A7D-5E0E0C79DE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568712"/>
                <a:ext cx="10728745" cy="2808333"/>
              </a:xfrm>
              <a:prstGeom prst="rect">
                <a:avLst/>
              </a:prstGeom>
              <a:blipFill>
                <a:blip r:embed="rId3"/>
                <a:stretch>
                  <a:fillRect l="-1136" r="-1193" b="-52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115.jpeg">
            <a:extLst>
              <a:ext uri="{FF2B5EF4-FFF2-40B4-BE49-F238E27FC236}">
                <a16:creationId xmlns:a16="http://schemas.microsoft.com/office/drawing/2014/main" id="{888650D7-F6CA-59F7-EBA2-1F50CEA2FA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9910" y="3354069"/>
            <a:ext cx="2736190" cy="252457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B112E12-D6A3-D77A-6B28-CFC03FCE7333}"/>
              </a:ext>
            </a:extLst>
          </p:cNvPr>
          <p:cNvSpPr txBox="1"/>
          <p:nvPr/>
        </p:nvSpPr>
        <p:spPr>
          <a:xfrm>
            <a:off x="7305159" y="1438171"/>
            <a:ext cx="4618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688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1047</TotalTime>
  <Words>1473</Words>
  <Application>Microsoft Office PowerPoint</Application>
  <PresentationFormat>宽屏</PresentationFormat>
  <Paragraphs>89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155</cp:revision>
  <dcterms:created xsi:type="dcterms:W3CDTF">2024-04-24T12:16:00Z</dcterms:created>
  <dcterms:modified xsi:type="dcterms:W3CDTF">2025-03-27T13:25:31Z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