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3798" r:id="rId3"/>
    <p:sldId id="3799" r:id="rId4"/>
    <p:sldId id="3800" r:id="rId5"/>
    <p:sldId id="3801" r:id="rId6"/>
    <p:sldId id="3802" r:id="rId7"/>
    <p:sldId id="3804" r:id="rId8"/>
    <p:sldId id="3805" r:id="rId9"/>
    <p:sldId id="3806" r:id="rId10"/>
    <p:sldId id="3807" r:id="rId11"/>
    <p:sldId id="3809" r:id="rId12"/>
    <p:sldId id="3810" r:id="rId13"/>
    <p:sldId id="3811" r:id="rId14"/>
    <p:sldId id="3812" r:id="rId15"/>
    <p:sldId id="3813" r:id="rId16"/>
    <p:sldId id="3814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493" autoAdjust="0"/>
  </p:normalViewPr>
  <p:slideViewPr>
    <p:cSldViewPr showGuides="1">
      <p:cViewPr varScale="1">
        <p:scale>
          <a:sx n="74" d="100"/>
          <a:sy n="74" d="100"/>
        </p:scale>
        <p:origin x="103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51D4B-E944-AC53-396C-FAFCF7F6E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05B2B2-DBB4-A6E6-451B-AAD1944FA3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1966BF-8D61-E636-4E90-074D43D5CA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94983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8BDA2-8F5B-B7FF-985A-91FEDABBE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B22139F-E38E-56C0-3401-307AF0131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7121835-0E6F-A675-FB6D-4798E9606C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50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BB6560-3392-5259-6B03-416BE99EB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B3BC34-B1A5-2918-DDAE-ECE53ADB6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5A470A-FAFC-1FC3-EC88-320D1FB3BD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18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907FB-6010-01E9-63C8-3066B4911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3FF42F-BD4A-B0D0-BA07-20A6FE78C6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89F8CE-7807-7113-044A-F1D1B5F7A5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4449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98448-AD56-77FA-5462-CA1CA1C9E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D0B9E35-8C36-5E68-F078-7DC03057DC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2F2692-AB47-835A-3190-FB13BAB6B51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77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EC42B-DEE9-4FE7-3533-F87AF0532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FB1CAA5-F79C-02EC-1115-37628BDC1D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300544-EF2A-9AA7-A022-AA1DC2A7CBC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716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5A2D6-2499-F190-E057-89BF12587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3251F5B-EAEF-9F0A-695B-D7074C838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242AE4-1721-DAC9-764E-F3A861B8FE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727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CCC23-D0ED-4CD9-CBBB-3D186C7CA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195AEA8-A7B0-DC26-9938-B7E6AF7BF5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E62F5F-A744-0433-E590-07FE71E5727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86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BDF97-E3F4-7DAB-4835-9E19FD0F2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0227F30-37FD-454C-D15C-F73BA379A3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A710989-33C9-49F7-58EB-0586CEF34D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1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86E1B-4951-6B47-7EC6-6EEB9E2E1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F6569A-6CA8-37FA-B3C5-5A59124BF3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AAD9053-FA1C-917D-0C60-AACBECC35C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755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A0835-A016-5F77-FC78-829ED2FA9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8E6CDD-84E9-7ECA-6E57-585AA7F442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2DAF39-357C-DFC5-4D2D-882F6080694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28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D4725-6AAD-A177-A678-92F923F83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0428DE-7D6B-14E2-6C22-3A9DC27A8D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AF3310-3002-86AB-1E9E-17312D1D4F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729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66F29-02AF-7C31-5FF5-FAABDCFAC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0AECC4-441E-DCC5-124B-90779E8001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9131DCC-1C91-4961-06B2-461C7725373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901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664B1-D7AE-0170-F697-1FC521027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0326FD-BF73-FD74-CFEB-0E49365243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ACFFAAE-25C9-B1F3-5490-A02E7F4E23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448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1E1CA-0927-B7B0-225C-C454FE776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3418D03-899D-1123-5C94-D026AB6DA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D164D42-712F-0D8D-A241-600B7745F57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342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AD77691-7F59-AF39-421E-9D427FDD0AEF}"/>
              </a:ext>
            </a:extLst>
          </p:cNvPr>
          <p:cNvSpPr txBox="1"/>
          <p:nvPr/>
        </p:nvSpPr>
        <p:spPr>
          <a:xfrm>
            <a:off x="1631690" y="2465292"/>
            <a:ext cx="87126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课时　正方形的判定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9BD02-7023-948C-FA87-CC7EB6B1E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3E17B7-6AD3-BCA5-96E6-CC709C53B835}"/>
                  </a:ext>
                </a:extLst>
              </p:cNvPr>
              <p:cNvSpPr txBox="1"/>
              <p:nvPr/>
            </p:nvSpPr>
            <p:spPr>
              <a:xfrm>
                <a:off x="695624" y="764815"/>
                <a:ext cx="10872755" cy="13539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外取一点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的垂线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的距离为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3E17B7-6AD3-BCA5-96E6-CC709C53B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764815"/>
                <a:ext cx="10872755" cy="1353960"/>
              </a:xfrm>
              <a:prstGeom prst="rect">
                <a:avLst/>
              </a:prstGeom>
              <a:blipFill>
                <a:blip r:embed="rId3"/>
                <a:stretch>
                  <a:fillRect l="-1121" r="-1906" b="-11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1.jpeg">
            <a:extLst>
              <a:ext uri="{FF2B5EF4-FFF2-40B4-BE49-F238E27FC236}">
                <a16:creationId xmlns:a16="http://schemas.microsoft.com/office/drawing/2014/main" id="{F9FE1344-E882-2B12-662D-ED0A48A85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5" y="2714628"/>
            <a:ext cx="2523921" cy="20879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733FB8-63A8-12DA-8117-AF37213C10B7}"/>
                  </a:ext>
                </a:extLst>
              </p:cNvPr>
              <p:cNvSpPr txBox="1"/>
              <p:nvPr/>
            </p:nvSpPr>
            <p:spPr>
              <a:xfrm>
                <a:off x="9696250" y="1544835"/>
                <a:ext cx="720050" cy="573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733FB8-63A8-12DA-8117-AF37213C10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250" y="1544835"/>
                <a:ext cx="720050" cy="5739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322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D52A1-B8E1-8D6F-1246-1321BAE6E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6AC4514-8AA7-EA42-5D5D-712C795A2348}"/>
              </a:ext>
            </a:extLst>
          </p:cNvPr>
          <p:cNvSpPr txBox="1"/>
          <p:nvPr/>
        </p:nvSpPr>
        <p:spPr>
          <a:xfrm>
            <a:off x="695625" y="548800"/>
            <a:ext cx="10512730" cy="1594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181438-D0B9-00DF-E736-2E08C686F016}"/>
              </a:ext>
            </a:extLst>
          </p:cNvPr>
          <p:cNvSpPr txBox="1"/>
          <p:nvPr/>
        </p:nvSpPr>
        <p:spPr>
          <a:xfrm>
            <a:off x="698592" y="2209382"/>
            <a:ext cx="5607724" cy="3662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BD=BD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DPN=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2.jpeg">
            <a:extLst>
              <a:ext uri="{FF2B5EF4-FFF2-40B4-BE49-F238E27FC236}">
                <a16:creationId xmlns:a16="http://schemas.microsoft.com/office/drawing/2014/main" id="{E695A35E-A8A8-04FF-783E-AE625F1DB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55" y="2780955"/>
            <a:ext cx="3142148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9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86DF7-195F-22E9-CEF6-2AA416EBB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EDCB32-EF8A-C361-83D7-BD57A3DD3D3D}"/>
              </a:ext>
            </a:extLst>
          </p:cNvPr>
          <p:cNvSpPr txBox="1"/>
          <p:nvPr/>
        </p:nvSpPr>
        <p:spPr>
          <a:xfrm>
            <a:off x="911639" y="620805"/>
            <a:ext cx="770453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MPND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9245E2-0E15-E547-BB3F-CA3FBC88A0A4}"/>
              </a:ext>
            </a:extLst>
          </p:cNvPr>
          <p:cNvSpPr txBox="1"/>
          <p:nvPr/>
        </p:nvSpPr>
        <p:spPr>
          <a:xfrm>
            <a:off x="911639" y="1412860"/>
            <a:ext cx="6104658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MPND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∴PM=PN.∴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MPND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2.jpeg">
            <a:extLst>
              <a:ext uri="{FF2B5EF4-FFF2-40B4-BE49-F238E27FC236}">
                <a16:creationId xmlns:a16="http://schemas.microsoft.com/office/drawing/2014/main" id="{C9F70B45-8452-2E26-1F67-A9864D420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5" y="1556870"/>
            <a:ext cx="3142148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D14BF-9DC3-3114-1810-378D982BA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3.jpeg">
            <a:extLst>
              <a:ext uri="{FF2B5EF4-FFF2-40B4-BE49-F238E27FC236}">
                <a16:creationId xmlns:a16="http://schemas.microsoft.com/office/drawing/2014/main" id="{704EA405-AE76-F58B-55C1-61DC373BD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495377"/>
            <a:ext cx="310254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18017A-DFAC-FFCB-05AF-A3574E1F45AB}"/>
                  </a:ext>
                </a:extLst>
              </p:cNvPr>
              <p:cNvSpPr txBox="1"/>
              <p:nvPr/>
            </p:nvSpPr>
            <p:spPr>
              <a:xfrm>
                <a:off x="623620" y="882847"/>
                <a:ext cx="10800750" cy="27074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	               B.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C.2	             D.2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𝟐</m:t>
                        </m:r>
                      </m:e>
                    </m:rad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18017A-DFAC-FFCB-05AF-A3574E1F4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82847"/>
                <a:ext cx="10800750" cy="2707408"/>
              </a:xfrm>
              <a:prstGeom prst="rect">
                <a:avLst/>
              </a:prstGeom>
              <a:blipFill>
                <a:blip r:embed="rId4"/>
                <a:stretch>
                  <a:fillRect l="-1129" r="-621" b="-5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34.jpeg">
            <a:extLst>
              <a:ext uri="{FF2B5EF4-FFF2-40B4-BE49-F238E27FC236}">
                <a16:creationId xmlns:a16="http://schemas.microsoft.com/office/drawing/2014/main" id="{6C9B7263-07CF-ED8C-65A6-47B5FCAFB6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955" y="3789025"/>
            <a:ext cx="2159825" cy="208225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A0F2290-251A-E748-96BC-3099BC985EA7}"/>
              </a:ext>
            </a:extLst>
          </p:cNvPr>
          <p:cNvSpPr txBox="1"/>
          <p:nvPr/>
        </p:nvSpPr>
        <p:spPr>
          <a:xfrm>
            <a:off x="8184145" y="2348925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8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A2048-B3A1-00CA-BD3C-1681415A9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1AF7AA-B774-67DD-DB20-A6773D37934E}"/>
              </a:ext>
            </a:extLst>
          </p:cNvPr>
          <p:cNvSpPr txBox="1"/>
          <p:nvPr/>
        </p:nvSpPr>
        <p:spPr>
          <a:xfrm>
            <a:off x="507826" y="476795"/>
            <a:ext cx="1117634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上截取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并延长交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AQM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CA9891-66A2-F34A-D199-C7C7938B3001}"/>
                  </a:ext>
                </a:extLst>
              </p:cNvPr>
              <p:cNvSpPr txBox="1"/>
              <p:nvPr/>
            </p:nvSpPr>
            <p:spPr>
              <a:xfrm>
                <a:off x="623619" y="1880226"/>
                <a:ext cx="8784612" cy="4031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∵AE=BC=AB=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∵AM=AM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AEQ=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是等腰直角三角形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∴AQ=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CA9891-66A2-F34A-D199-C7C7938B3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880226"/>
                <a:ext cx="8784612" cy="4031873"/>
              </a:xfrm>
              <a:prstGeom prst="rect">
                <a:avLst/>
              </a:prstGeom>
              <a:blipFill>
                <a:blip r:embed="rId3"/>
                <a:stretch>
                  <a:fillRect l="-1388" t="-1964" b="-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35.jpeg">
            <a:extLst>
              <a:ext uri="{FF2B5EF4-FFF2-40B4-BE49-F238E27FC236}">
                <a16:creationId xmlns:a16="http://schemas.microsoft.com/office/drawing/2014/main" id="{57C96E24-A2C4-DDFE-D7EF-3197F0929C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7334"/>
          <a:stretch/>
        </p:blipFill>
        <p:spPr>
          <a:xfrm>
            <a:off x="9336225" y="2924965"/>
            <a:ext cx="1958382" cy="244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5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697BC-9DFF-B7A0-BB9A-E5DB848F8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D92E42-479E-137E-9A81-59E1B8EBB5D0}"/>
              </a:ext>
            </a:extLst>
          </p:cNvPr>
          <p:cNvSpPr txBox="1"/>
          <p:nvPr/>
        </p:nvSpPr>
        <p:spPr>
          <a:xfrm>
            <a:off x="587617" y="620805"/>
            <a:ext cx="110167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AEC036-7648-5BAC-15CF-64918ABA718D}"/>
                  </a:ext>
                </a:extLst>
              </p:cNvPr>
              <p:cNvSpPr txBox="1"/>
              <p:nvPr/>
            </p:nvSpPr>
            <p:spPr>
              <a:xfrm>
                <a:off x="587617" y="1277702"/>
                <a:ext cx="7601537" cy="4590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上截取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FG=FM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PAM-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MAB.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.∴AP=AM.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AEC036-7648-5BAC-15CF-64918ABA7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1277702"/>
                <a:ext cx="7601537" cy="4590616"/>
              </a:xfrm>
              <a:prstGeom prst="rect">
                <a:avLst/>
              </a:prstGeom>
              <a:blipFill>
                <a:blip r:embed="rId3"/>
                <a:stretch>
                  <a:fillRect l="-1604" t="-1859" b="-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B2139C89-5594-FAF3-214A-A14861290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5374" y="2420930"/>
            <a:ext cx="2595149" cy="2736190"/>
          </a:xfrm>
          <a:prstGeom prst="rect">
            <a:avLst/>
          </a:prstGeom>
        </p:spPr>
      </p:pic>
      <p:pic>
        <p:nvPicPr>
          <p:cNvPr id="8" name="image135.jpeg">
            <a:extLst>
              <a:ext uri="{FF2B5EF4-FFF2-40B4-BE49-F238E27FC236}">
                <a16:creationId xmlns:a16="http://schemas.microsoft.com/office/drawing/2014/main" id="{69FD5CB7-A20A-047C-C931-5EF81365717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3334"/>
          <a:stretch/>
        </p:blipFill>
        <p:spPr>
          <a:xfrm>
            <a:off x="8544170" y="1988900"/>
            <a:ext cx="2771949" cy="31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43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6A43F-F3B7-11B7-83C8-ECB39D4A7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9BD59C-D058-7F07-AA09-0F62C72D67D5}"/>
                  </a:ext>
                </a:extLst>
              </p:cNvPr>
              <p:cNvSpPr txBox="1"/>
              <p:nvPr/>
            </p:nvSpPr>
            <p:spPr>
              <a:xfrm>
                <a:off x="839635" y="620805"/>
                <a:ext cx="7128495" cy="4780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BMG=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EAG+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67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∵FG=FM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GM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∴BG=BM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EBC=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GBM.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BGM=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BMG=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67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ABG=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BGM-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BAG=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GBM=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EBC=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GBM=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BAG.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∵AB=BC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ABG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∴AG=BE.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∵AM-GM=AG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∴AP-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FM=BE.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9BD59C-D058-7F07-AA09-0F62C72D6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620805"/>
                <a:ext cx="7128495" cy="4780026"/>
              </a:xfrm>
              <a:prstGeom prst="rect">
                <a:avLst/>
              </a:prstGeom>
              <a:blipFill>
                <a:blip r:embed="rId3"/>
                <a:stretch>
                  <a:fillRect l="-1796" t="-1786" r="-1625" b="-2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5.jpeg">
            <a:extLst>
              <a:ext uri="{FF2B5EF4-FFF2-40B4-BE49-F238E27FC236}">
                <a16:creationId xmlns:a16="http://schemas.microsoft.com/office/drawing/2014/main" id="{20F0B545-3460-0DCF-C806-D5F83BBA6EE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3334"/>
          <a:stretch/>
        </p:blipFill>
        <p:spPr>
          <a:xfrm>
            <a:off x="8184145" y="1340855"/>
            <a:ext cx="2771949" cy="31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2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F17A3-0BB4-A907-18BC-A75EC3663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2.jpeg">
            <a:extLst>
              <a:ext uri="{FF2B5EF4-FFF2-40B4-BE49-F238E27FC236}">
                <a16:creationId xmlns:a16="http://schemas.microsoft.com/office/drawing/2014/main" id="{791DFFCF-6D81-B49E-A2F4-2BC176793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074" y="565694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9F86957-BC7A-2D3F-AB65-CF4AFFAA4384}"/>
              </a:ext>
            </a:extLst>
          </p:cNvPr>
          <p:cNvSpPr txBox="1"/>
          <p:nvPr/>
        </p:nvSpPr>
        <p:spPr>
          <a:xfrm>
            <a:off x="623620" y="972483"/>
            <a:ext cx="9216640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对角线相等且互相垂直的四边形是正方形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对角线相等的菱形是正方形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对角线互相垂直的矩形是正方形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一条对角线平分一组对角的矩形是正方形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7C0AD3-8B44-ABBC-4E2B-6F40FA2BBF17}"/>
              </a:ext>
            </a:extLst>
          </p:cNvPr>
          <p:cNvSpPr txBox="1"/>
          <p:nvPr/>
        </p:nvSpPr>
        <p:spPr>
          <a:xfrm>
            <a:off x="623620" y="4005040"/>
            <a:ext cx="10579378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把一张矩形纸片对折两次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然后剪下一个角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为了得到一个正方形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剪刀与折痕所成的角的度数为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B.60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C.45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D.30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6150DCB-F3EF-D5BC-9D9A-B8BBD9795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170" y="979948"/>
            <a:ext cx="2390775" cy="25336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D8156CB-B296-55E9-865F-F62E02A70A4E}"/>
              </a:ext>
            </a:extLst>
          </p:cNvPr>
          <p:cNvSpPr txBox="1"/>
          <p:nvPr/>
        </p:nvSpPr>
        <p:spPr>
          <a:xfrm>
            <a:off x="4511890" y="1112193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E53640B-99FC-DF22-027E-CB30A10C3C0C}"/>
              </a:ext>
            </a:extLst>
          </p:cNvPr>
          <p:cNvSpPr txBox="1"/>
          <p:nvPr/>
        </p:nvSpPr>
        <p:spPr>
          <a:xfrm>
            <a:off x="6445634" y="4673135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691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5DCB72-1CC7-2127-7696-0C2B94F1D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F36034-0517-3E05-FBDB-D07B935D08F5}"/>
              </a:ext>
            </a:extLst>
          </p:cNvPr>
          <p:cNvSpPr txBox="1"/>
          <p:nvPr/>
        </p:nvSpPr>
        <p:spPr>
          <a:xfrm>
            <a:off x="695624" y="620805"/>
            <a:ext cx="10008695" cy="3892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则下列能判断它是正方形的条件是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4.jpeg">
            <a:extLst>
              <a:ext uri="{FF2B5EF4-FFF2-40B4-BE49-F238E27FC236}">
                <a16:creationId xmlns:a16="http://schemas.microsoft.com/office/drawing/2014/main" id="{9F383877-BA9A-6DBB-C4E6-EDC618473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20" y="2420930"/>
            <a:ext cx="2970073" cy="261374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D9027E0-BC98-A81D-8F80-5F2567621A14}"/>
              </a:ext>
            </a:extLst>
          </p:cNvPr>
          <p:cNvSpPr txBox="1"/>
          <p:nvPr/>
        </p:nvSpPr>
        <p:spPr>
          <a:xfrm>
            <a:off x="5015925" y="1399161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66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DC762-F1B5-3B1F-9B66-67FC8D3DD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44377C-C2EE-24EB-561B-F065F31CCF9A}"/>
              </a:ext>
            </a:extLst>
          </p:cNvPr>
          <p:cNvSpPr txBox="1"/>
          <p:nvPr/>
        </p:nvSpPr>
        <p:spPr>
          <a:xfrm>
            <a:off x="767629" y="692810"/>
            <a:ext cx="1029671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一张矩形的纸片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要折出一个正方形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只要把一个角沿折痕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翻折上去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就是一个正方形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判断的根据是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5.jpeg">
            <a:extLst>
              <a:ext uri="{FF2B5EF4-FFF2-40B4-BE49-F238E27FC236}">
                <a16:creationId xmlns:a16="http://schemas.microsoft.com/office/drawing/2014/main" id="{4D773123-E225-4EAF-54FE-836BE89B6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3284990"/>
            <a:ext cx="2529143" cy="200454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06E5F4C-7122-884A-4FEC-9093AD34B978}"/>
              </a:ext>
            </a:extLst>
          </p:cNvPr>
          <p:cNvSpPr txBox="1"/>
          <p:nvPr/>
        </p:nvSpPr>
        <p:spPr>
          <a:xfrm>
            <a:off x="4367880" y="2119098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有一组邻边相等的矩形是正方形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84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62D2B-F7AD-AF50-5347-11AF7550E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3B17C4-DA30-7F0E-E788-7E49783C2B31}"/>
              </a:ext>
            </a:extLst>
          </p:cNvPr>
          <p:cNvSpPr txBox="1"/>
          <p:nvPr/>
        </p:nvSpPr>
        <p:spPr>
          <a:xfrm>
            <a:off x="695624" y="692810"/>
            <a:ext cx="108007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的角平分线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的形状是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在前面的条件下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再满足一个条件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6.jpeg">
            <a:extLst>
              <a:ext uri="{FF2B5EF4-FFF2-40B4-BE49-F238E27FC236}">
                <a16:creationId xmlns:a16="http://schemas.microsoft.com/office/drawing/2014/main" id="{B43C0E94-A75E-6422-0256-84BC7E38F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1" y="3429000"/>
            <a:ext cx="2543274" cy="20881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7A776D0-A0AB-AEF1-04E9-0C56821A1527}"/>
              </a:ext>
            </a:extLst>
          </p:cNvPr>
          <p:cNvSpPr txBox="1"/>
          <p:nvPr/>
        </p:nvSpPr>
        <p:spPr>
          <a:xfrm>
            <a:off x="8400160" y="1467509"/>
            <a:ext cx="9659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F0153D-CD02-E391-D58B-05A06DDEB39D}"/>
              </a:ext>
            </a:extLst>
          </p:cNvPr>
          <p:cNvSpPr txBox="1"/>
          <p:nvPr/>
        </p:nvSpPr>
        <p:spPr>
          <a:xfrm>
            <a:off x="5807980" y="2116469"/>
            <a:ext cx="41341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064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FBAF0-7E14-E97F-E2E8-9363438F3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14E3DE-A2FD-6958-8B4E-33CCE306FA81}"/>
              </a:ext>
            </a:extLst>
          </p:cNvPr>
          <p:cNvSpPr txBox="1"/>
          <p:nvPr/>
        </p:nvSpPr>
        <p:spPr>
          <a:xfrm>
            <a:off x="623620" y="1412860"/>
            <a:ext cx="108007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顺次连接对角线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的四边形的各边中点所得的四边形是矩形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顺次连接对角线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的四边形的各边中点所得的四边形是菱形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顺次连接对角线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的四边形的各边中点所得的四边形是正方形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A1E62F-E79A-0971-CA69-2E021E7269E8}"/>
              </a:ext>
            </a:extLst>
          </p:cNvPr>
          <p:cNvSpPr txBox="1"/>
          <p:nvPr/>
        </p:nvSpPr>
        <p:spPr>
          <a:xfrm>
            <a:off x="3719835" y="1556870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7C7DB9-1DDA-6367-DA05-13504E1C8C96}"/>
              </a:ext>
            </a:extLst>
          </p:cNvPr>
          <p:cNvSpPr txBox="1"/>
          <p:nvPr/>
        </p:nvSpPr>
        <p:spPr>
          <a:xfrm>
            <a:off x="4295875" y="2187559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08CDE9-2BAA-4872-3777-A20F063B6F18}"/>
              </a:ext>
            </a:extLst>
          </p:cNvPr>
          <p:cNvSpPr txBox="1"/>
          <p:nvPr/>
        </p:nvSpPr>
        <p:spPr>
          <a:xfrm>
            <a:off x="4223870" y="2818248"/>
            <a:ext cx="28081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互相垂直且相等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289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D515B-DF7C-C043-1FF1-A264515FA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8524ED-CF95-1531-017D-A22E5C9BD4A8}"/>
              </a:ext>
            </a:extLst>
          </p:cNvPr>
          <p:cNvSpPr txBox="1"/>
          <p:nvPr/>
        </p:nvSpPr>
        <p:spPr>
          <a:xfrm>
            <a:off x="839635" y="620805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的对角线的交点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请判断四边形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是什么特殊四边形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59BB30-461F-BA42-0206-CC3529640EC7}"/>
              </a:ext>
            </a:extLst>
          </p:cNvPr>
          <p:cNvSpPr txBox="1"/>
          <p:nvPr/>
        </p:nvSpPr>
        <p:spPr>
          <a:xfrm>
            <a:off x="857257" y="1605781"/>
            <a:ext cx="1006307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OB=OC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BOH+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BOE+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BOH=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.∴OE=OH.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同理可证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OE=OF=OG.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EO+GO=FO+HO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EG=FH.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FH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27.jpeg">
            <a:extLst>
              <a:ext uri="{FF2B5EF4-FFF2-40B4-BE49-F238E27FC236}">
                <a16:creationId xmlns:a16="http://schemas.microsoft.com/office/drawing/2014/main" id="{53E34105-EF30-1C69-BAED-B993866A0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180" y="1574912"/>
            <a:ext cx="2773712" cy="277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7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D91A5-48D5-A4D6-CEAB-FE76111B0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8.jpeg">
            <a:extLst>
              <a:ext uri="{FF2B5EF4-FFF2-40B4-BE49-F238E27FC236}">
                <a16:creationId xmlns:a16="http://schemas.microsoft.com/office/drawing/2014/main" id="{EED32EC1-B259-D308-06E1-8815138C7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620805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5DC069E-4A00-8ABA-5145-5960EDF3B6B6}"/>
              </a:ext>
            </a:extLst>
          </p:cNvPr>
          <p:cNvSpPr txBox="1"/>
          <p:nvPr/>
        </p:nvSpPr>
        <p:spPr>
          <a:xfrm>
            <a:off x="623620" y="1174354"/>
            <a:ext cx="109447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为一边作正方形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A.(2,2)	                               B.(2,-2)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C.(2,2)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(2,-2)	                     D.(2,2)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(-2,2)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29.jpeg">
            <a:extLst>
              <a:ext uri="{FF2B5EF4-FFF2-40B4-BE49-F238E27FC236}">
                <a16:creationId xmlns:a16="http://schemas.microsoft.com/office/drawing/2014/main" id="{6E72BCBF-993F-5C70-CD46-21B3FA69E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5" y="3159089"/>
            <a:ext cx="2916605" cy="259190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480F757-22C2-C328-4195-6C3782F7FA48}"/>
              </a:ext>
            </a:extLst>
          </p:cNvPr>
          <p:cNvSpPr txBox="1"/>
          <p:nvPr/>
        </p:nvSpPr>
        <p:spPr>
          <a:xfrm>
            <a:off x="4439885" y="1628875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739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11AA7-807F-7C51-5126-54B4E9B76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BD5A31-2260-308B-B89C-3005C0C79A38}"/>
                  </a:ext>
                </a:extLst>
              </p:cNvPr>
              <p:cNvSpPr txBox="1"/>
              <p:nvPr/>
            </p:nvSpPr>
            <p:spPr>
              <a:xfrm>
                <a:off x="839635" y="548800"/>
                <a:ext cx="10296715" cy="26587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定义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对角线垂直的四边形叫做“对垂四边形”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在“对垂四边形”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是“对垂四边形”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EFGH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BD5A31-2260-308B-B89C-3005C0C79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548800"/>
                <a:ext cx="10296715" cy="2658741"/>
              </a:xfrm>
              <a:prstGeom prst="rect">
                <a:avLst/>
              </a:prstGeom>
              <a:blipFill>
                <a:blip r:embed="rId3"/>
                <a:stretch>
                  <a:fillRect l="-1243" r="-2013" b="-5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0.jpeg">
            <a:extLst>
              <a:ext uri="{FF2B5EF4-FFF2-40B4-BE49-F238E27FC236}">
                <a16:creationId xmlns:a16="http://schemas.microsoft.com/office/drawing/2014/main" id="{55D23F64-BD30-9AF9-F1B1-FE143F0D3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0" y="3212985"/>
            <a:ext cx="2160150" cy="26482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730F19D-423E-3B1E-9ADD-DC5C577B5B52}"/>
              </a:ext>
            </a:extLst>
          </p:cNvPr>
          <p:cNvSpPr txBox="1"/>
          <p:nvPr/>
        </p:nvSpPr>
        <p:spPr>
          <a:xfrm>
            <a:off x="5073772" y="2684321"/>
            <a:ext cx="5901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990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1067</TotalTime>
  <Words>1457</Words>
  <Application>Microsoft Office PowerPoint</Application>
  <PresentationFormat>宽屏</PresentationFormat>
  <Paragraphs>93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156</cp:revision>
  <dcterms:created xsi:type="dcterms:W3CDTF">2024-04-24T12:16:00Z</dcterms:created>
  <dcterms:modified xsi:type="dcterms:W3CDTF">2025-03-27T13:46:58Z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