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4728" r:id="rId2"/>
    <p:sldId id="5144" r:id="rId3"/>
    <p:sldId id="5145" r:id="rId4"/>
    <p:sldId id="5146" r:id="rId5"/>
    <p:sldId id="5147" r:id="rId6"/>
    <p:sldId id="5148" r:id="rId7"/>
    <p:sldId id="5149" r:id="rId8"/>
    <p:sldId id="5150" r:id="rId9"/>
    <p:sldId id="5151" r:id="rId10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0349" autoAdjust="0"/>
  </p:normalViewPr>
  <p:slideViewPr>
    <p:cSldViewPr showGuides="1">
      <p:cViewPr varScale="1">
        <p:scale>
          <a:sx n="72" d="100"/>
          <a:sy n="72" d="100"/>
        </p:scale>
        <p:origin x="1152" y="72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9956C-5C09-AD8D-3F14-A5E471486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8F74A8-2F8E-478F-30A7-65E867E808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F26247B-DEC4-E4AA-D637-661BEE188C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28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750216-6AC8-7815-5534-E7675316B5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7AF1B2C-B352-1182-D461-411741965D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FE226CA-A600-CFDC-10B8-A357AD6C87D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2886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4F0900-79CC-3D1D-62C3-C92FE60E8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681E342-F30F-039B-8E1B-41D6AA17B9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30C8D1C-2633-1C4A-7635-B534AAB63E9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2035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A43BDE-D505-0563-9B49-77E0BD5FFC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7FCD8D3-55E3-0CAF-2DE5-F80F781061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975667C-22CD-601D-BC58-EA6C58A6D26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8888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880A8E-BEF2-5478-49A3-9AD6D1487F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E585299-1129-F6C6-021B-C2FFC7ECD7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CCCAA6B-CF87-1FCA-7CC4-6C44215783C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8230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02592B-056B-6608-DA9F-79FF4A0EA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22A1668-185C-9C56-B4F0-96FD8271D2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A37AFA6-F178-73F3-E583-44C25F2B1F8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5876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9AE593-335F-DAFF-E7D4-03049AC749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B136818-E230-50C7-A3CF-613885ABCB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E32C69E-5006-B9A7-FADB-35552EF4FCF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2398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813A08-C74B-5FB9-DB4D-7AA61668BF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8DECBB9-951D-6833-941F-B72126104B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589B0C9-08AF-CCC6-C9D8-DE12621C4A0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311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ED19B3-FAA7-83A2-81DC-32F94FF42B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7716EC5-810A-BC66-D507-06A8818519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438068A-E15E-65DB-D6C2-9E875A0F070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70792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TIF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182C5-CFF7-EE65-2A0E-C338E3E9E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078CE69-FB21-5D40-393C-BD50C95E73C0}"/>
              </a:ext>
            </a:extLst>
          </p:cNvPr>
          <p:cNvSpPr txBox="1"/>
          <p:nvPr/>
        </p:nvSpPr>
        <p:spPr>
          <a:xfrm>
            <a:off x="767630" y="2442341"/>
            <a:ext cx="1065674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坐标系中的位似变换</a:t>
            </a:r>
          </a:p>
        </p:txBody>
      </p:sp>
    </p:spTree>
    <p:extLst>
      <p:ext uri="{BB962C8B-B14F-4D97-AF65-F5344CB8AC3E}">
        <p14:creationId xmlns:p14="http://schemas.microsoft.com/office/powerpoint/2010/main" val="2101198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C73FE3-003C-CDA4-73F1-F534D9E21F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20.jpeg">
            <a:extLst>
              <a:ext uri="{FF2B5EF4-FFF2-40B4-BE49-F238E27FC236}">
                <a16:creationId xmlns:a16="http://schemas.microsoft.com/office/drawing/2014/main" id="{FA4A304C-3957-9444-9BD3-20C5E1AD45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20805"/>
            <a:ext cx="6946647" cy="55776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6851CCF-A370-B177-7E07-B6D19C6A3AEA}"/>
              </a:ext>
            </a:extLst>
          </p:cNvPr>
          <p:cNvSpPr txBox="1"/>
          <p:nvPr/>
        </p:nvSpPr>
        <p:spPr>
          <a:xfrm>
            <a:off x="741441" y="1340855"/>
            <a:ext cx="10034884" cy="3888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坐标系中的位似变化规律</a:t>
            </a:r>
          </a:p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将一个多边形每个顶点的横坐标、纵坐标都乘同一个数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≠0),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所对应的图形与原图形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位似中心是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它们的相似比为</a:t>
            </a:r>
            <a:r>
              <a:rPr lang="en-US" altLang="zh-CN" sz="2800" b="1" i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原图形和其位似图形在原点的同侧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原图形和其位似图形在原点的异侧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F5953C6-50AB-1CD4-1AC4-81DA64C71E14}"/>
              </a:ext>
            </a:extLst>
          </p:cNvPr>
          <p:cNvSpPr txBox="1"/>
          <p:nvPr/>
        </p:nvSpPr>
        <p:spPr>
          <a:xfrm>
            <a:off x="7699661" y="2761885"/>
            <a:ext cx="10605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位似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4D6402F-1465-85DA-F6B9-6669C1209F19}"/>
              </a:ext>
            </a:extLst>
          </p:cNvPr>
          <p:cNvSpPr txBox="1"/>
          <p:nvPr/>
        </p:nvSpPr>
        <p:spPr>
          <a:xfrm>
            <a:off x="1399810" y="3406623"/>
            <a:ext cx="16719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坐标原点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FC8500E-9632-08AB-5E72-4E7943146E82}"/>
                  </a:ext>
                </a:extLst>
              </p:cNvPr>
              <p:cNvSpPr txBox="1"/>
              <p:nvPr/>
            </p:nvSpPr>
            <p:spPr>
              <a:xfrm>
                <a:off x="5924203" y="3386114"/>
                <a:ext cx="686589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kumimoji="0" lang="zh-CN" altLang="zh-C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kumimoji="0" lang="en-US" altLang="zh-C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𝒌</m:t>
                          </m:r>
                        </m:e>
                      </m:d>
                    </m:oMath>
                  </m:oMathPara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FC8500E-9632-08AB-5E72-4E7943146E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4203" y="3386114"/>
                <a:ext cx="686589" cy="5232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5152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2E019B-40A6-25C1-FFFB-BC33EFA278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21.jpeg">
            <a:extLst>
              <a:ext uri="{FF2B5EF4-FFF2-40B4-BE49-F238E27FC236}">
                <a16:creationId xmlns:a16="http://schemas.microsoft.com/office/drawing/2014/main" id="{D6D7A4DA-BE2C-CF30-9204-29B0556851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156" y="548799"/>
            <a:ext cx="6277527" cy="504035"/>
          </a:xfrm>
          <a:prstGeom prst="rect">
            <a:avLst/>
          </a:prstGeom>
        </p:spPr>
      </p:pic>
      <p:pic>
        <p:nvPicPr>
          <p:cNvPr id="3" name="image222.jpeg">
            <a:extLst>
              <a:ext uri="{FF2B5EF4-FFF2-40B4-BE49-F238E27FC236}">
                <a16:creationId xmlns:a16="http://schemas.microsoft.com/office/drawing/2014/main" id="{11555851-FCD5-E61C-220E-AD2DD467D2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156" y="1196845"/>
            <a:ext cx="6194545" cy="43203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20D2DA03-900B-A1F3-BF6A-8812F16E6694}"/>
              </a:ext>
            </a:extLst>
          </p:cNvPr>
          <p:cNvSpPr txBox="1"/>
          <p:nvPr/>
        </p:nvSpPr>
        <p:spPr>
          <a:xfrm>
            <a:off x="2042242" y="1069724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位似变换与坐标的变化规律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223.jpeg">
            <a:extLst>
              <a:ext uri="{FF2B5EF4-FFF2-40B4-BE49-F238E27FC236}">
                <a16:creationId xmlns:a16="http://schemas.microsoft.com/office/drawing/2014/main" id="{B0D021BD-3542-C193-3C78-A7D1B9F1FC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8156" y="1780625"/>
            <a:ext cx="701838" cy="31881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B4DE2B0D-8E81-5428-124E-36C33CBE2957}"/>
              </a:ext>
            </a:extLst>
          </p:cNvPr>
          <p:cNvSpPr txBox="1"/>
          <p:nvPr/>
        </p:nvSpPr>
        <p:spPr>
          <a:xfrm>
            <a:off x="767630" y="1628875"/>
            <a:ext cx="1054487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EFBG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和正方形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是以点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为位似中心的位似图形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位似比为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轴上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67701546-7D82-5A6B-7927-29C4398C2C1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83895" y="3049801"/>
            <a:ext cx="3238500" cy="2847975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630A8389-26D5-30BF-7B1A-1F899F913F5B}"/>
              </a:ext>
            </a:extLst>
          </p:cNvPr>
          <p:cNvSpPr txBox="1"/>
          <p:nvPr/>
        </p:nvSpPr>
        <p:spPr>
          <a:xfrm>
            <a:off x="4439885" y="2460705"/>
            <a:ext cx="7920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(4,2)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843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A897E9-7C21-5677-25AD-1B96E4A92C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F9A2BF7-B02C-EF11-52B3-B8842E506BEC}"/>
                  </a:ext>
                </a:extLst>
              </p:cNvPr>
              <p:cNvSpPr txBox="1"/>
              <p:nvPr/>
            </p:nvSpPr>
            <p:spPr>
              <a:xfrm>
                <a:off x="623619" y="620805"/>
                <a:ext cx="8136565" cy="29249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ABO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的顶点坐标是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(2,6),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(3,1),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(0,0),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以点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为位似中心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ABO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缩小为原来的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得到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A'B'O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A'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2800" b="1" i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                                           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F9A2BF7-B02C-EF11-52B3-B8842E506B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19" y="620805"/>
                <a:ext cx="8136565" cy="2924903"/>
              </a:xfrm>
              <a:prstGeom prst="rect">
                <a:avLst/>
              </a:prstGeom>
              <a:blipFill>
                <a:blip r:embed="rId3"/>
                <a:stretch>
                  <a:fillRect l="-1498" r="-300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>
            <a:extLst>
              <a:ext uri="{FF2B5EF4-FFF2-40B4-BE49-F238E27FC236}">
                <a16:creationId xmlns:a16="http://schemas.microsoft.com/office/drawing/2014/main" id="{BD3BF94B-8D0B-5771-BFEB-C6CDDE7A5C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2190" y="908825"/>
            <a:ext cx="2419350" cy="329565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19616B4-FF45-B54E-F6EC-63A2B1DD4FF6}"/>
                  </a:ext>
                </a:extLst>
              </p:cNvPr>
              <p:cNvSpPr txBox="1"/>
              <p:nvPr/>
            </p:nvSpPr>
            <p:spPr>
              <a:xfrm>
                <a:off x="4871915" y="2677344"/>
                <a:ext cx="2980425" cy="73718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ctrlPr>
                          <a:rPr kumimoji="0" lang="zh-CN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zh-CN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num>
                          <m:den>
                            <m:r>
                              <a:rPr kumimoji="0" lang="en-US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d>
                  </m:oMath>
                </a14:m>
                <a:r>
                  <a:rPr kumimoji="0" lang="zh-CN" altLang="zh-CN" sz="2800" b="1" i="0" u="sng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zh-CN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num>
                          <m:den>
                            <m:r>
                              <a:rPr kumimoji="0" lang="en-US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,−</m:t>
                        </m:r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d>
                  </m:oMath>
                </a14:m>
                <a:r>
                  <a:rPr kumimoji="0" lang="zh-CN" altLang="zh-CN" sz="2800" b="1" i="0" u="sng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19616B4-FF45-B54E-F6EC-63A2B1DD4F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1915" y="2677344"/>
                <a:ext cx="2980425" cy="737189"/>
              </a:xfrm>
              <a:prstGeom prst="rect">
                <a:avLst/>
              </a:prstGeom>
              <a:blipFill>
                <a:blip r:embed="rId5"/>
                <a:stretch>
                  <a:fillRect b="-41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92320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624E60-0C79-1C17-0998-488B3EEC3C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26.jpeg">
            <a:extLst>
              <a:ext uri="{FF2B5EF4-FFF2-40B4-BE49-F238E27FC236}">
                <a16:creationId xmlns:a16="http://schemas.microsoft.com/office/drawing/2014/main" id="{47416BB9-5864-3D24-14D3-4664834F7C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527148"/>
            <a:ext cx="1637913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F434CD6-8E88-FADC-320E-DB030737B2CC}"/>
              </a:ext>
            </a:extLst>
          </p:cNvPr>
          <p:cNvSpPr txBox="1"/>
          <p:nvPr/>
        </p:nvSpPr>
        <p:spPr>
          <a:xfrm>
            <a:off x="767630" y="984961"/>
            <a:ext cx="10584735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的顶点坐标分别是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(0,0),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(1,0),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(2,3),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(-1,2)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OA'B'C'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关于原点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位似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OA'B'C'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的面积是四边形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面积的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则在第一象限内点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B'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227.jpeg">
            <a:extLst>
              <a:ext uri="{FF2B5EF4-FFF2-40B4-BE49-F238E27FC236}">
                <a16:creationId xmlns:a16="http://schemas.microsoft.com/office/drawing/2014/main" id="{27F7055A-59F7-D0EE-65DA-9A74EBE293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3763" y="3900749"/>
            <a:ext cx="2364474" cy="219611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8F115F5B-EE69-CE42-B086-AD96B3FA2214}"/>
              </a:ext>
            </a:extLst>
          </p:cNvPr>
          <p:cNvSpPr txBox="1"/>
          <p:nvPr/>
        </p:nvSpPr>
        <p:spPr>
          <a:xfrm>
            <a:off x="5015925" y="3057580"/>
            <a:ext cx="9642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(4,6)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8494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6434C1-6093-478E-3A1D-0F8E3870AD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334CA66-6A11-828F-B0E4-6B9FFFFF5D3C}"/>
              </a:ext>
            </a:extLst>
          </p:cNvPr>
          <p:cNvSpPr txBox="1"/>
          <p:nvPr/>
        </p:nvSpPr>
        <p:spPr>
          <a:xfrm>
            <a:off x="695624" y="692810"/>
            <a:ext cx="10728745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是位似图形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且它们的顶点都在格点上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则位似中心的坐标为</a:t>
            </a:r>
            <a:r>
              <a:rPr lang="zh-CN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28.jpeg">
            <a:extLst>
              <a:ext uri="{FF2B5EF4-FFF2-40B4-BE49-F238E27FC236}">
                <a16:creationId xmlns:a16="http://schemas.microsoft.com/office/drawing/2014/main" id="{A0A2D182-46CA-B0E9-323A-A11788672D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925" y="2348925"/>
            <a:ext cx="3114150" cy="322022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85D81EC-2A96-9E66-7350-F8F7D35CBE97}"/>
              </a:ext>
            </a:extLst>
          </p:cNvPr>
          <p:cNvSpPr txBox="1"/>
          <p:nvPr/>
        </p:nvSpPr>
        <p:spPr>
          <a:xfrm>
            <a:off x="6560807" y="1455877"/>
            <a:ext cx="8922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(2,2)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267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2BC116-6DD5-6909-22FC-FCC8006505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29.jpeg">
            <a:extLst>
              <a:ext uri="{FF2B5EF4-FFF2-40B4-BE49-F238E27FC236}">
                <a16:creationId xmlns:a16="http://schemas.microsoft.com/office/drawing/2014/main" id="{581872E7-1B7F-06BF-4B8A-DA94B1D57F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48800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A80E99D-0C35-5763-32C5-3B7CA472F12D}"/>
              </a:ext>
            </a:extLst>
          </p:cNvPr>
          <p:cNvSpPr txBox="1"/>
          <p:nvPr/>
        </p:nvSpPr>
        <p:spPr>
          <a:xfrm>
            <a:off x="1991715" y="440735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在平面直角坐标系中作位似图形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230.jpeg">
            <a:extLst>
              <a:ext uri="{FF2B5EF4-FFF2-40B4-BE49-F238E27FC236}">
                <a16:creationId xmlns:a16="http://schemas.microsoft.com/office/drawing/2014/main" id="{85576F03-71F2-84FC-49A7-A9ADD77C1E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625" y="1124840"/>
            <a:ext cx="701838" cy="31881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164FC5CF-AC81-846E-8101-EF54AC5969E6}"/>
              </a:ext>
            </a:extLst>
          </p:cNvPr>
          <p:cNvSpPr txBox="1"/>
          <p:nvPr/>
        </p:nvSpPr>
        <p:spPr>
          <a:xfrm>
            <a:off x="479610" y="995181"/>
            <a:ext cx="10872755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的三个顶点分别为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(-2,4),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(-3,1),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(-1,1),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以坐标原点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为位似中心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相似比为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在第二象限内将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放大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放大后得到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画出放大后的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并写出点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B'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C'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的对应点分别为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B'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C'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5173296-A710-4420-241F-53743CF13E08}"/>
              </a:ext>
            </a:extLst>
          </p:cNvPr>
          <p:cNvSpPr txBox="1"/>
          <p:nvPr/>
        </p:nvSpPr>
        <p:spPr>
          <a:xfrm>
            <a:off x="512229" y="3448601"/>
            <a:ext cx="576040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就是符合要求的三角形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4,8),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B'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6,2),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C'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2,2)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AD339C63-F912-3E0B-374A-11DC60549A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2065" y="2874396"/>
            <a:ext cx="3019425" cy="3048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D320F75D-3B72-6B4E-C503-3852783F28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32065" y="2895989"/>
            <a:ext cx="3168220" cy="3046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640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001F00-7314-9B15-E8AE-DA49CB377A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CBE2BCE-3AA8-B6FC-6DA5-EC893253A58D}"/>
              </a:ext>
            </a:extLst>
          </p:cNvPr>
          <p:cNvSpPr txBox="1"/>
          <p:nvPr/>
        </p:nvSpPr>
        <p:spPr>
          <a:xfrm>
            <a:off x="673779" y="476795"/>
            <a:ext cx="6108404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C6AB5AD-4758-3171-FB96-C624BC47D740}"/>
                  </a:ext>
                </a:extLst>
              </p:cNvPr>
              <p:cNvSpPr txBox="1"/>
              <p:nvPr/>
            </p:nvSpPr>
            <p:spPr>
              <a:xfrm>
                <a:off x="675724" y="1133641"/>
                <a:ext cx="5996316" cy="33321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由已知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</m:sub>
                        </m:sSub>
                      </m:e>
                      <m:sub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𝑨𝑩𝑪</m:t>
                        </m:r>
                      </m:sub>
                    </m:sSub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A'B'C'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的相似比为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𝑨</m:t>
                            </m:r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′</m:t>
                            </m:r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𝑩</m:t>
                            </m:r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′</m:t>
                            </m:r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𝑪</m:t>
                            </m:r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′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𝑨𝑩𝑪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A'B'C'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</m:sub>
                        </m:sSub>
                      </m:e>
                      <m:sub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𝑨𝑩𝑪</m:t>
                        </m:r>
                      </m:sub>
                    </m:sSub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C6AB5AD-4758-3171-FB96-C624BC47D7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5724" y="1133641"/>
                <a:ext cx="5996316" cy="3332131"/>
              </a:xfrm>
              <a:prstGeom prst="rect">
                <a:avLst/>
              </a:prstGeom>
              <a:blipFill>
                <a:blip r:embed="rId3"/>
                <a:stretch>
                  <a:fillRect l="-2136" b="-27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231.jpeg">
            <a:extLst>
              <a:ext uri="{FF2B5EF4-FFF2-40B4-BE49-F238E27FC236}">
                <a16:creationId xmlns:a16="http://schemas.microsoft.com/office/drawing/2014/main" id="{DEAB0028-71B2-453A-9D79-B1B019D59F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6075" y="1340855"/>
            <a:ext cx="2907795" cy="2980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977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0538B9-F5D4-4967-1363-E3E4942D37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32.jpeg">
            <a:extLst>
              <a:ext uri="{FF2B5EF4-FFF2-40B4-BE49-F238E27FC236}">
                <a16:creationId xmlns:a16="http://schemas.microsoft.com/office/drawing/2014/main" id="{BF2D65F2-2526-C921-2E6C-9EFD948042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39607"/>
            <a:ext cx="1584110" cy="45260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DCDD4F0-202F-190C-3B4D-9A11B9F6EF85}"/>
              </a:ext>
            </a:extLst>
          </p:cNvPr>
          <p:cNvSpPr txBox="1"/>
          <p:nvPr/>
        </p:nvSpPr>
        <p:spPr>
          <a:xfrm>
            <a:off x="640856" y="1108342"/>
            <a:ext cx="1078351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为坐标原点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两点的坐标分别为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(3,-1),(2,1)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为位似中心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轴左侧将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放大为原来的两倍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并画出放大后的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OB'C'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52602B5-A008-139B-377E-8C3955A3245F}"/>
              </a:ext>
            </a:extLst>
          </p:cNvPr>
          <p:cNvSpPr txBox="1"/>
          <p:nvPr/>
        </p:nvSpPr>
        <p:spPr>
          <a:xfrm>
            <a:off x="578910" y="2452532"/>
            <a:ext cx="515706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OB'C'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就是符合要求的三角形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5430699-79DF-4F87-15D4-D5AFB9119B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6134" y="2390139"/>
            <a:ext cx="4810125" cy="3114675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70ED73CF-C001-AFEF-BF0D-7E772F417479}"/>
              </a:ext>
            </a:extLst>
          </p:cNvPr>
          <p:cNvSpPr txBox="1"/>
          <p:nvPr/>
        </p:nvSpPr>
        <p:spPr>
          <a:xfrm>
            <a:off x="606278" y="3377265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分别写出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B'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C'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两点的坐标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202B939-A18B-7674-A27C-F0738BF28EF5}"/>
              </a:ext>
            </a:extLst>
          </p:cNvPr>
          <p:cNvSpPr txBox="1"/>
          <p:nvPr/>
        </p:nvSpPr>
        <p:spPr>
          <a:xfrm>
            <a:off x="667193" y="3980666"/>
            <a:ext cx="442073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B'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6,2),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C'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5157970-5580-1C9F-C875-68AAA75B8D86}"/>
              </a:ext>
            </a:extLst>
          </p:cNvPr>
          <p:cNvSpPr txBox="1"/>
          <p:nvPr/>
        </p:nvSpPr>
        <p:spPr>
          <a:xfrm>
            <a:off x="595392" y="4503886"/>
            <a:ext cx="610840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内部一点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请写出变换后的对应点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M'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9AC7766-3586-5BDF-2FF1-ED0DA7F7DF1E}"/>
              </a:ext>
            </a:extLst>
          </p:cNvPr>
          <p:cNvSpPr txBox="1"/>
          <p:nvPr/>
        </p:nvSpPr>
        <p:spPr>
          <a:xfrm>
            <a:off x="666315" y="5482786"/>
            <a:ext cx="36295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M'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7" name="image233.jpeg">
            <a:extLst>
              <a:ext uri="{FF2B5EF4-FFF2-40B4-BE49-F238E27FC236}">
                <a16:creationId xmlns:a16="http://schemas.microsoft.com/office/drawing/2014/main" id="{FCD1E530-B3C9-5A3A-D400-0BB9DF7772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06134" y="2289550"/>
            <a:ext cx="5013915" cy="3315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75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4656</TotalTime>
  <Words>663</Words>
  <Application>Microsoft Office PowerPoint</Application>
  <PresentationFormat>宽屏</PresentationFormat>
  <Paragraphs>33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265</cp:revision>
  <dcterms:created xsi:type="dcterms:W3CDTF">2024-04-24T12:16:00Z</dcterms:created>
  <dcterms:modified xsi:type="dcterms:W3CDTF">2025-04-04T09:02:50Z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