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728" r:id="rId2"/>
    <p:sldId id="4840" r:id="rId3"/>
    <p:sldId id="4841" r:id="rId4"/>
    <p:sldId id="4842" r:id="rId5"/>
    <p:sldId id="4843" r:id="rId6"/>
    <p:sldId id="4844" r:id="rId7"/>
    <p:sldId id="4845" r:id="rId8"/>
    <p:sldId id="4846" r:id="rId9"/>
    <p:sldId id="4847" r:id="rId10"/>
    <p:sldId id="4848" r:id="rId11"/>
    <p:sldId id="4849" r:id="rId12"/>
    <p:sldId id="4851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59D679-CEA3-B702-5965-40DB5421A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CF4B7E5-11F6-6ECF-BCE1-9893DA7A22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A2048BC-68F6-CA44-1840-565EBC2946C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9417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BB8FF-69AB-977E-1FED-92BA5DB6B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30A8049-5F51-1119-2B52-51DE3714F7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7A71C03-5C92-5D26-EFD9-0E55F687725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451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340FC-E045-51BD-09C0-D13D0C7159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BB68432-3432-8DD8-C10F-804A549CA2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4F952CD-6AD2-917B-1CF7-BCC6E52E104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219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5BD7B-8CEC-B83B-4D23-65E49D37C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78CFAED-F00D-AA94-259C-38EE997DCE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64152EA-51E7-AD27-A904-4D5D5636030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8845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35275-85C3-4D2C-F64F-CBF8D502B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21D3C54-E6C1-1AAF-2FB7-90874DBFC5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08C2940-7DFD-A5D6-EE43-975D7BD9B1B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01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649B1-186B-9F11-114C-B3C390753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1A73D2D-2BE0-52D4-4F7D-F3126809D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C9BF275-C32C-E521-C1A0-7FCC9527B8C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950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9D398-530E-A881-F366-0C50E0A16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FE436CD-D34C-3B76-F646-12534FD315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4DF05F8-4831-47CB-BF1B-CE2CF6BBFB4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95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285E7-6140-C793-FBF6-A85B6D28D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4FEF3C6-38AB-81C4-B480-24F2211883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C48B006-5303-624A-DA98-C31B9CA9792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214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32845-9B3E-0551-C107-180C0FE04C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339CE52-4520-F142-F4BF-D6874E7BE5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DFCDC5E-0005-187F-DCF0-419B5B92DE4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6774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8B5A8F-F4F8-B682-663A-2AE735AFF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B17E43B-0F89-7AFE-ED4B-C52D8714D8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AF9891-12CD-0050-07C2-5BB21E7531C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367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85801-59FD-5C11-8DBA-33D07C74D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98B55A3-12B9-4E39-B50F-75380D50A6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1E6F2B8-D0CE-4B0E-6474-84D93AB3DED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533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7" Type="http://schemas.openxmlformats.org/officeDocument/2006/relationships/image" Target="../media/image11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T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TIF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8C4970-A2A9-5AEA-4BCA-A9784295CC01}"/>
              </a:ext>
            </a:extLst>
          </p:cNvPr>
          <p:cNvSpPr txBox="1"/>
          <p:nvPr/>
        </p:nvSpPr>
        <p:spPr>
          <a:xfrm>
            <a:off x="1991715" y="1700880"/>
            <a:ext cx="856859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矩形的性质与判定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矩形的性质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003499-A799-164A-2A3F-09C9B44DB5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8B300C-92EB-8704-809C-730016B122D9}"/>
              </a:ext>
            </a:extLst>
          </p:cNvPr>
          <p:cNvSpPr txBox="1"/>
          <p:nvPr/>
        </p:nvSpPr>
        <p:spPr>
          <a:xfrm>
            <a:off x="691393" y="458200"/>
            <a:ext cx="27361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4AE9FD3-8828-BAFE-14A3-B26E189B5D45}"/>
                  </a:ext>
                </a:extLst>
              </p:cNvPr>
              <p:cNvSpPr txBox="1"/>
              <p:nvPr/>
            </p:nvSpPr>
            <p:spPr>
              <a:xfrm>
                <a:off x="695538" y="1110840"/>
                <a:ext cx="7128582" cy="30386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BCD=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∴BD=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𝟖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∴AM=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∵AC=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∴AN=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(1),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AC.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∴MN=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𝑴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𝑵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4AE9FD3-8828-BAFE-14A3-B26E189B5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38" y="1110840"/>
                <a:ext cx="7128582" cy="3038652"/>
              </a:xfrm>
              <a:prstGeom prst="rect">
                <a:avLst/>
              </a:prstGeom>
              <a:blipFill>
                <a:blip r:embed="rId3"/>
                <a:stretch>
                  <a:fillRect l="-1711" t="-2004" b="-4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3DDBA510-2C0F-F71F-7E08-7F2AEBB2B0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145" y="620805"/>
            <a:ext cx="2462085" cy="323033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29B7261-2DE0-7EFB-5EE1-D603E40189BD}"/>
              </a:ext>
            </a:extLst>
          </p:cNvPr>
          <p:cNvSpPr txBox="1"/>
          <p:nvPr/>
        </p:nvSpPr>
        <p:spPr>
          <a:xfrm>
            <a:off x="695538" y="4408332"/>
            <a:ext cx="1087284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思维点拨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在直角三角形中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如果已知斜边的中点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通常作出斜边上的中线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进而利用直角三角形斜边中线的性质进行计算或证明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有些时候也寻找另一边的中点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构造三角形的中位线来解决问题</a:t>
            </a:r>
            <a:r>
              <a:rPr lang="en-US" altLang="zh-CN" sz="2800" b="1" i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71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1356E-0179-90B3-9619-B92969B96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0.jpeg">
            <a:extLst>
              <a:ext uri="{FF2B5EF4-FFF2-40B4-BE49-F238E27FC236}">
                <a16:creationId xmlns:a16="http://schemas.microsoft.com/office/drawing/2014/main" id="{92806014-28E5-9CDC-EB31-5DE4F19CAC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24885"/>
            <a:ext cx="1440100" cy="41145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F9AAAD-D9F0-AEEA-2507-402E88C9BDD0}"/>
                  </a:ext>
                </a:extLst>
              </p:cNvPr>
              <p:cNvSpPr txBox="1"/>
              <p:nvPr/>
            </p:nvSpPr>
            <p:spPr>
              <a:xfrm>
                <a:off x="669815" y="980830"/>
                <a:ext cx="11114580" cy="14269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A.4	              B.2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C.4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D.6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F9AAAD-D9F0-AEEA-2507-402E88C9B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15" y="980830"/>
                <a:ext cx="11114580" cy="1426929"/>
              </a:xfrm>
              <a:prstGeom prst="rect">
                <a:avLst/>
              </a:prstGeom>
              <a:blipFill>
                <a:blip r:embed="rId4"/>
                <a:stretch>
                  <a:fillRect l="-1152" t="-5983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54AC9B7-19A2-A909-C7EE-5350CDF17C47}"/>
              </a:ext>
            </a:extLst>
          </p:cNvPr>
          <p:cNvSpPr txBox="1"/>
          <p:nvPr/>
        </p:nvSpPr>
        <p:spPr>
          <a:xfrm>
            <a:off x="665209" y="4948120"/>
            <a:ext cx="1097517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765399A-F99D-A5CE-DAEB-8468277536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660" y="2808907"/>
            <a:ext cx="3371850" cy="211455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5F8EB1-ACA4-3F46-BD98-EA7A9F5B8F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8055" y="2342182"/>
            <a:ext cx="3133725" cy="258127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FA5F1BE6-A9C9-AA60-F4A3-A6E9ACD3077D}"/>
              </a:ext>
            </a:extLst>
          </p:cNvPr>
          <p:cNvSpPr txBox="1"/>
          <p:nvPr/>
        </p:nvSpPr>
        <p:spPr>
          <a:xfrm>
            <a:off x="6096000" y="1432684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3328F49-A1A2-8A3B-376E-3F484333CC48}"/>
              </a:ext>
            </a:extLst>
          </p:cNvPr>
          <p:cNvSpPr txBox="1"/>
          <p:nvPr/>
        </p:nvSpPr>
        <p:spPr>
          <a:xfrm>
            <a:off x="1343670" y="5379007"/>
            <a:ext cx="9163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7712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89C74-5BD9-9E81-887B-4264CB744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A4910E-E587-5693-567D-2F443F493650}"/>
              </a:ext>
            </a:extLst>
          </p:cNvPr>
          <p:cNvSpPr txBox="1"/>
          <p:nvPr/>
        </p:nvSpPr>
        <p:spPr>
          <a:xfrm>
            <a:off x="695624" y="620805"/>
            <a:ext cx="1072874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73.jpeg">
            <a:extLst>
              <a:ext uri="{FF2B5EF4-FFF2-40B4-BE49-F238E27FC236}">
                <a16:creationId xmlns:a16="http://schemas.microsoft.com/office/drawing/2014/main" id="{33C73E3C-682D-478E-5EBB-3DFB9157F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845" y="2636945"/>
            <a:ext cx="5079117" cy="21601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9D3F2AC-D915-29EA-C3FE-A2AC778B126F}"/>
              </a:ext>
            </a:extLst>
          </p:cNvPr>
          <p:cNvSpPr txBox="1"/>
          <p:nvPr/>
        </p:nvSpPr>
        <p:spPr>
          <a:xfrm>
            <a:off x="8184145" y="1400762"/>
            <a:ext cx="1037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790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8CF73-512E-17A2-F2EE-B88F1A2A3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5.jpeg">
            <a:extLst>
              <a:ext uri="{FF2B5EF4-FFF2-40B4-BE49-F238E27FC236}">
                <a16:creationId xmlns:a16="http://schemas.microsoft.com/office/drawing/2014/main" id="{122604A8-29DD-DFB7-C301-64D556804C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155D88B-D2C4-30DB-3ADF-2C8874E9D341}"/>
              </a:ext>
            </a:extLst>
          </p:cNvPr>
          <p:cNvSpPr txBox="1"/>
          <p:nvPr/>
        </p:nvSpPr>
        <p:spPr>
          <a:xfrm>
            <a:off x="551615" y="1124840"/>
            <a:ext cx="1123278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矩形的定义</a:t>
            </a:r>
          </a:p>
          <a:p>
            <a:pPr>
              <a:buNone/>
            </a:pP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有一个角是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的平行四边形叫做矩形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矩形的性质</a:t>
            </a: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矩形是特殊的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它具有一般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的所有性质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矩形是轴对称图形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它有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条对称轴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且对称轴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矩形也是中心对称图形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对称中心是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矩形特有的性质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定理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矩形的四个角都是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定理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矩形的对角线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7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矩形的两条对角线将矩形分成两对全等的等腰三角形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因此在解决相关问题时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常常用到等腰三角形的性质</a:t>
            </a:r>
            <a:r>
              <a:rPr lang="en-US" altLang="zh-CN" sz="27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19E90A-5089-CAED-2C81-9D5D970372DD}"/>
              </a:ext>
            </a:extLst>
          </p:cNvPr>
          <p:cNvSpPr txBox="1"/>
          <p:nvPr/>
        </p:nvSpPr>
        <p:spPr>
          <a:xfrm>
            <a:off x="2423745" y="1556870"/>
            <a:ext cx="100807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751CF6-F13E-E661-B409-C4F4B5443377}"/>
              </a:ext>
            </a:extLst>
          </p:cNvPr>
          <p:cNvSpPr txBox="1"/>
          <p:nvPr/>
        </p:nvSpPr>
        <p:spPr>
          <a:xfrm>
            <a:off x="3114750" y="2348925"/>
            <a:ext cx="197318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3C6DF6-AC7F-B176-617D-EACEB4CD9C86}"/>
              </a:ext>
            </a:extLst>
          </p:cNvPr>
          <p:cNvSpPr txBox="1"/>
          <p:nvPr/>
        </p:nvSpPr>
        <p:spPr>
          <a:xfrm>
            <a:off x="6960060" y="2348925"/>
            <a:ext cx="197318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8193246-88BC-B58C-FA31-F598FABFEFE2}"/>
              </a:ext>
            </a:extLst>
          </p:cNvPr>
          <p:cNvSpPr txBox="1"/>
          <p:nvPr/>
        </p:nvSpPr>
        <p:spPr>
          <a:xfrm>
            <a:off x="4727905" y="2780955"/>
            <a:ext cx="504036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B1943AA-FC0B-9A68-7B91-273DCBA76B3B}"/>
              </a:ext>
            </a:extLst>
          </p:cNvPr>
          <p:cNvSpPr txBox="1"/>
          <p:nvPr/>
        </p:nvSpPr>
        <p:spPr>
          <a:xfrm>
            <a:off x="8400160" y="2780955"/>
            <a:ext cx="161315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互相垂直</a:t>
            </a:r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E58E172-11EC-EDD2-3F2D-A98787D1EECF}"/>
              </a:ext>
            </a:extLst>
          </p:cNvPr>
          <p:cNvSpPr txBox="1"/>
          <p:nvPr/>
        </p:nvSpPr>
        <p:spPr>
          <a:xfrm>
            <a:off x="4727905" y="3188169"/>
            <a:ext cx="237616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对角线的交点</a:t>
            </a:r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02B7244-DA90-67DC-035B-2FEACB53D372}"/>
              </a:ext>
            </a:extLst>
          </p:cNvPr>
          <p:cNvSpPr txBox="1"/>
          <p:nvPr/>
        </p:nvSpPr>
        <p:spPr>
          <a:xfrm>
            <a:off x="4223869" y="4005040"/>
            <a:ext cx="108007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E534D1C-2FD3-A63A-5BA9-6E467B5D57B6}"/>
              </a:ext>
            </a:extLst>
          </p:cNvPr>
          <p:cNvSpPr txBox="1"/>
          <p:nvPr/>
        </p:nvSpPr>
        <p:spPr>
          <a:xfrm>
            <a:off x="3749692" y="4412254"/>
            <a:ext cx="108007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7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410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16" grpId="0"/>
      <p:bldP spid="1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6BEFD-A73C-61A8-1716-99A4F3350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083A21-5893-08A4-3CE7-288C4CAEC6A3}"/>
              </a:ext>
            </a:extLst>
          </p:cNvPr>
          <p:cNvSpPr txBox="1"/>
          <p:nvPr/>
        </p:nvSpPr>
        <p:spPr>
          <a:xfrm>
            <a:off x="554202" y="525591"/>
            <a:ext cx="784854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直角三角形斜边上的中线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直角三角形斜边上的中线等于斜边的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2EC3D0-82AB-4F71-4066-1E18AED61A3D}"/>
                  </a:ext>
                </a:extLst>
              </p:cNvPr>
              <p:cNvSpPr txBox="1"/>
              <p:nvPr/>
            </p:nvSpPr>
            <p:spPr>
              <a:xfrm>
                <a:off x="554202" y="1677958"/>
                <a:ext cx="11083596" cy="41993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符号语言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该性质可以用来解决有关线段倍分的问题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学过的直角三角形主要性质有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:①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直角三角形两锐角互余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直角三角形两直角边的平方和等于斜边的平方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;③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直角三角形中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角所对的直角边等于斜边的一半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2EC3D0-82AB-4F71-4066-1E18AED61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202" y="1677958"/>
                <a:ext cx="11083596" cy="4199355"/>
              </a:xfrm>
              <a:prstGeom prst="rect">
                <a:avLst/>
              </a:prstGeom>
              <a:blipFill>
                <a:blip r:embed="rId3"/>
                <a:stretch>
                  <a:fillRect l="-1155" t="-290" r="-660" b="-31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56.jpeg">
            <a:extLst>
              <a:ext uri="{FF2B5EF4-FFF2-40B4-BE49-F238E27FC236}">
                <a16:creationId xmlns:a16="http://schemas.microsoft.com/office/drawing/2014/main" id="{AF2A2A84-49DF-2EE6-9765-43873A10E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205" y="836820"/>
            <a:ext cx="1512105" cy="282318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CC293FD-FED8-108B-5DF3-2882C19DE881}"/>
              </a:ext>
            </a:extLst>
          </p:cNvPr>
          <p:cNvSpPr txBox="1"/>
          <p:nvPr/>
        </p:nvSpPr>
        <p:spPr>
          <a:xfrm>
            <a:off x="6456025" y="1154738"/>
            <a:ext cx="1008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一半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116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C8A58-D104-53F8-EEA6-A597FFF63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7.jpeg">
            <a:extLst>
              <a:ext uri="{FF2B5EF4-FFF2-40B4-BE49-F238E27FC236}">
                <a16:creationId xmlns:a16="http://schemas.microsoft.com/office/drawing/2014/main" id="{87691FE8-17C5-51C4-0839-2DC36A70B6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702" y="548800"/>
            <a:ext cx="6336440" cy="508765"/>
          </a:xfrm>
          <a:prstGeom prst="rect">
            <a:avLst/>
          </a:prstGeom>
        </p:spPr>
      </p:pic>
      <p:pic>
        <p:nvPicPr>
          <p:cNvPr id="3" name="image58.jpeg">
            <a:extLst>
              <a:ext uri="{FF2B5EF4-FFF2-40B4-BE49-F238E27FC236}">
                <a16:creationId xmlns:a16="http://schemas.microsoft.com/office/drawing/2014/main" id="{4250F0A2-AA16-7063-008B-D640AAA818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383" y="1244963"/>
            <a:ext cx="7294796" cy="50876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51B88C4-F078-E5A5-A89F-E1EB252D040A}"/>
              </a:ext>
            </a:extLst>
          </p:cNvPr>
          <p:cNvSpPr txBox="1"/>
          <p:nvPr/>
        </p:nvSpPr>
        <p:spPr>
          <a:xfrm>
            <a:off x="2181406" y="1073376"/>
            <a:ext cx="216015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矩形的性质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59.jpeg">
            <a:extLst>
              <a:ext uri="{FF2B5EF4-FFF2-40B4-BE49-F238E27FC236}">
                <a16:creationId xmlns:a16="http://schemas.microsoft.com/office/drawing/2014/main" id="{DF3F4879-4555-61D9-2A28-657C438848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383" y="1957130"/>
            <a:ext cx="773843" cy="35152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F6AEB1-DB51-B4EB-9A93-E61393411CA7}"/>
                  </a:ext>
                </a:extLst>
              </p:cNvPr>
              <p:cNvSpPr txBox="1"/>
              <p:nvPr/>
            </p:nvSpPr>
            <p:spPr>
              <a:xfrm>
                <a:off x="649021" y="1737630"/>
                <a:ext cx="10893958" cy="20036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在矩形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垂足为点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A.5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B.6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C.10	           D.6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F6AEB1-DB51-B4EB-9A93-E61393411C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021" y="1737630"/>
                <a:ext cx="10893958" cy="2003690"/>
              </a:xfrm>
              <a:prstGeom prst="rect">
                <a:avLst/>
              </a:prstGeom>
              <a:blipFill>
                <a:blip r:embed="rId6"/>
                <a:stretch>
                  <a:fillRect l="-1119" b="-7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60.jpeg">
            <a:extLst>
              <a:ext uri="{FF2B5EF4-FFF2-40B4-BE49-F238E27FC236}">
                <a16:creationId xmlns:a16="http://schemas.microsoft.com/office/drawing/2014/main" id="{191A7C02-9667-C469-6D07-C0BF06D061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8283" y="3946265"/>
            <a:ext cx="3476896" cy="179766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D9FCB0D-A127-BEF2-D9D1-7D850B56BA3A}"/>
              </a:ext>
            </a:extLst>
          </p:cNvPr>
          <p:cNvSpPr txBox="1"/>
          <p:nvPr/>
        </p:nvSpPr>
        <p:spPr>
          <a:xfrm>
            <a:off x="6800604" y="2564940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220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D144C-8882-FC44-D4ED-9866F2D64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1.jpeg">
            <a:extLst>
              <a:ext uri="{FF2B5EF4-FFF2-40B4-BE49-F238E27FC236}">
                <a16:creationId xmlns:a16="http://schemas.microsoft.com/office/drawing/2014/main" id="{8423184B-9ECF-4214-6AB6-CE997B0EF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075" y="641624"/>
            <a:ext cx="845848" cy="3842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AA757AA-7614-5B9D-6DC8-EA64E9CF4110}"/>
              </a:ext>
            </a:extLst>
          </p:cNvPr>
          <p:cNvSpPr txBox="1"/>
          <p:nvPr/>
        </p:nvSpPr>
        <p:spPr>
          <a:xfrm>
            <a:off x="744075" y="548800"/>
            <a:ext cx="1070384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为两条对角线的交点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62.jpeg">
            <a:extLst>
              <a:ext uri="{FF2B5EF4-FFF2-40B4-BE49-F238E27FC236}">
                <a16:creationId xmlns:a16="http://schemas.microsoft.com/office/drawing/2014/main" id="{4C74E597-E79E-9AAD-3519-2E40BF22E3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20" y="2708950"/>
            <a:ext cx="3402630" cy="223215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818720E-AC22-D238-5764-FDCAA315BE90}"/>
                  </a:ext>
                </a:extLst>
              </p:cNvPr>
              <p:cNvSpPr txBox="1"/>
              <p:nvPr/>
            </p:nvSpPr>
            <p:spPr>
              <a:xfrm>
                <a:off x="752008" y="1595731"/>
                <a:ext cx="6856098" cy="43491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OA=OB.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是等腰直角三角形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∴AB=BE.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∵OA=OB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是等边三角形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∴OB=AB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∴OB=BE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818720E-AC22-D238-5764-FDCAA315BE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008" y="1595731"/>
                <a:ext cx="6856098" cy="4349139"/>
              </a:xfrm>
              <a:prstGeom prst="rect">
                <a:avLst/>
              </a:prstGeom>
              <a:blipFill>
                <a:blip r:embed="rId5"/>
                <a:stretch>
                  <a:fillRect l="-1778" t="-1964" b="-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738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50296-202C-E0F7-74CC-CD3B02463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BF32ED0-DA5E-3CAF-C939-4151C9132FFB}"/>
              </a:ext>
            </a:extLst>
          </p:cNvPr>
          <p:cNvSpPr txBox="1"/>
          <p:nvPr/>
        </p:nvSpPr>
        <p:spPr>
          <a:xfrm>
            <a:off x="839635" y="1700880"/>
            <a:ext cx="1051273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矩形的两条对角线把矩形分成四个等腰三角形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合理的利用等腰三角形的相关知识是本类型题的解题关键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尤其是当等腰三角形中有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角的时候会产生等边三角形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这是一种特殊的矩形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应用很广泛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517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F1A4D-8D9E-DE99-8BD1-E43983F15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3.jpeg">
            <a:extLst>
              <a:ext uri="{FF2B5EF4-FFF2-40B4-BE49-F238E27FC236}">
                <a16:creationId xmlns:a16="http://schemas.microsoft.com/office/drawing/2014/main" id="{FBEC597A-E942-8E33-6130-54FBAD1B86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656115" cy="47317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405DBE0-9333-B2C8-8B35-D8B9EEF9F2CC}"/>
              </a:ext>
            </a:extLst>
          </p:cNvPr>
          <p:cNvSpPr txBox="1"/>
          <p:nvPr/>
        </p:nvSpPr>
        <p:spPr>
          <a:xfrm>
            <a:off x="767630" y="1268850"/>
            <a:ext cx="1036872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=117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64.jpeg">
            <a:extLst>
              <a:ext uri="{FF2B5EF4-FFF2-40B4-BE49-F238E27FC236}">
                <a16:creationId xmlns:a16="http://schemas.microsoft.com/office/drawing/2014/main" id="{838A354C-D4C5-C39D-EB2C-47318AAAA7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860" y="3212985"/>
            <a:ext cx="4766877" cy="199516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C123E75-539D-04F8-97D3-7BF53A553127}"/>
              </a:ext>
            </a:extLst>
          </p:cNvPr>
          <p:cNvSpPr txBox="1"/>
          <p:nvPr/>
        </p:nvSpPr>
        <p:spPr>
          <a:xfrm>
            <a:off x="6096000" y="2048807"/>
            <a:ext cx="1037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953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9C5A-16EE-A99D-601F-5A35B2575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2AC1FE3-C6FF-2AEF-5E3A-BC3AE794BE4C}"/>
              </a:ext>
            </a:extLst>
          </p:cNvPr>
          <p:cNvSpPr txBox="1"/>
          <p:nvPr/>
        </p:nvSpPr>
        <p:spPr>
          <a:xfrm>
            <a:off x="479610" y="404790"/>
            <a:ext cx="110167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32DB39-23BA-D51F-6FE1-D838BFE44D9D}"/>
              </a:ext>
            </a:extLst>
          </p:cNvPr>
          <p:cNvSpPr txBox="1"/>
          <p:nvPr/>
        </p:nvSpPr>
        <p:spPr>
          <a:xfrm>
            <a:off x="479609" y="1381010"/>
            <a:ext cx="662446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AB=CD.∴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CDB.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∵BE=DF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.∴AE=CF.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65.jpeg">
            <a:extLst>
              <a:ext uri="{FF2B5EF4-FFF2-40B4-BE49-F238E27FC236}">
                <a16:creationId xmlns:a16="http://schemas.microsoft.com/office/drawing/2014/main" id="{1D1B4170-CBD9-D32A-4681-7227548DA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130" y="1975632"/>
            <a:ext cx="3107547" cy="184499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D3FFD35-6CDF-7187-B1D9-0B3DEB92C67A}"/>
              </a:ext>
            </a:extLst>
          </p:cNvPr>
          <p:cNvSpPr txBox="1"/>
          <p:nvPr/>
        </p:nvSpPr>
        <p:spPr>
          <a:xfrm>
            <a:off x="465416" y="2766005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1501D8C-42B3-0D8B-C35C-36D25B3F477F}"/>
                  </a:ext>
                </a:extLst>
              </p:cNvPr>
              <p:cNvSpPr txBox="1"/>
              <p:nvPr/>
            </p:nvSpPr>
            <p:spPr>
              <a:xfrm>
                <a:off x="465416" y="3300241"/>
                <a:ext cx="8366776" cy="26888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DO=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∴AO=DO.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.∴BC=AD=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1501D8C-42B3-0D8B-C35C-36D25B3F47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416" y="3300241"/>
                <a:ext cx="8366776" cy="2688813"/>
              </a:xfrm>
              <a:prstGeom prst="rect">
                <a:avLst/>
              </a:prstGeom>
              <a:blipFill>
                <a:blip r:embed="rId4"/>
                <a:stretch>
                  <a:fillRect l="-1457" t="-2948" b="-5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862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84D23-8A2E-4B96-06CF-02B4211087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6.jpeg">
            <a:extLst>
              <a:ext uri="{FF2B5EF4-FFF2-40B4-BE49-F238E27FC236}">
                <a16:creationId xmlns:a16="http://schemas.microsoft.com/office/drawing/2014/main" id="{115FC6B5-A1E0-7D40-2B19-5C6F2743E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624460" cy="4620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CDB364C-6B50-A50B-173B-2A7E73BEE211}"/>
              </a:ext>
            </a:extLst>
          </p:cNvPr>
          <p:cNvSpPr txBox="1"/>
          <p:nvPr/>
        </p:nvSpPr>
        <p:spPr>
          <a:xfrm>
            <a:off x="1991715" y="557021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直角三角形斜边上的中线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67.jpeg">
            <a:extLst>
              <a:ext uri="{FF2B5EF4-FFF2-40B4-BE49-F238E27FC236}">
                <a16:creationId xmlns:a16="http://schemas.microsoft.com/office/drawing/2014/main" id="{340C17E5-02F7-5CF2-F568-2866C90C2C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268850"/>
            <a:ext cx="831852" cy="3778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C8A8C4E-3071-F572-FFE3-5BDB1BCA9A69}"/>
              </a:ext>
            </a:extLst>
          </p:cNvPr>
          <p:cNvSpPr txBox="1"/>
          <p:nvPr/>
        </p:nvSpPr>
        <p:spPr>
          <a:xfrm>
            <a:off x="623620" y="1223037"/>
            <a:ext cx="1094476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7197C99-B5BD-A4E8-E0B8-5176C158D902}"/>
                  </a:ext>
                </a:extLst>
              </p:cNvPr>
              <p:cNvSpPr txBox="1"/>
              <p:nvPr/>
            </p:nvSpPr>
            <p:spPr>
              <a:xfrm>
                <a:off x="604637" y="2662463"/>
                <a:ext cx="6480450" cy="24361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BD=CM.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是等腰三角形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7197C99-B5BD-A4E8-E0B8-5176C158D9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637" y="2662463"/>
                <a:ext cx="6480450" cy="2436180"/>
              </a:xfrm>
              <a:prstGeom prst="rect">
                <a:avLst/>
              </a:prstGeom>
              <a:blipFill>
                <a:blip r:embed="rId5"/>
                <a:stretch>
                  <a:fillRect l="-1881" t="-3509" b="-6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68.jpeg">
            <a:extLst>
              <a:ext uri="{FF2B5EF4-FFF2-40B4-BE49-F238E27FC236}">
                <a16:creationId xmlns:a16="http://schemas.microsoft.com/office/drawing/2014/main" id="{FA230447-7252-F1AA-5639-F243289535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4050" y="2481403"/>
            <a:ext cx="2304160" cy="261183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B095B5B-C74E-E146-3724-F3D807C526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96125" y="2265388"/>
            <a:ext cx="2462085" cy="323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02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3900</TotalTime>
  <Words>1121</Words>
  <Application>Microsoft Office PowerPoint</Application>
  <PresentationFormat>宽屏</PresentationFormat>
  <Paragraphs>78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234</cp:revision>
  <dcterms:created xsi:type="dcterms:W3CDTF">2024-04-24T12:16:00Z</dcterms:created>
  <dcterms:modified xsi:type="dcterms:W3CDTF">2025-04-02T04:46:07Z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