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4046" r:id="rId3"/>
    <p:sldId id="4048" r:id="rId4"/>
    <p:sldId id="4049" r:id="rId5"/>
    <p:sldId id="4050" r:id="rId6"/>
    <p:sldId id="4051" r:id="rId7"/>
    <p:sldId id="4052" r:id="rId8"/>
    <p:sldId id="4053" r:id="rId9"/>
    <p:sldId id="4054" r:id="rId10"/>
    <p:sldId id="4055" r:id="rId11"/>
    <p:sldId id="4056" r:id="rId12"/>
    <p:sldId id="4057" r:id="rId13"/>
    <p:sldId id="4058" r:id="rId14"/>
    <p:sldId id="4059" r:id="rId15"/>
    <p:sldId id="4060" r:id="rId16"/>
    <p:sldId id="4061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3432" autoAdjust="0"/>
  </p:normalViewPr>
  <p:slideViewPr>
    <p:cSldViewPr showGuides="1">
      <p:cViewPr varScale="1">
        <p:scale>
          <a:sx n="75" d="100"/>
          <a:sy n="75" d="100"/>
        </p:scale>
        <p:origin x="102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87D57-4CF7-FF29-17A9-8E8C76BAC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35ADB2-BE4F-32DA-CF2A-A6BB1687A5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14CBA9-0D3D-8A35-150C-98E2103BADD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634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35531-FACE-301E-2585-B05823CE3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1D23679-0597-41CC-23F1-FC6FF27674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DCF571-0A7A-A6F8-FC01-42663331EE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109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BDF6D-21A3-6F58-8251-8BBF88793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F43552E-1CC4-D2E8-B1DE-CA85B6E83B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E2808B1-980D-5098-2275-20C7B787A8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402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56933-3956-6394-3752-C1C573317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147798-BD27-032A-3DF5-20261B5A87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3C55A6-3B95-EA56-8885-46691A6F7A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19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3F371-8352-0B88-E88C-6300ACC73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FD6C79A-889D-EE24-B860-AA1BD1F6E1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A6967B-A2A1-9DC0-9346-DD7A074B877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73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7D3A4-D6E0-7CD1-DBBE-CB251BE7A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9ADF86-F10D-E26F-2D3A-659A78091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5B0F3E-453C-F233-665F-64A49BFF97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902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73D0C-9E68-1B96-89B1-66124D04D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653CE8-17F8-BF02-3CE5-EE7529F4FC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641360-DB95-59EA-59D0-D9035EA0A3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19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6FCD7-EAA3-B5BF-CF95-CB665F679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6614786-BE33-8B04-007E-CAEBD1D1B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636FC1-8BB0-AF1A-D00C-84F5F47ACA6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36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B8E6D-0E2B-2EDA-BA9C-EEA24EBE9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767826-9234-EA2F-1464-E77566AC1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0C6CC53-CEBA-2D78-3BCF-F54B72598B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82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DDA66-585D-B54A-B783-3C1E89EC1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3ADA36-32D5-1989-865C-44DDADE226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4A9BC7-51D2-3F24-B052-4EC7522A3BA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37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646D3-FD58-F382-3593-71AFC3D54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4010A4-0721-D381-1A83-D688EF8B1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5E7CA5-1D54-8A11-FD10-AA3D9BEAAD4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72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78AAD-FD64-DBDC-4B4D-AA71260C8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66FF01-C035-B6D8-1FD8-0FDBD397D4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09AA21-8F4F-FEAC-0F58-3EA7E65CAE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73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72115-E557-C840-040C-C46AC8305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B3321D-9E47-DF8C-A326-C28DB636EA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096972-951F-22A1-B6D7-8856F94A48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8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D1C7B-D87F-7F44-F87D-EEC335415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E87895-575D-FAAF-F891-3A2BA8DC69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4EE9EF-62D6-713B-81F4-C5AD3474D9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52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83304-0A71-940E-DD4C-173A674BE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119879-A73A-6463-8F7E-5A009BCCE7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B55D94-65D8-7E1B-1304-20C974CD2A1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41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48F28C-5B0C-291E-6CFE-EB467DB2518D}"/>
              </a:ext>
            </a:extLst>
          </p:cNvPr>
          <p:cNvSpPr txBox="1"/>
          <p:nvPr/>
        </p:nvSpPr>
        <p:spPr>
          <a:xfrm>
            <a:off x="2351740" y="1628875"/>
            <a:ext cx="7272506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《一元二次方程》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CD309-4224-4906-68F0-D3DF6CA22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6E1C8B-C897-DD25-4D69-37AE3862C080}"/>
              </a:ext>
            </a:extLst>
          </p:cNvPr>
          <p:cNvSpPr txBox="1"/>
          <p:nvPr/>
        </p:nvSpPr>
        <p:spPr>
          <a:xfrm>
            <a:off x="515612" y="548800"/>
            <a:ext cx="111607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要使用长为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的篱笆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一面利用墙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墙的最大可用长度为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围成中间隔有一道篱笆的长方形花圃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如果要围成面积为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的花圃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的长为多少米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1C77F2-F315-4E5D-6F4F-055D98645F60}"/>
              </a:ext>
            </a:extLst>
          </p:cNvPr>
          <p:cNvSpPr txBox="1"/>
          <p:nvPr/>
        </p:nvSpPr>
        <p:spPr>
          <a:xfrm>
            <a:off x="623620" y="2060905"/>
            <a:ext cx="691248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墙的最大可用长度为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71.jpeg">
            <a:extLst>
              <a:ext uri="{FF2B5EF4-FFF2-40B4-BE49-F238E27FC236}">
                <a16:creationId xmlns:a16="http://schemas.microsoft.com/office/drawing/2014/main" id="{670E5D32-02D9-2C9A-DA71-A22EC2834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2849686"/>
            <a:ext cx="3349233" cy="196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1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4BC16-E557-C88D-0CDA-C6C837D5D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7339BF-9A5E-523E-81BA-FB0AB615C797}"/>
              </a:ext>
            </a:extLst>
          </p:cNvPr>
          <p:cNvSpPr txBox="1"/>
          <p:nvPr/>
        </p:nvSpPr>
        <p:spPr>
          <a:xfrm>
            <a:off x="623620" y="620805"/>
            <a:ext cx="1058473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能否围成面积为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的花圃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57146D-4117-B6BE-0834-8B1AB1FED38C}"/>
              </a:ext>
            </a:extLst>
          </p:cNvPr>
          <p:cNvSpPr txBox="1"/>
          <p:nvPr/>
        </p:nvSpPr>
        <p:spPr>
          <a:xfrm>
            <a:off x="623621" y="1874728"/>
            <a:ext cx="7632530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不能围成面积为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的花圃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假设存在符合条件的长方形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)·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∵Δ=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该方程无实数根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不能围成面积为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的花圃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71.jpeg">
            <a:extLst>
              <a:ext uri="{FF2B5EF4-FFF2-40B4-BE49-F238E27FC236}">
                <a16:creationId xmlns:a16="http://schemas.microsoft.com/office/drawing/2014/main" id="{5492AC18-482E-9C4C-5F9A-8E931F6E4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112" y="3284990"/>
            <a:ext cx="3349233" cy="196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7269C-8A78-9A1F-4B8C-10FA04E96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91AB2E-8101-2F34-FCD6-9BFAB9C535FE}"/>
              </a:ext>
            </a:extLst>
          </p:cNvPr>
          <p:cNvSpPr txBox="1"/>
          <p:nvPr/>
        </p:nvSpPr>
        <p:spPr>
          <a:xfrm>
            <a:off x="623620" y="476795"/>
            <a:ext cx="1065674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·重庆万州区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健康来自运动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运动创造美好生活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某个周末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小明和小华相约一起到万州南滨公园跑步锻炼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小明的跑步速度为小华的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若他们同时从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沿相同路线跑步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米到达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则小明比小华早到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求小明每分钟跑多少米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963777-2687-4FA5-CF52-486959F0A5A8}"/>
                  </a:ext>
                </a:extLst>
              </p:cNvPr>
              <p:cNvSpPr txBox="1"/>
              <p:nvPr/>
            </p:nvSpPr>
            <p:spPr>
              <a:xfrm>
                <a:off x="623620" y="3104950"/>
                <a:ext cx="8495584" cy="28578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设小华每分钟跑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则小明每分钟跑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小明每分钟跑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963777-2687-4FA5-CF52-486959F0A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104950"/>
                <a:ext cx="8495584" cy="2857898"/>
              </a:xfrm>
              <a:prstGeom prst="rect">
                <a:avLst/>
              </a:prstGeom>
              <a:blipFill>
                <a:blip r:embed="rId3"/>
                <a:stretch>
                  <a:fillRect l="-1435" t="-1493" b="-5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464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3F6BF-5E9A-96E4-43BA-ABE1D798C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0513E6-66B4-FD33-831B-454A7B65DF09}"/>
              </a:ext>
            </a:extLst>
          </p:cNvPr>
          <p:cNvSpPr txBox="1"/>
          <p:nvPr/>
        </p:nvSpPr>
        <p:spPr>
          <a:xfrm>
            <a:off x="623620" y="548800"/>
            <a:ext cx="10944760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若到达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小明继续沿着步道跑步到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在他从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地整个跑步过程中前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平均每分钟消耗热量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卡路里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每多跑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平均每分钟消耗的热量就增加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卡路里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小明共消耗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卡路里热量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地整个跑步过程中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小明共用多少分钟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95585A-0721-9690-ADB2-F414D25EF5EF}"/>
                  </a:ext>
                </a:extLst>
              </p:cNvPr>
              <p:cNvSpPr txBox="1"/>
              <p:nvPr/>
            </p:nvSpPr>
            <p:spPr>
              <a:xfrm>
                <a:off x="695625" y="2755664"/>
                <a:ext cx="10152705" cy="28848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设在从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地整个跑步过程中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小明共用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050,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spcAft>
                    <a:spcPts val="46465"/>
                  </a:spcAft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小明共用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95585A-0721-9690-ADB2-F414D25EF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755664"/>
                <a:ext cx="10152705" cy="2884892"/>
              </a:xfrm>
              <a:prstGeom prst="rect">
                <a:avLst/>
              </a:prstGeom>
              <a:blipFill>
                <a:blip r:embed="rId3"/>
                <a:stretch>
                  <a:fillRect l="-1200" t="-1480" r="-600" b="-5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27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1AD74-8D59-6484-74D2-A220F7DE5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BB2478-C09F-CFEC-06AA-8D8D0B92CB15}"/>
              </a:ext>
            </a:extLst>
          </p:cNvPr>
          <p:cNvSpPr txBox="1"/>
          <p:nvPr/>
        </p:nvSpPr>
        <p:spPr>
          <a:xfrm>
            <a:off x="767630" y="692810"/>
            <a:ext cx="1065674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公安部提醒市民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骑车必须严格遵守“一盔一带”的规定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某头盔经销商统计了某品牌头盔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月份的销量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该品牌头盔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月份销售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月份销售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月份销售量的月增长率相同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求该品牌头盔销售量的月增长率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6C2ECF-BB96-413C-35DA-4DEA94C9BC8D}"/>
              </a:ext>
            </a:extLst>
          </p:cNvPr>
          <p:cNvSpPr txBox="1"/>
          <p:nvPr/>
        </p:nvSpPr>
        <p:spPr>
          <a:xfrm>
            <a:off x="767630" y="3068975"/>
            <a:ext cx="763253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设该品牌头盔销售量的月增长率为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该品牌头盔销售量的月增长率为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2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E841AC-4883-4527-3301-A2360FBB7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578ECA-33C5-BE29-1C87-9C8670BA4833}"/>
              </a:ext>
            </a:extLst>
          </p:cNvPr>
          <p:cNvSpPr txBox="1"/>
          <p:nvPr/>
        </p:nvSpPr>
        <p:spPr>
          <a:xfrm>
            <a:off x="479610" y="681756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若此种头盔每个进价为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商家经过调查统计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当每个头盔售价为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在此基础上售价每涨价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则月销售量将减少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设该品牌头盔售价为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B290F0-7197-16EF-8031-F2D7D6794533}"/>
              </a:ext>
            </a:extLst>
          </p:cNvPr>
          <p:cNvSpPr txBox="1"/>
          <p:nvPr/>
        </p:nvSpPr>
        <p:spPr>
          <a:xfrm>
            <a:off x="479610" y="3427920"/>
            <a:ext cx="5688395" cy="1307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∴y=-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57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96F4E-42C6-5DCE-A414-1EE8906AD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44A4DFD-615C-7D58-614A-14CEB24B959C}"/>
              </a:ext>
            </a:extLst>
          </p:cNvPr>
          <p:cNvSpPr txBox="1"/>
          <p:nvPr/>
        </p:nvSpPr>
        <p:spPr>
          <a:xfrm>
            <a:off x="544925" y="764815"/>
            <a:ext cx="1080075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为使月销售利润达到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而且尽可能让顾客得到实惠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则该品牌头盔的实际售价应定为多少元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3A83C6-5C6E-C2E3-B6BE-D47F71E50C3B}"/>
              </a:ext>
            </a:extLst>
          </p:cNvPr>
          <p:cNvSpPr txBox="1"/>
          <p:nvPr/>
        </p:nvSpPr>
        <p:spPr>
          <a:xfrm>
            <a:off x="544925" y="2284007"/>
            <a:ext cx="684716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要尽可能让顾客得到实惠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该品牌头盔的实际售价应定为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43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430D9-EC2A-A7DE-8548-6CF205C0B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3.jpeg">
            <a:extLst>
              <a:ext uri="{FF2B5EF4-FFF2-40B4-BE49-F238E27FC236}">
                <a16:creationId xmlns:a16="http://schemas.microsoft.com/office/drawing/2014/main" id="{7A96E934-9A92-0838-4F33-36B5A747F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408445" cy="520563"/>
          </a:xfrm>
          <a:prstGeom prst="rect">
            <a:avLst/>
          </a:prstGeom>
        </p:spPr>
      </p:pic>
      <p:pic>
        <p:nvPicPr>
          <p:cNvPr id="3" name="image64.jpeg">
            <a:extLst>
              <a:ext uri="{FF2B5EF4-FFF2-40B4-BE49-F238E27FC236}">
                <a16:creationId xmlns:a16="http://schemas.microsoft.com/office/drawing/2014/main" id="{4BC7B9FA-06B3-6C72-F40E-B0272D4FBE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159" b="49996"/>
          <a:stretch/>
        </p:blipFill>
        <p:spPr>
          <a:xfrm>
            <a:off x="1302180" y="1412859"/>
            <a:ext cx="10509528" cy="4104285"/>
          </a:xfrm>
          <a:prstGeom prst="rect">
            <a:avLst/>
          </a:prstGeom>
        </p:spPr>
      </p:pic>
      <p:pic>
        <p:nvPicPr>
          <p:cNvPr id="4" name="image64.jpeg">
            <a:extLst>
              <a:ext uri="{FF2B5EF4-FFF2-40B4-BE49-F238E27FC236}">
                <a16:creationId xmlns:a16="http://schemas.microsoft.com/office/drawing/2014/main" id="{973BC536-AFED-41C1-2FB9-B21E858A3A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152" r="94144" b="50000"/>
          <a:stretch/>
        </p:blipFill>
        <p:spPr>
          <a:xfrm>
            <a:off x="708470" y="3284990"/>
            <a:ext cx="593710" cy="20977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C8C41BE-0A4A-64BD-F176-E1968E3FA3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125" y="1437243"/>
            <a:ext cx="792055" cy="3600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4A50DF9-F141-F404-1D6F-77159ADDD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9960" y="2924965"/>
            <a:ext cx="1440100" cy="3600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4D7C49-5876-36A1-F7A4-B06955E8C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9910" y="3628487"/>
            <a:ext cx="2592180" cy="8853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7894699-2319-9E28-9A45-69C06FBD2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2791" y="4941105"/>
            <a:ext cx="737319" cy="2770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8E9045E-F8BC-1DBC-831E-4DA00BA704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4871" y="4952092"/>
            <a:ext cx="737319" cy="27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5A85E-6AAE-942F-83AC-FE1A2065F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4.jpeg">
            <a:extLst>
              <a:ext uri="{FF2B5EF4-FFF2-40B4-BE49-F238E27FC236}">
                <a16:creationId xmlns:a16="http://schemas.microsoft.com/office/drawing/2014/main" id="{DCFCCE81-49E1-708E-F647-B990367B07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897" t="50004"/>
          <a:stretch/>
        </p:blipFill>
        <p:spPr>
          <a:xfrm>
            <a:off x="1199660" y="1268850"/>
            <a:ext cx="10281729" cy="3960275"/>
          </a:xfrm>
          <a:prstGeom prst="rect">
            <a:avLst/>
          </a:prstGeom>
        </p:spPr>
      </p:pic>
      <p:pic>
        <p:nvPicPr>
          <p:cNvPr id="3" name="image64.jpeg">
            <a:extLst>
              <a:ext uri="{FF2B5EF4-FFF2-40B4-BE49-F238E27FC236}">
                <a16:creationId xmlns:a16="http://schemas.microsoft.com/office/drawing/2014/main" id="{CFA73C7D-2A34-C07D-F796-ADD3E812C0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1152" r="94144" b="50000"/>
          <a:stretch/>
        </p:blipFill>
        <p:spPr>
          <a:xfrm>
            <a:off x="762191" y="1253185"/>
            <a:ext cx="593710" cy="20977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751D320-F086-DCDF-AA50-5B38065AC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280" y="1402700"/>
            <a:ext cx="1008070" cy="2909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F191B8D-1F15-0469-ED03-AF294A16A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087321"/>
            <a:ext cx="792055" cy="2909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C937CC-08E0-13AB-A515-D9150F46E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7869" y="2739430"/>
            <a:ext cx="444222" cy="2909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BAF5D71-79DF-D590-6190-003962588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8127" y="3789025"/>
            <a:ext cx="578073" cy="5760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1F584A7-D1F2-CC3B-BE52-3DFEE4CCF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265" y="3780603"/>
            <a:ext cx="578073" cy="57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1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41671-B7F0-0FB0-9098-C9791E74C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5.jpeg">
            <a:extLst>
              <a:ext uri="{FF2B5EF4-FFF2-40B4-BE49-F238E27FC236}">
                <a16:creationId xmlns:a16="http://schemas.microsoft.com/office/drawing/2014/main" id="{FC61A0EB-251E-D2A3-4764-F3E5CE3D5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5701488" cy="485755"/>
          </a:xfrm>
          <a:prstGeom prst="rect">
            <a:avLst/>
          </a:prstGeom>
        </p:spPr>
      </p:pic>
      <p:pic>
        <p:nvPicPr>
          <p:cNvPr id="3" name="image66.jpeg">
            <a:extLst>
              <a:ext uri="{FF2B5EF4-FFF2-40B4-BE49-F238E27FC236}">
                <a16:creationId xmlns:a16="http://schemas.microsoft.com/office/drawing/2014/main" id="{C6ECC98C-58FE-FB76-D31E-ABEEED3D86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196845"/>
            <a:ext cx="4856338" cy="4137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3946F57-36E3-192A-BB9E-1D5BAE67FA61}"/>
              </a:ext>
            </a:extLst>
          </p:cNvPr>
          <p:cNvSpPr txBox="1"/>
          <p:nvPr/>
        </p:nvSpPr>
        <p:spPr>
          <a:xfrm>
            <a:off x="1703695" y="1061970"/>
            <a:ext cx="5544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一元二次方程的相关概念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0CD319-C88F-F6A4-6CAC-6441AE7F7718}"/>
                  </a:ext>
                </a:extLst>
              </p:cNvPr>
              <p:cNvSpPr txBox="1"/>
              <p:nvPr/>
            </p:nvSpPr>
            <p:spPr>
              <a:xfrm>
                <a:off x="551615" y="1772885"/>
                <a:ext cx="9648670" cy="20052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在下列方程中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一定是一元二次方程的有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①3x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+7=0;	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②ax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+bx+c=0;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③(x-2)(x+5)=x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-1;	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④3x-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C.3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D.4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0CD319-C88F-F6A4-6CAC-6441AE7F7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772885"/>
                <a:ext cx="9648670" cy="2005293"/>
              </a:xfrm>
              <a:prstGeom prst="rect">
                <a:avLst/>
              </a:prstGeom>
              <a:blipFill>
                <a:blip r:embed="rId5"/>
                <a:stretch>
                  <a:fillRect l="-1263" t="-4255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EED717-F3BE-3746-0128-B9D5EC85736E}"/>
                  </a:ext>
                </a:extLst>
              </p:cNvPr>
              <p:cNvSpPr txBox="1"/>
              <p:nvPr/>
            </p:nvSpPr>
            <p:spPr>
              <a:xfrm>
                <a:off x="551615" y="3708279"/>
                <a:ext cx="10368720" cy="23208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(m-1)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  <m:sup>
                        <m:sSup>
                          <m:sSupPr>
                            <m:ctrlPr>
                              <a:rPr lang="zh-CN" altLang="zh-CN" sz="2800" b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altLang="zh-CN" sz="2800" b="1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+2x-3=0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(m-2)x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+5x+m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-m-2=0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有一个根为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endPara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另一根为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EED717-F3BE-3746-0128-B9D5EC857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708279"/>
                <a:ext cx="10368720" cy="2320828"/>
              </a:xfrm>
              <a:prstGeom prst="rect">
                <a:avLst/>
              </a:prstGeom>
              <a:blipFill>
                <a:blip r:embed="rId6"/>
                <a:stretch>
                  <a:fillRect l="-1176" t="-525" r="-1235" b="-6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CA79072-D2CC-2408-70CA-3CAB4E5B9534}"/>
              </a:ext>
            </a:extLst>
          </p:cNvPr>
          <p:cNvSpPr txBox="1"/>
          <p:nvPr/>
        </p:nvSpPr>
        <p:spPr>
          <a:xfrm>
            <a:off x="7392090" y="177288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1D3373C-BD3F-2C17-F5CA-A0658828A9F1}"/>
              </a:ext>
            </a:extLst>
          </p:cNvPr>
          <p:cNvSpPr txBox="1"/>
          <p:nvPr/>
        </p:nvSpPr>
        <p:spPr>
          <a:xfrm>
            <a:off x="1285930" y="4220125"/>
            <a:ext cx="561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ABE1C25-3D54-2520-25B3-035D76AEEE77}"/>
              </a:ext>
            </a:extLst>
          </p:cNvPr>
          <p:cNvSpPr txBox="1"/>
          <p:nvPr/>
        </p:nvSpPr>
        <p:spPr>
          <a:xfrm>
            <a:off x="1285930" y="5399545"/>
            <a:ext cx="5578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F5FD516-5730-933F-DAAE-3ABFAFD603FC}"/>
                  </a:ext>
                </a:extLst>
              </p:cNvPr>
              <p:cNvSpPr txBox="1"/>
              <p:nvPr/>
            </p:nvSpPr>
            <p:spPr>
              <a:xfrm>
                <a:off x="3791840" y="5129086"/>
                <a:ext cx="532905" cy="7936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kumimoji="0" lang="en-US" altLang="zh-CN" sz="24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F5FD516-5730-933F-DAAE-3ABFAFD60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840" y="5129086"/>
                <a:ext cx="532905" cy="7936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101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5AA47-5732-404F-AC1F-402D08C30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7.jpeg">
            <a:extLst>
              <a:ext uri="{FF2B5EF4-FFF2-40B4-BE49-F238E27FC236}">
                <a16:creationId xmlns:a16="http://schemas.microsoft.com/office/drawing/2014/main" id="{593CC012-E7F5-DB9F-F222-AAAD1C665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15" y="569500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5AFC45A-E82E-8117-5C16-D317564C46A8}"/>
              </a:ext>
            </a:extLst>
          </p:cNvPr>
          <p:cNvSpPr txBox="1"/>
          <p:nvPr/>
        </p:nvSpPr>
        <p:spPr>
          <a:xfrm>
            <a:off x="1886752" y="499128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一元二次方程的解法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52DBF6-8E7E-FC38-348E-DCD52973D789}"/>
              </a:ext>
            </a:extLst>
          </p:cNvPr>
          <p:cNvSpPr txBox="1"/>
          <p:nvPr/>
        </p:nvSpPr>
        <p:spPr>
          <a:xfrm>
            <a:off x="623620" y="1195376"/>
            <a:ext cx="849659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配方后可化为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	                                 B.(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	                                 D.(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B02C62-361F-2D0E-1B12-465A10457AF2}"/>
              </a:ext>
            </a:extLst>
          </p:cNvPr>
          <p:cNvSpPr txBox="1"/>
          <p:nvPr/>
        </p:nvSpPr>
        <p:spPr>
          <a:xfrm>
            <a:off x="623620" y="2684333"/>
            <a:ext cx="48243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用适当的方法解下列方程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-18=0;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F6BA4F-B6CD-8474-940E-DA46C4EC4F7E}"/>
              </a:ext>
            </a:extLst>
          </p:cNvPr>
          <p:cNvSpPr txBox="1"/>
          <p:nvPr/>
        </p:nvSpPr>
        <p:spPr>
          <a:xfrm>
            <a:off x="683236" y="3816591"/>
            <a:ext cx="29442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55C26E-D132-6AD4-6B2B-2AC9E5A0816F}"/>
              </a:ext>
            </a:extLst>
          </p:cNvPr>
          <p:cNvSpPr txBox="1"/>
          <p:nvPr/>
        </p:nvSpPr>
        <p:spPr>
          <a:xfrm>
            <a:off x="6095999" y="3104448"/>
            <a:ext cx="31682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-4=0;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4323C0D-61AB-1F1B-8FCB-EBCD679D9FD6}"/>
                  </a:ext>
                </a:extLst>
              </p:cNvPr>
              <p:cNvSpPr txBox="1"/>
              <p:nvPr/>
            </p:nvSpPr>
            <p:spPr>
              <a:xfrm>
                <a:off x="6095999" y="3720859"/>
                <a:ext cx="279931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4323C0D-61AB-1F1B-8FCB-EBCD679D9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9" y="3720859"/>
                <a:ext cx="2799310" cy="714683"/>
              </a:xfrm>
              <a:prstGeom prst="rect">
                <a:avLst/>
              </a:prstGeom>
              <a:blipFill>
                <a:blip r:embed="rId4"/>
                <a:stretch>
                  <a:fillRect l="-4357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59FF6E51-CE4D-6D08-7C9C-861E11629A80}"/>
              </a:ext>
            </a:extLst>
          </p:cNvPr>
          <p:cNvSpPr txBox="1"/>
          <p:nvPr/>
        </p:nvSpPr>
        <p:spPr>
          <a:xfrm>
            <a:off x="670351" y="4621925"/>
            <a:ext cx="35997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(3)16(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A1A1AE6-3311-7260-6896-F402FDE55F79}"/>
                  </a:ext>
                </a:extLst>
              </p:cNvPr>
              <p:cNvSpPr txBox="1"/>
              <p:nvPr/>
            </p:nvSpPr>
            <p:spPr>
              <a:xfrm>
                <a:off x="683236" y="5305282"/>
                <a:ext cx="323410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A1A1AE6-3311-7260-6896-F402FDE55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236" y="5305282"/>
                <a:ext cx="3234101" cy="714683"/>
              </a:xfrm>
              <a:prstGeom prst="rect">
                <a:avLst/>
              </a:prstGeom>
              <a:blipFill>
                <a:blip r:embed="rId5"/>
                <a:stretch>
                  <a:fillRect l="-3766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24261BBA-5959-BCA8-598B-72141944794A}"/>
              </a:ext>
            </a:extLst>
          </p:cNvPr>
          <p:cNvSpPr txBox="1"/>
          <p:nvPr/>
        </p:nvSpPr>
        <p:spPr>
          <a:xfrm>
            <a:off x="6095999" y="4621925"/>
            <a:ext cx="3970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(4)2(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82BE10B-4D45-8179-063F-3975E8F9FA6B}"/>
              </a:ext>
            </a:extLst>
          </p:cNvPr>
          <p:cNvSpPr txBox="1"/>
          <p:nvPr/>
        </p:nvSpPr>
        <p:spPr>
          <a:xfrm>
            <a:off x="6096001" y="5401013"/>
            <a:ext cx="3024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595C62-00CA-508D-CBB3-C4AAE967D76C}"/>
              </a:ext>
            </a:extLst>
          </p:cNvPr>
          <p:cNvSpPr txBox="1"/>
          <p:nvPr/>
        </p:nvSpPr>
        <p:spPr>
          <a:xfrm>
            <a:off x="7034754" y="1195376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148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8CB52-3D16-4C4B-52F7-623CF7766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8.jpeg">
            <a:extLst>
              <a:ext uri="{FF2B5EF4-FFF2-40B4-BE49-F238E27FC236}">
                <a16:creationId xmlns:a16="http://schemas.microsoft.com/office/drawing/2014/main" id="{BDB465C2-10D3-1411-8656-837C8111E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50" y="579070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2B9A45D-5251-168C-4383-F04B1E88F8B1}"/>
              </a:ext>
            </a:extLst>
          </p:cNvPr>
          <p:cNvSpPr txBox="1"/>
          <p:nvPr/>
        </p:nvSpPr>
        <p:spPr>
          <a:xfrm>
            <a:off x="2062340" y="541605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一元二次方程根的判别式的应用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8B01E5-9235-3822-088F-7375DAC4AE87}"/>
              </a:ext>
            </a:extLst>
          </p:cNvPr>
          <p:cNvSpPr txBox="1"/>
          <p:nvPr/>
        </p:nvSpPr>
        <p:spPr>
          <a:xfrm>
            <a:off x="738320" y="1196845"/>
            <a:ext cx="910194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·自贡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根的情况是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有两个不相等的实数根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有两个相等的实数根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只有一个实数根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没有实数根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251685-41F7-877F-4CEC-C3A9D3E718DF}"/>
                  </a:ext>
                </a:extLst>
              </p:cNvPr>
              <p:cNvSpPr txBox="1"/>
              <p:nvPr/>
            </p:nvSpPr>
            <p:spPr>
              <a:xfrm>
                <a:off x="723555" y="3643312"/>
                <a:ext cx="10730125" cy="20052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·济南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有两个不相等的实数根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则实数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&lt;-4	                              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&gt;-4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B251685-41F7-877F-4CEC-C3A9D3E718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55" y="3643312"/>
                <a:ext cx="10730125" cy="2005293"/>
              </a:xfrm>
              <a:prstGeom prst="rect">
                <a:avLst/>
              </a:prstGeom>
              <a:blipFill>
                <a:blip r:embed="rId4"/>
                <a:stretch>
                  <a:fillRect l="-1193" t="-4255" r="-1136" b="-7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3518AE0-A092-76B2-45ED-779F7469F891}"/>
              </a:ext>
            </a:extLst>
          </p:cNvPr>
          <p:cNvSpPr txBox="1"/>
          <p:nvPr/>
        </p:nvSpPr>
        <p:spPr>
          <a:xfrm>
            <a:off x="8544170" y="1209395"/>
            <a:ext cx="532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290646-83B6-7347-0526-2B4B9557A285}"/>
              </a:ext>
            </a:extLst>
          </p:cNvPr>
          <p:cNvSpPr txBox="1"/>
          <p:nvPr/>
        </p:nvSpPr>
        <p:spPr>
          <a:xfrm>
            <a:off x="3582054" y="4122738"/>
            <a:ext cx="5698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33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C20D7-FCEE-59E4-D8FD-FDACB1FD2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428BF3-C51F-2A4D-BE08-674717E4D0D2}"/>
                  </a:ext>
                </a:extLst>
              </p:cNvPr>
              <p:cNvSpPr txBox="1"/>
              <p:nvPr/>
            </p:nvSpPr>
            <p:spPr>
              <a:xfrm>
                <a:off x="551615" y="764815"/>
                <a:ext cx="10872755" cy="4561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有两个相等的实数根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的值等于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有两个不相等的实数根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则所有符合条件的整数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428BF3-C51F-2A4D-BE08-674717E4D0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764815"/>
                <a:ext cx="10872755" cy="4561698"/>
              </a:xfrm>
              <a:prstGeom prst="rect">
                <a:avLst/>
              </a:prstGeom>
              <a:blipFill>
                <a:blip r:embed="rId3"/>
                <a:stretch>
                  <a:fillRect l="-1121" r="-1121" b="-2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45D5464-749F-B6A8-89EA-291EB7F5924A}"/>
              </a:ext>
            </a:extLst>
          </p:cNvPr>
          <p:cNvSpPr txBox="1"/>
          <p:nvPr/>
        </p:nvSpPr>
        <p:spPr>
          <a:xfrm>
            <a:off x="2279735" y="184489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7DC5D0-AE49-5DDB-A330-A6F532E350AB}"/>
              </a:ext>
            </a:extLst>
          </p:cNvPr>
          <p:cNvSpPr txBox="1"/>
          <p:nvPr/>
        </p:nvSpPr>
        <p:spPr>
          <a:xfrm>
            <a:off x="2562622" y="4803293"/>
            <a:ext cx="4371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057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FCA58-44DA-0F09-3CCD-E24F65172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9.jpeg">
            <a:extLst>
              <a:ext uri="{FF2B5EF4-FFF2-40B4-BE49-F238E27FC236}">
                <a16:creationId xmlns:a16="http://schemas.microsoft.com/office/drawing/2014/main" id="{8F60AA54-FD24-200B-DC19-CF766DFA2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92810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60EC67D-C961-24EA-C8C8-7188642AD683}"/>
              </a:ext>
            </a:extLst>
          </p:cNvPr>
          <p:cNvSpPr txBox="1"/>
          <p:nvPr/>
        </p:nvSpPr>
        <p:spPr>
          <a:xfrm>
            <a:off x="1775700" y="655345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运用一元二次方程解应用题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E53027-106D-EAD7-3AED-262FB620393D}"/>
                  </a:ext>
                </a:extLst>
              </p:cNvPr>
              <p:cNvSpPr txBox="1"/>
              <p:nvPr/>
            </p:nvSpPr>
            <p:spPr>
              <a:xfrm>
                <a:off x="576004" y="1412860"/>
                <a:ext cx="11136386" cy="43953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宾馆有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间房供游客居住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当每间房每天定价为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宾馆会住满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当每间房每天的定价每增加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就会空闲一间房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如果有游客居住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宾馆需对居住的每间房每天支出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元的费用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当房价定为多少元时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宾馆当天的利润为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设房价比定价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元增加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-20)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𝟏𝟖𝟎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890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𝟏𝟖𝟎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-50×20=10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890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C.(180+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-20)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890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+180)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-50×20=10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890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1E53027-106D-EAD7-3AED-262FB6203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4" y="1412860"/>
                <a:ext cx="11136386" cy="4395306"/>
              </a:xfrm>
              <a:prstGeom prst="rect">
                <a:avLst/>
              </a:prstGeom>
              <a:blipFill>
                <a:blip r:embed="rId4"/>
                <a:stretch>
                  <a:fillRect l="-1095" t="-1942" r="-1149" b="-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7D749A6-E577-FB27-94C1-8BC55D5FDC68}"/>
              </a:ext>
            </a:extLst>
          </p:cNvPr>
          <p:cNvSpPr txBox="1"/>
          <p:nvPr/>
        </p:nvSpPr>
        <p:spPr>
          <a:xfrm>
            <a:off x="9696250" y="270895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62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402D4-9806-A023-2CB8-D10810999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69A7C7-6E55-EB1E-5578-1621934A1A3F}"/>
              </a:ext>
            </a:extLst>
          </p:cNvPr>
          <p:cNvSpPr txBox="1"/>
          <p:nvPr/>
        </p:nvSpPr>
        <p:spPr>
          <a:xfrm>
            <a:off x="551615" y="548800"/>
            <a:ext cx="1065674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随着经济复苏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某公司近两年的总收入逐年递增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该公司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年缴税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,2023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年缴税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该公司这两年缴税的年平均增长率是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E865F8-122B-0BD5-BC88-C90A24EC1B56}"/>
                  </a:ext>
                </a:extLst>
              </p:cNvPr>
              <p:cNvSpPr txBox="1"/>
              <p:nvPr/>
            </p:nvSpPr>
            <p:spPr>
              <a:xfrm>
                <a:off x="551614" y="2204915"/>
                <a:ext cx="8280575" cy="37108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的速度匀速移动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的速度匀速移动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分别从起点同时出发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某一点到达终点时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另一点也随之停止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两点移动到某一位置时所需时间为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E865F8-122B-0BD5-BC88-C90A24EC1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2204915"/>
                <a:ext cx="8280575" cy="3710888"/>
              </a:xfrm>
              <a:prstGeom prst="rect">
                <a:avLst/>
              </a:prstGeom>
              <a:blipFill>
                <a:blip r:embed="rId3"/>
                <a:stretch>
                  <a:fillRect l="-1472" t="-329" r="-1472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70.jpeg">
            <a:extLst>
              <a:ext uri="{FF2B5EF4-FFF2-40B4-BE49-F238E27FC236}">
                <a16:creationId xmlns:a16="http://schemas.microsoft.com/office/drawing/2014/main" id="{A584A1C1-35EC-5666-6541-188629FE3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649" y="2700176"/>
            <a:ext cx="2135581" cy="273390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4AF01C8-A837-8388-4F08-FCB98AAB7544}"/>
              </a:ext>
            </a:extLst>
          </p:cNvPr>
          <p:cNvSpPr txBox="1"/>
          <p:nvPr/>
        </p:nvSpPr>
        <p:spPr>
          <a:xfrm>
            <a:off x="3215800" y="1619606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5DF1D9-519E-0F45-10E5-FDE821E6440D}"/>
              </a:ext>
            </a:extLst>
          </p:cNvPr>
          <p:cNvSpPr txBox="1"/>
          <p:nvPr/>
        </p:nvSpPr>
        <p:spPr>
          <a:xfrm>
            <a:off x="5015925" y="4871762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350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1735</TotalTime>
  <Words>1582</Words>
  <Application>Microsoft Office PowerPoint</Application>
  <PresentationFormat>宽屏</PresentationFormat>
  <Paragraphs>102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175</cp:revision>
  <dcterms:created xsi:type="dcterms:W3CDTF">2024-04-24T12:16:00Z</dcterms:created>
  <dcterms:modified xsi:type="dcterms:W3CDTF">2025-03-28T15:47:16Z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