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267" r:id="rId2"/>
    <p:sldId id="4395" r:id="rId3"/>
    <p:sldId id="4396" r:id="rId4"/>
    <p:sldId id="4397" r:id="rId5"/>
    <p:sldId id="4398" r:id="rId6"/>
    <p:sldId id="4399" r:id="rId7"/>
    <p:sldId id="4400" r:id="rId8"/>
    <p:sldId id="4401" r:id="rId9"/>
    <p:sldId id="4402" r:id="rId10"/>
    <p:sldId id="4403" r:id="rId11"/>
    <p:sldId id="4404" r:id="rId12"/>
    <p:sldId id="4405" r:id="rId13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1" userDrawn="1">
          <p15:clr>
            <a:srgbClr val="A4A3A4"/>
          </p15:clr>
        </p15:guide>
        <p15:guide id="2" pos="388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C" initials="P" lastIdx="1" clrIdx="0">
    <p:extLst>
      <p:ext uri="{19B8F6BF-5375-455C-9EA6-DF929625EA0E}">
        <p15:presenceInfo xmlns:p15="http://schemas.microsoft.com/office/powerpoint/2012/main" userId="PC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251C"/>
    <a:srgbClr val="E5F5FC"/>
    <a:srgbClr val="00AD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50" autoAdjust="0"/>
    <p:restoredTop sz="92761" autoAdjust="0"/>
  </p:normalViewPr>
  <p:slideViewPr>
    <p:cSldViewPr showGuides="1">
      <p:cViewPr varScale="1">
        <p:scale>
          <a:sx n="74" d="100"/>
          <a:sy n="74" d="100"/>
        </p:scale>
        <p:origin x="1090" y="77"/>
      </p:cViewPr>
      <p:guideLst>
        <p:guide orient="horz" pos="2251"/>
        <p:guide pos="3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6D3CF0-6C1A-5894-6280-714F2A15D3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97B89B87-41F7-16A6-728A-C3A295E4634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51A38BDF-315A-A6E0-9912-EEC6C263DAF8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842937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ACF20C-88AB-1C35-FEBF-520B3A318C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E04D52DB-329D-C74F-A6B0-CECC8418150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4F349577-D522-9765-47BC-C799D825BF88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497002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F0968F-4AB9-AA8E-9C33-70E2C995DA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12A36D7E-DC10-CE59-146B-9CC73EAF171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89943F1-C333-FA3E-66E7-6E3F3E114379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42084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240EA4-0618-D068-30DD-A1E24C4283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E07F034A-0B3D-C23E-5E4B-D61F8C5C35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8D43224-D01E-684B-1447-362996867B92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08801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51605D-4122-4ECE-E04E-3A9815FAC2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B9D845B5-CB48-0DE4-B101-75A3B3C17C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D2FC3D34-F446-3A25-D437-3065ADBFDF80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66041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E41FCF-08C1-BD72-126F-E467658FAD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6E7E2AF4-F238-79BA-D65A-7AF9F695664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A43D24EE-79C2-5ED9-68B1-906188588B47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18810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AD60A0-1532-6372-A290-38632D19E6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481EC62A-8159-6ED7-5C3B-A981ABD1436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6E802275-288F-C914-2D30-E2DF7833CB85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32725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A293E-07C9-3085-278D-03B2960795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88F7BFBE-DBF8-FEA2-F757-81257889433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8A04F412-7AD8-9517-4E77-782D3982B2C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31346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1E8C17-D4D0-842E-EDDD-E7F23CBB4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147093CE-8BF9-E858-3C61-98C6FA2E493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56915808-EDCB-CC8B-C899-FD4F1887F525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98964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603D85-8E84-D897-8FFE-A493C4E842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995E5E01-A023-7DAD-6CC6-21AA559BA08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64021076-7D40-6E08-1F28-21E733B1D037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896588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E0A4D6-629C-C4D8-0FBC-DADC33AB92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C2C5E577-9F84-E25A-CED1-A64BA71BA76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DFB81ED5-672F-FB82-FE6F-460FB3F3CC06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98143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版式@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5517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00ADED"/>
                </a:solidFill>
              </a:rPr>
              <a:t>@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  <p:sp>
        <p:nvSpPr>
          <p:cNvPr id="2" name="文本框 1"/>
          <p:cNvSpPr txBox="1"/>
          <p:nvPr userDrawn="1"/>
        </p:nvSpPr>
        <p:spPr>
          <a:xfrm>
            <a:off x="381000" y="38100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/>
              <a:t>@</a:t>
            </a:r>
            <a:r>
              <a:rPr lang="zh-CN" altLang="en-US"/>
              <a:t>知识导航；</a:t>
            </a:r>
            <a:r>
              <a:rPr lang="en-US" altLang="zh-CN"/>
              <a:t>@</a:t>
            </a:r>
            <a:r>
              <a:rPr lang="zh-CN" altLang="en-US"/>
              <a:t>典例导思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知识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知识导航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典例导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典例导思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407035" y="6165215"/>
            <a:ext cx="1901825" cy="69342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T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t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.t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25715F58-961A-4EBC-23F9-DE002944F110}"/>
              </a:ext>
            </a:extLst>
          </p:cNvPr>
          <p:cNvSpPr txBox="1"/>
          <p:nvPr/>
        </p:nvSpPr>
        <p:spPr>
          <a:xfrm>
            <a:off x="2711765" y="2564940"/>
            <a:ext cx="7374361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课时　平行投影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EB89C0-FEC9-F87B-8E83-FA561EBFD4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B033920-0AB8-4E2A-AAB3-E4A329EB3FE7}"/>
              </a:ext>
            </a:extLst>
          </p:cNvPr>
          <p:cNvSpPr txBox="1"/>
          <p:nvPr/>
        </p:nvSpPr>
        <p:spPr>
          <a:xfrm>
            <a:off x="551615" y="476795"/>
            <a:ext cx="10728745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阳光通过窗口照到教室内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竖直窗框在地面上留下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长的影子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已知窗框的影子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到窗下墙脚的距离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=3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窗口底边离地面的距离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试求窗口的高度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的值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60459EF-FEFD-718D-BA8F-39AABADED34B}"/>
                  </a:ext>
                </a:extLst>
              </p:cNvPr>
              <p:cNvSpPr txBox="1"/>
              <p:nvPr/>
            </p:nvSpPr>
            <p:spPr>
              <a:xfrm>
                <a:off x="551615" y="1916895"/>
                <a:ext cx="7272505" cy="392235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由于阳光是平行光线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AE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AEC=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BDC.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又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是公共角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AEC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∽△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BDC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则有</a:t>
                </a:r>
                <a:r>
                  <a:rPr lang="zh-CN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𝑨𝑪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𝑩𝑪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𝑬𝑪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𝑫𝑪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又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∵AC=AB+BC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DC=EC-ED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m,</a:t>
                </a: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ED=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m,</a:t>
                </a:r>
                <a:r>
                  <a:rPr lang="en-US" altLang="zh-CN" sz="28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𝑨𝑩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.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.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.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𝟗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.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𝟗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.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窗口的高度为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60459EF-FEFD-718D-BA8F-39AABADED34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615" y="1916895"/>
                <a:ext cx="7272505" cy="3922356"/>
              </a:xfrm>
              <a:prstGeom prst="rect">
                <a:avLst/>
              </a:prstGeom>
              <a:blipFill>
                <a:blip r:embed="rId3"/>
                <a:stretch>
                  <a:fillRect l="-1676" t="-2019" b="-34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298.jpeg">
            <a:extLst>
              <a:ext uri="{FF2B5EF4-FFF2-40B4-BE49-F238E27FC236}">
                <a16:creationId xmlns:a16="http://schemas.microsoft.com/office/drawing/2014/main" id="{1B46FC40-51C5-A6BA-29AA-FCC7828C8A8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40135" y="2420930"/>
            <a:ext cx="2880200" cy="2714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7776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B229B0-BFA4-EB75-EA8C-CEE5CC1AF1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99.jpeg">
            <a:extLst>
              <a:ext uri="{FF2B5EF4-FFF2-40B4-BE49-F238E27FC236}">
                <a16:creationId xmlns:a16="http://schemas.microsoft.com/office/drawing/2014/main" id="{248FFBE5-959F-B50F-59FE-54B5593ADD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865" y="548800"/>
            <a:ext cx="3666722" cy="46797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351A568E-DAD4-3B22-5FC7-73891506B2B0}"/>
              </a:ext>
            </a:extLst>
          </p:cNvPr>
          <p:cNvSpPr txBox="1"/>
          <p:nvPr/>
        </p:nvSpPr>
        <p:spPr>
          <a:xfrm>
            <a:off x="548848" y="1008275"/>
            <a:ext cx="10872755" cy="38885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墙角处有若干大小相同的小正方体堆成如图所示的立体图形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如果打算搬运其中部分小正方体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不考虑操作技术的限制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但希望搬完后分别从正面、上面、右面用平行光线照射时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在墙面及地面上的影子不变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则最多可以搬走多少个小正方体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A.27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B.26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C.25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D.24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300.jpeg">
            <a:extLst>
              <a:ext uri="{FF2B5EF4-FFF2-40B4-BE49-F238E27FC236}">
                <a16:creationId xmlns:a16="http://schemas.microsoft.com/office/drawing/2014/main" id="{B7F0B2AB-8B0E-EB05-F3DC-D6A78303A83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12140" y="3212985"/>
            <a:ext cx="2880200" cy="2652886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06A56DF0-0907-D53F-EE3A-D01BC42CA4B0}"/>
              </a:ext>
            </a:extLst>
          </p:cNvPr>
          <p:cNvSpPr txBox="1"/>
          <p:nvPr/>
        </p:nvSpPr>
        <p:spPr>
          <a:xfrm>
            <a:off x="6384020" y="3068975"/>
            <a:ext cx="5338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97104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8FEB1D-DCC9-261E-646F-405DCA67FD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4D11491-A3CE-F6EE-8E7B-2E922A8702FE}"/>
              </a:ext>
            </a:extLst>
          </p:cNvPr>
          <p:cNvSpPr txBox="1"/>
          <p:nvPr/>
        </p:nvSpPr>
        <p:spPr>
          <a:xfrm>
            <a:off x="659622" y="476795"/>
            <a:ext cx="10872755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小明家窗外有一堵围墙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由于围墙的遮挡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清晨太阳光恰好从窗户的最高点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射进房间的地板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处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中午太阳光恰好能从窗户的最低点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射进房间的地板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处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小明测得窗子距地面的高度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OD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=0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窗高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并测得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=0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m,</a:t>
            </a:r>
            <a:r>
              <a:rPr lang="en-US" altLang="zh-CN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=3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求围墙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的高度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5F0BB15-966F-3EB3-A847-CD98509C3A71}"/>
                  </a:ext>
                </a:extLst>
              </p:cNvPr>
              <p:cNvSpPr txBox="1"/>
              <p:nvPr/>
            </p:nvSpPr>
            <p:spPr>
              <a:xfrm>
                <a:off x="659622" y="2292677"/>
                <a:ext cx="7164498" cy="373897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如答案图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延长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OD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至点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∵DO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BF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DOE=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∵OD=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m,</a:t>
                </a:r>
                <a:r>
                  <a:rPr lang="en-US" altLang="zh-CN" sz="28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OE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DEB=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45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∵AB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BF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BAE=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45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°.∴AB=BE.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AB=EB=x 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易得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ABF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∽△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COF.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𝑨𝑩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𝑩𝑭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𝑪𝑶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𝑶𝑭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+(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𝟎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.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𝟖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.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𝟎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.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𝟖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经检验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是原方程的解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答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围墙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的高度是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en-US" sz="2800" b="1" dirty="0">
                  <a:solidFill>
                    <a:srgbClr val="DB251C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5F0BB15-966F-3EB3-A847-CD98509C3A7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9622" y="2292677"/>
                <a:ext cx="7164498" cy="3738972"/>
              </a:xfrm>
              <a:prstGeom prst="rect">
                <a:avLst/>
              </a:prstGeom>
              <a:blipFill>
                <a:blip r:embed="rId3"/>
                <a:stretch>
                  <a:fillRect l="-1702" t="-2121" b="-37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image301.jpeg">
            <a:extLst>
              <a:ext uri="{FF2B5EF4-FFF2-40B4-BE49-F238E27FC236}">
                <a16:creationId xmlns:a16="http://schemas.microsoft.com/office/drawing/2014/main" id="{CFDD02C5-AAA0-0EAF-8B49-A8CE7950E1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1604" y="3068975"/>
            <a:ext cx="2815979" cy="1815882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A77E53FF-BDE8-5659-099D-6D2C7FDBB46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24120" y="2708949"/>
            <a:ext cx="3024210" cy="2638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2586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BFB9A0-B5E6-D5B1-F07F-09C23128F8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85.jpeg">
            <a:extLst>
              <a:ext uri="{FF2B5EF4-FFF2-40B4-BE49-F238E27FC236}">
                <a16:creationId xmlns:a16="http://schemas.microsoft.com/office/drawing/2014/main" id="{11BCC359-1FDF-7C61-477C-C4A4F8DE2E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860" y="620805"/>
            <a:ext cx="3528245" cy="51618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5FC2B036-1211-B802-DF69-E90134B0B3FF}"/>
              </a:ext>
            </a:extLst>
          </p:cNvPr>
          <p:cNvSpPr txBox="1"/>
          <p:nvPr/>
        </p:nvSpPr>
        <p:spPr>
          <a:xfrm>
            <a:off x="731627" y="1268850"/>
            <a:ext cx="10728745" cy="38885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太阳发出的光照在物体上是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路灯发出的光照在物体上是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2800" b="1" i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平行投影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中心投影</a:t>
            </a:r>
          </a:p>
          <a:p>
            <a:pPr algn="just"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中心投影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平行投影</a:t>
            </a:r>
          </a:p>
          <a:p>
            <a:pPr algn="just"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平行投影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平行投影</a:t>
            </a:r>
          </a:p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中心投影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中心投影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A0DA16D-7996-C97A-533C-6BDFA15DD270}"/>
              </a:ext>
            </a:extLst>
          </p:cNvPr>
          <p:cNvSpPr txBox="1"/>
          <p:nvPr/>
        </p:nvSpPr>
        <p:spPr>
          <a:xfrm>
            <a:off x="2655527" y="2091346"/>
            <a:ext cx="56027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13665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F3EEC6-E14F-94F3-46A9-F6FA4404F8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C207B54-1A04-99FF-0F24-008973C60E71}"/>
              </a:ext>
            </a:extLst>
          </p:cNvPr>
          <p:cNvSpPr txBox="1"/>
          <p:nvPr/>
        </p:nvSpPr>
        <p:spPr>
          <a:xfrm>
            <a:off x="623620" y="433898"/>
            <a:ext cx="1094476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如图是公园中的两个物体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一天中四个不同时刻在太阳光的照射下落在地面上的影子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按照时间的先后顺序排列正确的是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CA3F1F2-D516-BB52-2400-BE0F44498436}"/>
              </a:ext>
            </a:extLst>
          </p:cNvPr>
          <p:cNvSpPr txBox="1"/>
          <p:nvPr/>
        </p:nvSpPr>
        <p:spPr>
          <a:xfrm>
            <a:off x="803632" y="3330068"/>
            <a:ext cx="680447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A.③④①②	                            B.④③①②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C.④③②①	                            D.②④③①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3AE2E9DF-76BD-1637-C5F2-0FD9EE411A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710" y="1434171"/>
            <a:ext cx="7128495" cy="1849731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15FDB0A7-644E-2666-6FDE-0828E757A590}"/>
              </a:ext>
            </a:extLst>
          </p:cNvPr>
          <p:cNvSpPr txBox="1"/>
          <p:nvPr/>
        </p:nvSpPr>
        <p:spPr>
          <a:xfrm>
            <a:off x="9048205" y="910951"/>
            <a:ext cx="5338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A01B9C5-F4C3-D2EB-791C-35DDA3D22BF5}"/>
              </a:ext>
            </a:extLst>
          </p:cNvPr>
          <p:cNvSpPr txBox="1"/>
          <p:nvPr/>
        </p:nvSpPr>
        <p:spPr>
          <a:xfrm>
            <a:off x="635819" y="4468017"/>
            <a:ext cx="1008070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矩形的正投影不可能是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矩形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B.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梯形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C.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正方形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D.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线段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868F92B-CE9E-40C6-7507-4C42ED53AE00}"/>
              </a:ext>
            </a:extLst>
          </p:cNvPr>
          <p:cNvSpPr txBox="1"/>
          <p:nvPr/>
        </p:nvSpPr>
        <p:spPr>
          <a:xfrm>
            <a:off x="4950071" y="4468017"/>
            <a:ext cx="5338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29609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FA3364-3DAE-4AC9-08F4-42A854B57C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2E0FB485-76C0-8A20-9065-C742579A8560}"/>
              </a:ext>
            </a:extLst>
          </p:cNvPr>
          <p:cNvSpPr txBox="1"/>
          <p:nvPr/>
        </p:nvSpPr>
        <p:spPr>
          <a:xfrm>
            <a:off x="767630" y="548800"/>
            <a:ext cx="10296715" cy="1712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每当晴天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小亮在早晨上学的路上和下午放晚学的路上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面朝前走时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都看不到自己的影子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那么小亮的家在学校的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填“东”“西”“南”“北”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8CA79AA-6001-BA0B-03F3-6D367B6C67A8}"/>
              </a:ext>
            </a:extLst>
          </p:cNvPr>
          <p:cNvSpPr txBox="1"/>
          <p:nvPr/>
        </p:nvSpPr>
        <p:spPr>
          <a:xfrm>
            <a:off x="760785" y="2420930"/>
            <a:ext cx="7128495" cy="33929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一次夏令营活动中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小高站在一棵大树的树荫里乘凉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他无意中发现自己的影子顶点正好与树影顶点重合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他站在距树影顶点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处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又目测了一下和树的距离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约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他便计算出树高约为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注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小高身高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m)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5FED44AA-B3BB-7145-E892-00677073F2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4145" y="3284990"/>
            <a:ext cx="3048000" cy="2133600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87D15D6F-79EF-2ABD-FC8D-AD0897A6BD89}"/>
              </a:ext>
            </a:extLst>
          </p:cNvPr>
          <p:cNvSpPr txBox="1"/>
          <p:nvPr/>
        </p:nvSpPr>
        <p:spPr>
          <a:xfrm>
            <a:off x="9174259" y="1177800"/>
            <a:ext cx="5338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西</a:t>
            </a:r>
            <a:endParaRPr lang="zh-CN" altLang="en-US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6BEB252-F860-D878-0B85-5ECA22FEF318}"/>
              </a:ext>
            </a:extLst>
          </p:cNvPr>
          <p:cNvSpPr txBox="1"/>
          <p:nvPr/>
        </p:nvSpPr>
        <p:spPr>
          <a:xfrm>
            <a:off x="4583895" y="4725090"/>
            <a:ext cx="72005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65617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C70BD3-130C-1439-D8D5-29E2ABA38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4703FAA-1F7B-A0B2-8809-0F853167FAAE}"/>
              </a:ext>
            </a:extLst>
          </p:cNvPr>
          <p:cNvSpPr txBox="1"/>
          <p:nvPr/>
        </p:nvSpPr>
        <p:spPr>
          <a:xfrm>
            <a:off x="767630" y="764815"/>
            <a:ext cx="10656740" cy="13031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小明在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时测得某树的影长为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m,</a:t>
            </a:r>
            <a:r>
              <a:rPr lang="en-US" altLang="zh-CN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时又测得该树的影长为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若两次日照的光线互相垂直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则树的高度为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291.jpeg">
            <a:extLst>
              <a:ext uri="{FF2B5EF4-FFF2-40B4-BE49-F238E27FC236}">
                <a16:creationId xmlns:a16="http://schemas.microsoft.com/office/drawing/2014/main" id="{532588B5-7CA3-6371-F8DD-E8B72367A1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915" y="2527213"/>
            <a:ext cx="2880563" cy="230416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435D14A3-2D63-B05B-4076-16C5CA58A5B5}"/>
              </a:ext>
            </a:extLst>
          </p:cNvPr>
          <p:cNvSpPr txBox="1"/>
          <p:nvPr/>
        </p:nvSpPr>
        <p:spPr>
          <a:xfrm>
            <a:off x="7896125" y="1556626"/>
            <a:ext cx="5338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69815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4B539D-D583-5F88-DE28-37773C537B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16EDDEB-07DE-8294-F400-22939D60C718}"/>
              </a:ext>
            </a:extLst>
          </p:cNvPr>
          <p:cNvSpPr txBox="1"/>
          <p:nvPr/>
        </p:nvSpPr>
        <p:spPr>
          <a:xfrm>
            <a:off x="443607" y="404790"/>
            <a:ext cx="11304785" cy="24929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en-US" altLang="zh-CN" sz="2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李航想利用太阳光测量楼高</a:t>
            </a:r>
            <a:r>
              <a:rPr lang="en-US" altLang="zh-CN" sz="2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他带着皮尺来到一栋楼下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发现对面墙上有这栋楼的影子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针对这种情况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他设计了一种测量方案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具体测量情况如下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如示意图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李航边移动边观察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发现站到点</a:t>
            </a:r>
            <a:r>
              <a:rPr lang="en-US" altLang="zh-CN" sz="2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处时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可以使自己落在墙上的影子与这栋楼落在墙上的影子重叠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且高度恰好相同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此时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测得李航落在墙上的影子高度</a:t>
            </a:r>
            <a:r>
              <a:rPr lang="en-US" altLang="zh-CN" sz="2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</a:t>
            </a:r>
            <a:r>
              <a:rPr lang="en-US" altLang="zh-CN" sz="2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m,</a:t>
            </a:r>
            <a:r>
              <a:rPr lang="en-US" altLang="zh-CN" sz="26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=0</a:t>
            </a:r>
            <a:r>
              <a:rPr lang="en-US" altLang="zh-CN" sz="2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2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m,</a:t>
            </a:r>
            <a:r>
              <a:rPr lang="en-US" altLang="zh-CN" sz="26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=30</a:t>
            </a:r>
            <a:r>
              <a:rPr lang="en-US" altLang="zh-CN" sz="2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m(</a:t>
            </a:r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在同一直线上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已知李航的身高</a:t>
            </a:r>
            <a:r>
              <a:rPr lang="en-US" altLang="zh-CN" sz="2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</a:t>
            </a:r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2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m,</a:t>
            </a:r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请你帮李航求出楼高</a:t>
            </a:r>
            <a:r>
              <a:rPr lang="en-US" altLang="zh-CN" sz="2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AB.</a:t>
            </a:r>
            <a:endParaRPr lang="zh-CN" altLang="zh-CN" sz="2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08AE916-DAC6-D592-2017-502DC105F230}"/>
                  </a:ext>
                </a:extLst>
              </p:cNvPr>
              <p:cNvSpPr txBox="1"/>
              <p:nvPr/>
            </p:nvSpPr>
            <p:spPr>
              <a:xfrm>
                <a:off x="443607" y="2884036"/>
                <a:ext cx="10836753" cy="307090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buNone/>
                </a:pP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如答案图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过点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作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DN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垂足为点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交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EF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于点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则四边形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CDME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</a:p>
              <a:p>
                <a:pPr algn="just">
                  <a:buNone/>
                </a:pP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ACDN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是矩形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∴AN=ME=CD=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m,</a:t>
                </a:r>
              </a:p>
              <a:p>
                <a:pPr algn="just">
                  <a:buNone/>
                </a:pP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DN=AC=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30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600" b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m,</a:t>
                </a:r>
                <a:r>
                  <a:rPr lang="en-US" altLang="zh-CN" sz="26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DM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=CE=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m,</a:t>
                </a:r>
                <a:endParaRPr lang="zh-CN" altLang="zh-CN" sz="2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∴MF=EF-ME=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4(m)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依题意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知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EF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∥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DFM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∽△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DBN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𝑫𝑴</m:t>
                        </m:r>
                      </m:num>
                      <m:den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𝑫𝑵</m:t>
                        </m:r>
                      </m:den>
                    </m:f>
                  </m:oMath>
                </a14:m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𝑴𝑭</m:t>
                        </m:r>
                      </m:num>
                      <m:den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𝑵𝑩</m:t>
                        </m:r>
                      </m:den>
                    </m:f>
                  </m:oMath>
                </a14:m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𝟎</m:t>
                        </m:r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.</m:t>
                        </m:r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𝟔</m:t>
                        </m:r>
                      </m:num>
                      <m:den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𝟑𝟎</m:t>
                        </m:r>
                      </m:den>
                    </m:f>
                  </m:oMath>
                </a14:m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𝟎</m:t>
                        </m:r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.</m:t>
                        </m:r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𝑵𝑩</m:t>
                        </m:r>
                      </m:den>
                    </m:f>
                  </m:oMath>
                </a14:m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NB=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20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∴AB=AN+NB=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20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21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2(m)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答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楼高为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21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08AE916-DAC6-D592-2017-502DC105F23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3607" y="2884036"/>
                <a:ext cx="10836753" cy="3070905"/>
              </a:xfrm>
              <a:prstGeom prst="rect">
                <a:avLst/>
              </a:prstGeom>
              <a:blipFill>
                <a:blip r:embed="rId3"/>
                <a:stretch>
                  <a:fillRect l="-1013" t="-2183" b="-43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292.jpeg">
            <a:extLst>
              <a:ext uri="{FF2B5EF4-FFF2-40B4-BE49-F238E27FC236}">
                <a16:creationId xmlns:a16="http://schemas.microsoft.com/office/drawing/2014/main" id="{92C0101A-D27B-AEF4-BED2-359B67DCD60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72096" y="3608968"/>
            <a:ext cx="2354997" cy="1932141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984CEE07-3E30-0F51-3954-8F8D7E5F4AE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68130" y="3429000"/>
            <a:ext cx="2736190" cy="257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3878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080FAF-0F2D-8796-73ED-9EBDF793F1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94.jpeg">
            <a:extLst>
              <a:ext uri="{FF2B5EF4-FFF2-40B4-BE49-F238E27FC236}">
                <a16:creationId xmlns:a16="http://schemas.microsoft.com/office/drawing/2014/main" id="{0283C03B-8C9B-A18D-8EDA-3D782068AF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95" y="526658"/>
            <a:ext cx="2706571" cy="39597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DE27C662-BD11-6FF2-E9C6-5167AC841A79}"/>
              </a:ext>
            </a:extLst>
          </p:cNvPr>
          <p:cNvSpPr txBox="1"/>
          <p:nvPr/>
        </p:nvSpPr>
        <p:spPr>
          <a:xfrm>
            <a:off x="677422" y="944770"/>
            <a:ext cx="11016765" cy="19538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阳光从教室的窗户射入室内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窗户框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在地面上的影长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窗户下檐到地面的距离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m,</a:t>
            </a:r>
            <a:r>
              <a:rPr lang="en-US" altLang="zh-CN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那么窗户的高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A.1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	      B.1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	             C.1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86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	         D.2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295.jpeg">
            <a:extLst>
              <a:ext uri="{FF2B5EF4-FFF2-40B4-BE49-F238E27FC236}">
                <a16:creationId xmlns:a16="http://schemas.microsoft.com/office/drawing/2014/main" id="{EED5C557-DCED-A94A-DC77-C8E73904B9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32454" y="3284990"/>
            <a:ext cx="2306699" cy="219621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A0B98F82-6AAB-9962-9315-ABC047E79FC9}"/>
              </a:ext>
            </a:extLst>
          </p:cNvPr>
          <p:cNvSpPr txBox="1"/>
          <p:nvPr/>
        </p:nvSpPr>
        <p:spPr>
          <a:xfrm>
            <a:off x="10920335" y="1772885"/>
            <a:ext cx="38987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24329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C246B4-936B-7D57-8405-421AB543B4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54EA2DB-148F-81A4-3B3D-EF16C003304B}"/>
                  </a:ext>
                </a:extLst>
              </p:cNvPr>
              <p:cNvSpPr txBox="1"/>
              <p:nvPr/>
            </p:nvSpPr>
            <p:spPr>
              <a:xfrm>
                <a:off x="767629" y="692810"/>
                <a:ext cx="10728745" cy="206319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甲楼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高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16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乙楼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CD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坐落在甲楼的正北面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已知当地冬至中午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物高与影长的比是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∶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e>
                    </m:rad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已知两楼相距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BD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那么甲楼的影子落在乙楼上的高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DE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i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                 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结果保留根号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54EA2DB-148F-81A4-3B3D-EF16C003304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629" y="692810"/>
                <a:ext cx="10728745" cy="2063194"/>
              </a:xfrm>
              <a:prstGeom prst="rect">
                <a:avLst/>
              </a:prstGeom>
              <a:blipFill>
                <a:blip r:embed="rId3"/>
                <a:stretch>
                  <a:fillRect l="-1193" r="-1136" b="-53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image296.jpeg">
            <a:extLst>
              <a:ext uri="{FF2B5EF4-FFF2-40B4-BE49-F238E27FC236}">
                <a16:creationId xmlns:a16="http://schemas.microsoft.com/office/drawing/2014/main" id="{1C508E50-1B68-5A12-1FA0-D4E22DA9C87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1940" y="3422570"/>
            <a:ext cx="2150455" cy="223215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F76250AC-88A0-6CA3-1EE9-C3CCD76D2898}"/>
                  </a:ext>
                </a:extLst>
              </p:cNvPr>
              <p:cNvSpPr txBox="1"/>
              <p:nvPr/>
            </p:nvSpPr>
            <p:spPr>
              <a:xfrm>
                <a:off x="5447955" y="2060905"/>
                <a:ext cx="1685966" cy="56515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2800" b="1" i="0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(16</a:t>
                </a:r>
                <a:r>
                  <a:rPr kumimoji="0" lang="en-US" altLang="zh-CN" sz="2800" b="1" i="1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kumimoji="0" lang="en-US" altLang="zh-CN" sz="2800" b="1" i="0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zh-CN" altLang="zh-CN" sz="28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8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e>
                    </m:rad>
                  </m:oMath>
                </a14:m>
                <a:r>
                  <a:rPr kumimoji="0" lang="en-US" altLang="zh-CN" sz="2800" b="1" i="0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kumimoji="0" lang="en-US" altLang="zh-CN" sz="2800" b="1" i="1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endParaRPr lang="zh-CN" altLang="en-US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F76250AC-88A0-6CA3-1EE9-C3CCD76D289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47955" y="2060905"/>
                <a:ext cx="1685966" cy="565155"/>
              </a:xfrm>
              <a:prstGeom prst="rect">
                <a:avLst/>
              </a:prstGeom>
              <a:blipFill>
                <a:blip r:embed="rId5"/>
                <a:stretch>
                  <a:fillRect l="-7609" t="-4301" b="-279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2746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7117F8-7D19-C5CF-3ADB-CDAD72F63D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BC0246E-D87A-53E8-9FF5-41C269FC41DD}"/>
              </a:ext>
            </a:extLst>
          </p:cNvPr>
          <p:cNvSpPr txBox="1"/>
          <p:nvPr/>
        </p:nvSpPr>
        <p:spPr>
          <a:xfrm>
            <a:off x="659622" y="476795"/>
            <a:ext cx="10872755" cy="32421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兴趣小组的同学要测量树的高度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在阳光下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一名同学测得一根长为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的竹竿的影长为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同时另一名同学测量树的高度时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发现树的影子不全落在地面上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有一部分落在教学楼的第一级台阶上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测得此影子长为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第一级台阶高为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若此时落在地面上的影长为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则树高为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297.jpeg">
            <a:extLst>
              <a:ext uri="{FF2B5EF4-FFF2-40B4-BE49-F238E27FC236}">
                <a16:creationId xmlns:a16="http://schemas.microsoft.com/office/drawing/2014/main" id="{08EA50C5-BF19-9221-1A08-5F8349A64D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7930" y="3861030"/>
            <a:ext cx="2448170" cy="209799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8C82CE90-BF71-B00C-04B8-E1A3A101A6E1}"/>
              </a:ext>
            </a:extLst>
          </p:cNvPr>
          <p:cNvSpPr txBox="1"/>
          <p:nvPr/>
        </p:nvSpPr>
        <p:spPr>
          <a:xfrm>
            <a:off x="3935850" y="3167390"/>
            <a:ext cx="86406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9073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2787</TotalTime>
  <Words>1282</Words>
  <Application>Microsoft Office PowerPoint</Application>
  <PresentationFormat>宽屏</PresentationFormat>
  <Paragraphs>57</Paragraphs>
  <Slides>12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黑体</vt:lpstr>
      <vt:lpstr>Arial</vt:lpstr>
      <vt:lpstr>Calibri</vt:lpstr>
      <vt:lpstr>Calibri Light</vt:lpstr>
      <vt:lpstr>Cambria Math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lastModifiedBy>PC</cp:lastModifiedBy>
  <cp:revision>204</cp:revision>
  <dcterms:created xsi:type="dcterms:W3CDTF">2024-04-24T12:16:00Z</dcterms:created>
  <dcterms:modified xsi:type="dcterms:W3CDTF">2025-03-30T10:28:09Z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KSORubyTemplateID">
    <vt:lpwstr>13</vt:lpwstr>
  </property>
  <property fmtid="{D5CDD505-2E9C-101B-9397-08002B2CF9AE}" pid="4" name="ICV">
    <vt:lpwstr>C1F74F484A28490C9854105CB33BFC36_13</vt:lpwstr>
  </property>
</Properties>
</file>