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4728" r:id="rId2"/>
    <p:sldId id="5073" r:id="rId3"/>
    <p:sldId id="5074" r:id="rId4"/>
    <p:sldId id="5075" r:id="rId5"/>
    <p:sldId id="5076" r:id="rId6"/>
    <p:sldId id="5077" r:id="rId7"/>
    <p:sldId id="5078" r:id="rId8"/>
    <p:sldId id="5079" r:id="rId9"/>
    <p:sldId id="5080" r:id="rId10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349" autoAdjust="0"/>
  </p:normalViewPr>
  <p:slideViewPr>
    <p:cSldViewPr showGuides="1">
      <p:cViewPr varScale="1">
        <p:scale>
          <a:sx n="72" d="100"/>
          <a:sy n="72" d="100"/>
        </p:scale>
        <p:origin x="1152" y="7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FAB075-CFF9-2AE7-0894-730A45236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8414710-13E0-3234-AD57-A267EA5641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102F6CF-8881-ABF5-A3ED-510A4F950C4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94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3634B-F217-4F98-EA7B-600B83E68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87A4EA1-8659-2CE5-8F08-EED780ECA2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90E894E-43D9-0210-4362-DD9043BAC4E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77253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D1B036-7120-1AD2-FE62-61E804AC2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C86CD42-A301-A222-9D7D-062CBC6E3D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B759666-6490-B97F-15BE-8D648A59783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481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B6F0D-8E2A-957E-5858-7072E1BD0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401EA80-B9DF-2B91-6D0A-CA56B2771B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011F423-9508-0C01-263B-74B371C1178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488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EFC92-2F7C-E37D-7616-0C6351D17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CFF84AF-8AC1-FEFF-BCE2-3AE8DA69CC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B74DB53-6580-6D80-E545-8E6D7CDB79D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0279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82457A-255D-ED91-17D0-8AA7DA386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65D2C1C-6E0D-0BF3-F618-7A5CA99E7C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A43DC6F-C449-594C-D290-E44A3AE49A8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944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F3976-E82B-B2BE-D8BA-9C9BA94F34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1F82282-6942-AEA6-D7D6-E765849A31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38734EB-3C99-FB88-954F-D1153216DBA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4204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B8248-583E-407A-C8D6-C9237FDC3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77D91B9-9D45-F5BF-F36E-9D46619E5C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CDBB058-48C2-FD53-1487-64F288AD764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36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7" Type="http://schemas.openxmlformats.org/officeDocument/2006/relationships/image" Target="../media/image11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7" Type="http://schemas.openxmlformats.org/officeDocument/2006/relationships/image" Target="../media/image21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tif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E29006F-0BCF-1FB2-53E3-163A98418A26}"/>
              </a:ext>
            </a:extLst>
          </p:cNvPr>
          <p:cNvSpPr txBox="1"/>
          <p:nvPr/>
        </p:nvSpPr>
        <p:spPr>
          <a:xfrm>
            <a:off x="1055650" y="2106041"/>
            <a:ext cx="1044072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三角形相似的条件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3FEED-6426-2916-CA54-0286589115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0.jpeg">
            <a:extLst>
              <a:ext uri="{FF2B5EF4-FFF2-40B4-BE49-F238E27FC236}">
                <a16:creationId xmlns:a16="http://schemas.microsoft.com/office/drawing/2014/main" id="{36044AF9-8776-C3BF-BB20-0AC5510B0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22A8E38-923B-5375-08D1-512EE5F120BF}"/>
              </a:ext>
            </a:extLst>
          </p:cNvPr>
          <p:cNvSpPr txBox="1"/>
          <p:nvPr/>
        </p:nvSpPr>
        <p:spPr>
          <a:xfrm>
            <a:off x="767630" y="1271588"/>
            <a:ext cx="820857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三角形相似的判定定理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两边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相等的两个三角形相似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81.jpeg">
            <a:extLst>
              <a:ext uri="{FF2B5EF4-FFF2-40B4-BE49-F238E27FC236}">
                <a16:creationId xmlns:a16="http://schemas.microsoft.com/office/drawing/2014/main" id="{F7D25220-0E1B-E8A5-EFC1-3F51074659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60" y="2406672"/>
            <a:ext cx="3409708" cy="21601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D2976EC-2AD6-37B5-9D05-AC576E10798A}"/>
                  </a:ext>
                </a:extLst>
              </p:cNvPr>
              <p:cNvSpPr txBox="1"/>
              <p:nvPr/>
            </p:nvSpPr>
            <p:spPr>
              <a:xfrm>
                <a:off x="734313" y="3537161"/>
                <a:ext cx="10510782" cy="24382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几何语言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A'B'C'.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可类比三角形全等中“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SAS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角一定是两对应边的夹角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D2976EC-2AD6-37B5-9D05-AC576E1079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313" y="3537161"/>
                <a:ext cx="10510782" cy="2438232"/>
              </a:xfrm>
              <a:prstGeom prst="rect">
                <a:avLst/>
              </a:prstGeom>
              <a:blipFill>
                <a:blip r:embed="rId5"/>
                <a:stretch>
                  <a:fillRect l="-1159" t="-3250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44281ED-36E0-9519-3A86-45D2A6FB7F5F}"/>
              </a:ext>
            </a:extLst>
          </p:cNvPr>
          <p:cNvSpPr txBox="1"/>
          <p:nvPr/>
        </p:nvSpPr>
        <p:spPr>
          <a:xfrm>
            <a:off x="1631690" y="1696218"/>
            <a:ext cx="13243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成比例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B2E207-23C5-76AB-09A1-2748BCFB57C4}"/>
              </a:ext>
            </a:extLst>
          </p:cNvPr>
          <p:cNvSpPr txBox="1"/>
          <p:nvPr/>
        </p:nvSpPr>
        <p:spPr>
          <a:xfrm>
            <a:off x="3503820" y="1696218"/>
            <a:ext cx="1080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夹角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D8153B1-53AB-78E6-A0ED-18BF73A126BA}"/>
              </a:ext>
            </a:extLst>
          </p:cNvPr>
          <p:cNvSpPr txBox="1"/>
          <p:nvPr/>
        </p:nvSpPr>
        <p:spPr>
          <a:xfrm>
            <a:off x="2556510" y="4486189"/>
            <a:ext cx="16673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986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F5DDED-AAA1-05DA-76AD-A1367496BC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2.jpeg">
            <a:extLst>
              <a:ext uri="{FF2B5EF4-FFF2-40B4-BE49-F238E27FC236}">
                <a16:creationId xmlns:a16="http://schemas.microsoft.com/office/drawing/2014/main" id="{EF0C2AF8-1908-3BD5-B9B2-393A622BD4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29" y="548800"/>
            <a:ext cx="6277527" cy="504035"/>
          </a:xfrm>
          <a:prstGeom prst="rect">
            <a:avLst/>
          </a:prstGeom>
        </p:spPr>
      </p:pic>
      <p:pic>
        <p:nvPicPr>
          <p:cNvPr id="3" name="image83.jpeg">
            <a:extLst>
              <a:ext uri="{FF2B5EF4-FFF2-40B4-BE49-F238E27FC236}">
                <a16:creationId xmlns:a16="http://schemas.microsoft.com/office/drawing/2014/main" id="{27F56F9B-3BF6-8CD0-FACD-4ACCB2EE24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440" y="1153430"/>
            <a:ext cx="6956818" cy="48519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E32AD30-607C-956D-A799-F6D1C491FE8F}"/>
              </a:ext>
            </a:extLst>
          </p:cNvPr>
          <p:cNvSpPr txBox="1"/>
          <p:nvPr/>
        </p:nvSpPr>
        <p:spPr>
          <a:xfrm>
            <a:off x="2081868" y="1089442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利用判定定理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84.jpeg">
            <a:extLst>
              <a:ext uri="{FF2B5EF4-FFF2-40B4-BE49-F238E27FC236}">
                <a16:creationId xmlns:a16="http://schemas.microsoft.com/office/drawing/2014/main" id="{739BF095-5A71-06F2-4410-BF8AEB213D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591" y="1803234"/>
            <a:ext cx="673340" cy="30586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A915EA1-7DCD-765E-A0AC-8EDED434106C}"/>
              </a:ext>
            </a:extLst>
          </p:cNvPr>
          <p:cNvSpPr txBox="1"/>
          <p:nvPr/>
        </p:nvSpPr>
        <p:spPr>
          <a:xfrm>
            <a:off x="1438930" y="1711464"/>
            <a:ext cx="101294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∠1=∠2,∠3=∠4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E15405E-6481-9A6E-38E9-686E1D4C044A}"/>
              </a:ext>
            </a:extLst>
          </p:cNvPr>
          <p:cNvSpPr txBox="1"/>
          <p:nvPr/>
        </p:nvSpPr>
        <p:spPr>
          <a:xfrm>
            <a:off x="644949" y="2219438"/>
            <a:ext cx="415496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3A21AF8-0848-9255-AD62-803C010A4037}"/>
              </a:ext>
            </a:extLst>
          </p:cNvPr>
          <p:cNvSpPr txBox="1"/>
          <p:nvPr/>
        </p:nvSpPr>
        <p:spPr>
          <a:xfrm>
            <a:off x="628991" y="2773578"/>
            <a:ext cx="66910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∠2,∠3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∠4,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0D4A1F9-F379-7549-A7EF-A5DC8828732E}"/>
              </a:ext>
            </a:extLst>
          </p:cNvPr>
          <p:cNvSpPr txBox="1"/>
          <p:nvPr/>
        </p:nvSpPr>
        <p:spPr>
          <a:xfrm>
            <a:off x="669834" y="3355701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D29DA5A-026E-F352-08E7-6929A099D20B}"/>
                  </a:ext>
                </a:extLst>
              </p:cNvPr>
              <p:cNvSpPr txBox="1"/>
              <p:nvPr/>
            </p:nvSpPr>
            <p:spPr>
              <a:xfrm>
                <a:off x="683427" y="3958067"/>
                <a:ext cx="6924678" cy="20061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DBE.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DBE.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D29DA5A-026E-F352-08E7-6929A099D2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427" y="3958067"/>
                <a:ext cx="6924678" cy="2006190"/>
              </a:xfrm>
              <a:prstGeom prst="rect">
                <a:avLst/>
              </a:prstGeom>
              <a:blipFill>
                <a:blip r:embed="rId6"/>
                <a:stretch>
                  <a:fillRect l="-1761" t="-3343" b="-7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image85.jpeg">
            <a:extLst>
              <a:ext uri="{FF2B5EF4-FFF2-40B4-BE49-F238E27FC236}">
                <a16:creationId xmlns:a16="http://schemas.microsoft.com/office/drawing/2014/main" id="{D28EDEBD-93CF-C45A-2F3D-89D0B60804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00160" y="2490181"/>
            <a:ext cx="2128985" cy="293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52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64B84-111A-CC64-7D90-39D9E045F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190A16A-31D4-5894-2B15-1EFD345BD0C5}"/>
              </a:ext>
            </a:extLst>
          </p:cNvPr>
          <p:cNvSpPr txBox="1"/>
          <p:nvPr/>
        </p:nvSpPr>
        <p:spPr>
          <a:xfrm>
            <a:off x="695625" y="1268850"/>
            <a:ext cx="1080075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误区点拨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利用定理“两边成比例且夹角相等的两个三角形相似”时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相等的角必须是已知两组对应边的夹角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否则两个三角形不一定相似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同时要注意图形中隐含的等角条件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如公共角、对顶角等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15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F1452-6488-27D0-C181-A80B55A27F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6.jpeg">
            <a:extLst>
              <a:ext uri="{FF2B5EF4-FFF2-40B4-BE49-F238E27FC236}">
                <a16:creationId xmlns:a16="http://schemas.microsoft.com/office/drawing/2014/main" id="{40C89D51-0567-0C2A-2BA3-A1E12FD1AC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48800"/>
            <a:ext cx="1512105" cy="4320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6FBA291-01C0-8914-E085-D3F9C3DE9643}"/>
                  </a:ext>
                </a:extLst>
              </p:cNvPr>
              <p:cNvSpPr txBox="1"/>
              <p:nvPr/>
            </p:nvSpPr>
            <p:spPr>
              <a:xfrm>
                <a:off x="610486" y="1052835"/>
                <a:ext cx="10885889" cy="4760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(2025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·重庆育才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边上的点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且满足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𝑨𝑷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𝑨𝑸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根据以上信息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嘉嘉和淇淇给出了下列结论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嘉嘉说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淇淇说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AQP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对于嘉嘉和淇淇的结论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下列判断正确的是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嘉嘉正确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淇淇错误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嘉嘉错误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淇淇正确</a:t>
                </a: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两人都正确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两人都错误</a:t>
                </a: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6FBA291-01C0-8914-E085-D3F9C3DE96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486" y="1052835"/>
                <a:ext cx="10885889" cy="4760662"/>
              </a:xfrm>
              <a:prstGeom prst="rect">
                <a:avLst/>
              </a:prstGeom>
              <a:blipFill>
                <a:blip r:embed="rId4"/>
                <a:stretch>
                  <a:fillRect l="-1120" t="-384" r="-1176" b="-2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87.jpeg">
            <a:extLst>
              <a:ext uri="{FF2B5EF4-FFF2-40B4-BE49-F238E27FC236}">
                <a16:creationId xmlns:a16="http://schemas.microsoft.com/office/drawing/2014/main" id="{9784460F-32C1-A7BA-C721-AE0C29BBB5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2140" y="3356995"/>
            <a:ext cx="2160150" cy="225068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F02E992-B96C-A3ED-65C5-D2DE6C4F9771}"/>
              </a:ext>
            </a:extLst>
          </p:cNvPr>
          <p:cNvSpPr txBox="1"/>
          <p:nvPr/>
        </p:nvSpPr>
        <p:spPr>
          <a:xfrm>
            <a:off x="1721727" y="3095385"/>
            <a:ext cx="4139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DB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29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D7DD1-D554-EF91-44D4-99653407AE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E7699DE-ABA5-1B6A-E219-905FCD2A401F}"/>
              </a:ext>
            </a:extLst>
          </p:cNvPr>
          <p:cNvSpPr txBox="1"/>
          <p:nvPr/>
        </p:nvSpPr>
        <p:spPr>
          <a:xfrm>
            <a:off x="731627" y="476795"/>
            <a:ext cx="1072874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是边长为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的等边三角形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PCD.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5362C4F-B0AB-3FB5-F01D-C15B793F8E9A}"/>
                  </a:ext>
                </a:extLst>
              </p:cNvPr>
              <p:cNvSpPr txBox="1"/>
              <p:nvPr/>
            </p:nvSpPr>
            <p:spPr>
              <a:xfrm>
                <a:off x="749450" y="1916895"/>
                <a:ext cx="6423462" cy="38189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是等边三角形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∴PB=PC=BC=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𝑩𝑷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𝑩𝑷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5362C4F-B0AB-3FB5-F01D-C15B793F8E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450" y="1916895"/>
                <a:ext cx="6423462" cy="3818994"/>
              </a:xfrm>
              <a:prstGeom prst="rect">
                <a:avLst/>
              </a:prstGeom>
              <a:blipFill>
                <a:blip r:embed="rId3"/>
                <a:stretch>
                  <a:fillRect l="-1992" b="-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88.jpeg">
            <a:extLst>
              <a:ext uri="{FF2B5EF4-FFF2-40B4-BE49-F238E27FC236}">
                <a16:creationId xmlns:a16="http://schemas.microsoft.com/office/drawing/2014/main" id="{24B8CF98-8889-0F96-F858-B4011851B1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4202" y="2522092"/>
            <a:ext cx="4536315" cy="1813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89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3C8D2-3C9E-9A4F-F771-D9D242668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9.jpeg">
            <a:extLst>
              <a:ext uri="{FF2B5EF4-FFF2-40B4-BE49-F238E27FC236}">
                <a16:creationId xmlns:a16="http://schemas.microsoft.com/office/drawing/2014/main" id="{386E4E06-8151-504C-A924-5CB1EFCCEB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4EDD66D-2FE3-0AFA-C563-8AA5A1A66F6E}"/>
              </a:ext>
            </a:extLst>
          </p:cNvPr>
          <p:cNvSpPr txBox="1"/>
          <p:nvPr/>
        </p:nvSpPr>
        <p:spPr>
          <a:xfrm>
            <a:off x="2135725" y="456873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利用判定定理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进行计算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91.jpeg">
            <a:extLst>
              <a:ext uri="{FF2B5EF4-FFF2-40B4-BE49-F238E27FC236}">
                <a16:creationId xmlns:a16="http://schemas.microsoft.com/office/drawing/2014/main" id="{03D067BC-5C04-6406-F505-CA7F9B69CD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196845"/>
            <a:ext cx="673340" cy="30586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8B2744F-2806-B577-DE35-B279C6BFE30E}"/>
                  </a:ext>
                </a:extLst>
              </p:cNvPr>
              <p:cNvSpPr txBox="1"/>
              <p:nvPr/>
            </p:nvSpPr>
            <p:spPr>
              <a:xfrm>
                <a:off x="551615" y="1071746"/>
                <a:ext cx="11304785" cy="11435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在正方形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分别是边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上的点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延长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的延长线于点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G.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8B2744F-2806-B577-DE35-B279C6BFE3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071746"/>
                <a:ext cx="11304785" cy="1143518"/>
              </a:xfrm>
              <a:prstGeom prst="rect">
                <a:avLst/>
              </a:prstGeom>
              <a:blipFill>
                <a:blip r:embed="rId5"/>
                <a:stretch>
                  <a:fillRect l="-1078" t="-748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182EA7D-336F-0C5E-A32F-0B64FAA2FC92}"/>
              </a:ext>
            </a:extLst>
          </p:cNvPr>
          <p:cNvSpPr txBox="1"/>
          <p:nvPr/>
        </p:nvSpPr>
        <p:spPr>
          <a:xfrm>
            <a:off x="551615" y="2118085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073A1E4-6034-7118-0FC8-FB1C846B17F3}"/>
                  </a:ext>
                </a:extLst>
              </p:cNvPr>
              <p:cNvSpPr txBox="1"/>
              <p:nvPr/>
            </p:nvSpPr>
            <p:spPr>
              <a:xfrm>
                <a:off x="551615" y="2666005"/>
                <a:ext cx="6264435" cy="32447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为正方形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∴AB=BC=CD=AD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∵AE=DE=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∵DF=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073A1E4-6034-7118-0FC8-FB1C846B17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2666005"/>
                <a:ext cx="6264435" cy="3244734"/>
              </a:xfrm>
              <a:prstGeom prst="rect">
                <a:avLst/>
              </a:prstGeom>
              <a:blipFill>
                <a:blip r:embed="rId6"/>
                <a:stretch>
                  <a:fillRect l="-1946" t="-2439" b="-4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age90.jpeg">
            <a:extLst>
              <a:ext uri="{FF2B5EF4-FFF2-40B4-BE49-F238E27FC236}">
                <a16:creationId xmlns:a16="http://schemas.microsoft.com/office/drawing/2014/main" id="{4E29DCBD-6630-6E48-8127-5FE5C91BC2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88055" y="2924965"/>
            <a:ext cx="4176290" cy="223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33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F6145-9979-9392-6E38-2FB9CBAB2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EA2F493-F29E-D72C-8982-D9EEAEDFA962}"/>
              </a:ext>
            </a:extLst>
          </p:cNvPr>
          <p:cNvSpPr txBox="1"/>
          <p:nvPr/>
        </p:nvSpPr>
        <p:spPr>
          <a:xfrm>
            <a:off x="623620" y="548800"/>
            <a:ext cx="835258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79569EA-10DC-C8EF-FB1C-24D570CFB389}"/>
                  </a:ext>
                </a:extLst>
              </p:cNvPr>
              <p:cNvSpPr txBox="1"/>
              <p:nvPr/>
            </p:nvSpPr>
            <p:spPr>
              <a:xfrm>
                <a:off x="623620" y="1378278"/>
                <a:ext cx="8352580" cy="4101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为正方形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CGF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𝑪𝑮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∵DE=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正方形的边长为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∴BG=BC+CG=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79569EA-10DC-C8EF-FB1C-24D570CFB3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378278"/>
                <a:ext cx="8352580" cy="4101444"/>
              </a:xfrm>
              <a:prstGeom prst="rect">
                <a:avLst/>
              </a:prstGeom>
              <a:blipFill>
                <a:blip r:embed="rId3"/>
                <a:stretch>
                  <a:fillRect l="-1460" b="-32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90.jpeg">
            <a:extLst>
              <a:ext uri="{FF2B5EF4-FFF2-40B4-BE49-F238E27FC236}">
                <a16:creationId xmlns:a16="http://schemas.microsoft.com/office/drawing/2014/main" id="{512C9F10-95BC-29FA-71FA-9D233DDA6A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075" y="1844890"/>
            <a:ext cx="4176290" cy="223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85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48E97D-6BCA-0196-D6DF-660FB3B2C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2.jpeg">
            <a:extLst>
              <a:ext uri="{FF2B5EF4-FFF2-40B4-BE49-F238E27FC236}">
                <a16:creationId xmlns:a16="http://schemas.microsoft.com/office/drawing/2014/main" id="{3AE49441-369E-7C27-5A25-A97E661CB3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89946"/>
            <a:ext cx="1368095" cy="39088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D871A9E-53DB-C43A-69D9-6FBBCBE24CDF}"/>
              </a:ext>
            </a:extLst>
          </p:cNvPr>
          <p:cNvSpPr txBox="1"/>
          <p:nvPr/>
        </p:nvSpPr>
        <p:spPr>
          <a:xfrm>
            <a:off x="551615" y="980830"/>
            <a:ext cx="1108877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的边长是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线段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的两端点在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上滑动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为多长时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与以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为顶点的三角形相似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并说明理由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DCEA9BA-9CF8-1755-BA06-21E6D3740718}"/>
                  </a:ext>
                </a:extLst>
              </p:cNvPr>
              <p:cNvSpPr txBox="1"/>
              <p:nvPr/>
            </p:nvSpPr>
            <p:spPr>
              <a:xfrm>
                <a:off x="551615" y="1873382"/>
                <a:ext cx="10800750" cy="41331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DM=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与以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为顶点的三角形相似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正方形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的边长是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BE=CE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sSup>
                          <m:sSupPr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𝑬</m:t>
                            </m:r>
                          </m:e>
                          <m:sup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D=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分以下两种情况讨论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NDM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𝑫𝑴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𝑩𝑬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𝑴𝑵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𝑫𝑴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∴DM=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MDN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𝑫𝑴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𝑴𝑵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𝑫𝑴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∴DM=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lang="en-US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DM=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zh-CN" sz="2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ad>
                          <m:radPr>
                            <m:degHide m:val="on"/>
                            <m:ctrlPr>
                              <a:rPr lang="zh-CN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sz="2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DCEA9BA-9CF8-1755-BA06-21E6D37407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873382"/>
                <a:ext cx="10800750" cy="4133119"/>
              </a:xfrm>
              <a:prstGeom prst="rect">
                <a:avLst/>
              </a:prstGeom>
              <a:blipFill>
                <a:blip r:embed="rId4"/>
                <a:stretch>
                  <a:fillRect l="-1016" b="-4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93.jpeg">
            <a:extLst>
              <a:ext uri="{FF2B5EF4-FFF2-40B4-BE49-F238E27FC236}">
                <a16:creationId xmlns:a16="http://schemas.microsoft.com/office/drawing/2014/main" id="{313AF19C-A658-8BFA-1D6B-885F0A4D60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2190" y="2765934"/>
            <a:ext cx="2420626" cy="26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60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4478</TotalTime>
  <Words>869</Words>
  <Application>Microsoft Office PowerPoint</Application>
  <PresentationFormat>宽屏</PresentationFormat>
  <Paragraphs>57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257</cp:revision>
  <dcterms:created xsi:type="dcterms:W3CDTF">2024-04-24T12:16:00Z</dcterms:created>
  <dcterms:modified xsi:type="dcterms:W3CDTF">2025-04-04T05:55:34Z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