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67" r:id="rId2"/>
    <p:sldId id="4259" r:id="rId3"/>
    <p:sldId id="4260" r:id="rId4"/>
    <p:sldId id="4261" r:id="rId5"/>
    <p:sldId id="4262" r:id="rId6"/>
    <p:sldId id="4263" r:id="rId7"/>
    <p:sldId id="4264" r:id="rId8"/>
    <p:sldId id="4265" r:id="rId9"/>
    <p:sldId id="4266" r:id="rId10"/>
    <p:sldId id="4267" r:id="rId11"/>
    <p:sldId id="4268" r:id="rId12"/>
    <p:sldId id="4269" r:id="rId13"/>
    <p:sldId id="4270" r:id="rId14"/>
    <p:sldId id="4271" r:id="rId15"/>
    <p:sldId id="4272" r:id="rId16"/>
    <p:sldId id="4273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3B731C-5AAF-9230-3682-8FB44232B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7D12C61-322F-D17B-14A2-B56F92781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ADEA33D-3E78-0F4D-4913-7D1B5152C44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904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2C947-56F3-59BE-9636-46128B00C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E2C1236-DB95-FE13-DB69-4072D04CF3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146C279-1CD8-F162-15E4-D8949E0C3B8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6933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D3CDE-F76B-A36A-4329-ABFAEDDCD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B227976-9A0B-70E2-4E82-D875BA343A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5C84B23-3ED4-1CBE-8E92-B38CB9BD42E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0068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009F2-80E7-0E6F-0FC3-8815CFD29E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92B9F54-F146-07C4-41DB-918EF6C3D8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A40D049-058B-446B-833C-E537B464228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3809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C72AE-CB94-775D-35FC-F82363D2E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E26EE81-676F-70DB-C5A1-9A5B017D1B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CA75A95-73EE-322E-B4AD-DAE618D39CA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9728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4DE4BC-0FA0-AEBF-A051-78CEE6CC5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403714B-9DA1-7513-0381-CA5FE8F8A3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D006301-1B55-7B0E-32B5-5FCA23AD946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5705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83E46E-4155-8FCF-9F2B-7268387E64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510D46E-4F36-1C18-8260-8937E5A08F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48CCE0B-CD82-B187-76FA-9928A1E34E8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351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B6A50-BCA9-422B-71A3-3CF581DA7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2134944-7E19-DC04-5758-3D034903A1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F86826C-4619-BC27-A0DE-FF20C876CEB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525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D1D96-D1B2-123C-3B2D-98DA1CEE08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218DBAC-AC79-FD03-1F63-44BA37263C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837A59F-558C-5A02-2750-8C85C74384E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663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5A26A-E0CC-376E-4891-2B75651C6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9824151-0902-3162-DA11-51C270B0B3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61C92FB-DC33-E399-AEF8-598F4ED0592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576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55AB3-8051-AF18-D2FD-B20684362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326FA80-2FEE-7172-9FB3-60B1403178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8BF00BC-5E7B-737A-E663-D5F858E9B90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439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588E3-2D58-187A-C70A-41C632DAF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C486FC9-2918-399C-EA1B-660333352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C67BD47-4719-B454-8742-DADC4600D1C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968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6873A-31EB-61B3-02E1-5EA6C6FD9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27BFE0E-97C2-384D-800B-377790D3E6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E555F46-1C25-7DEF-E98A-3333E105AAC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4161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34C32-7811-03AF-8D6B-3008C0EDF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D5D6369-240C-A593-80BD-D804064629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CDA399C-A8EA-B902-3BA4-BEE5882E7B6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515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87C87-96AC-4EF0-66CA-2E184D9B7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B94F0BF-771E-6942-CF0C-A877A033E5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1187C54-0AD8-4259-5AF7-AED3A0936D6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705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4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A7724F-030A-386A-3717-2CF59258E670}"/>
              </a:ext>
            </a:extLst>
          </p:cNvPr>
          <p:cNvSpPr txBox="1"/>
          <p:nvPr/>
        </p:nvSpPr>
        <p:spPr>
          <a:xfrm>
            <a:off x="2351740" y="1988900"/>
            <a:ext cx="7590376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i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*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相似三角形判定定理的证明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2A9C9-BE0D-DA55-D00A-57CD91C0A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FA1C7B-5DDA-52C0-B5CE-03FA4CC79A91}"/>
              </a:ext>
            </a:extLst>
          </p:cNvPr>
          <p:cNvSpPr txBox="1"/>
          <p:nvPr/>
        </p:nvSpPr>
        <p:spPr>
          <a:xfrm>
            <a:off x="731627" y="548800"/>
            <a:ext cx="10728745" cy="168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使顶点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恰好落在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边的中点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落在点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C'D'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27.jpeg">
            <a:extLst>
              <a:ext uri="{FF2B5EF4-FFF2-40B4-BE49-F238E27FC236}">
                <a16:creationId xmlns:a16="http://schemas.microsoft.com/office/drawing/2014/main" id="{148F4E41-5172-12AA-FB00-70BA374C04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45" y="3068975"/>
            <a:ext cx="2142025" cy="201894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58D8C0D-A203-2EC6-B97C-6687A1732CD2}"/>
                  </a:ext>
                </a:extLst>
              </p:cNvPr>
              <p:cNvSpPr txBox="1"/>
              <p:nvPr/>
            </p:nvSpPr>
            <p:spPr>
              <a:xfrm>
                <a:off x="10416300" y="1388902"/>
                <a:ext cx="389876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58D8C0D-A203-2EC6-B97C-6687A1732C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6300" y="1388902"/>
                <a:ext cx="389876" cy="7126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065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5DB5FC-8025-0A1B-6C00-59F6DB1BD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9ABBA2-84B8-9F2E-D2B0-35E67021904C}"/>
                  </a:ext>
                </a:extLst>
              </p:cNvPr>
              <p:cNvSpPr txBox="1"/>
              <p:nvPr/>
            </p:nvSpPr>
            <p:spPr>
              <a:xfrm>
                <a:off x="635943" y="394165"/>
                <a:ext cx="10368720" cy="17652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=120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9ABBA2-84B8-9F2E-D2B0-35E6702190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943" y="394165"/>
                <a:ext cx="10368720" cy="1765227"/>
              </a:xfrm>
              <a:prstGeom prst="rect">
                <a:avLst/>
              </a:prstGeom>
              <a:blipFill>
                <a:blip r:embed="rId3"/>
                <a:stretch>
                  <a:fillRect l="-1176" b="-9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F92EBB-4FAB-DBD5-2997-D7101806AB70}"/>
                  </a:ext>
                </a:extLst>
              </p:cNvPr>
              <p:cNvSpPr txBox="1"/>
              <p:nvPr/>
            </p:nvSpPr>
            <p:spPr>
              <a:xfrm>
                <a:off x="622213" y="2276920"/>
                <a:ext cx="7272505" cy="36540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DAE+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𝑪𝑨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=DC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F92EBB-4FAB-DBD5-2997-D7101806AB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213" y="2276920"/>
                <a:ext cx="7272505" cy="3654077"/>
              </a:xfrm>
              <a:prstGeom prst="rect">
                <a:avLst/>
              </a:prstGeom>
              <a:blipFill>
                <a:blip r:embed="rId4"/>
                <a:stretch>
                  <a:fillRect l="-1676" t="-501" r="-2598" b="-1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28.jpeg">
            <a:extLst>
              <a:ext uri="{FF2B5EF4-FFF2-40B4-BE49-F238E27FC236}">
                <a16:creationId xmlns:a16="http://schemas.microsoft.com/office/drawing/2014/main" id="{951178BB-F608-789B-D3FF-F6AA01770D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105" y="3140980"/>
            <a:ext cx="3651000" cy="1691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05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0B83D3-FEDD-4233-7C47-1F1E97CF77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E841B63-BA9C-542F-A531-36D8B13D6400}"/>
              </a:ext>
            </a:extLst>
          </p:cNvPr>
          <p:cNvSpPr txBox="1"/>
          <p:nvPr/>
        </p:nvSpPr>
        <p:spPr>
          <a:xfrm>
            <a:off x="839635" y="620805"/>
            <a:ext cx="6104658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3271E49-E4DD-E9D6-EAFC-9ABAADA60A7F}"/>
                  </a:ext>
                </a:extLst>
              </p:cNvPr>
              <p:cNvSpPr txBox="1"/>
              <p:nvPr/>
            </p:nvSpPr>
            <p:spPr>
              <a:xfrm>
                <a:off x="839635" y="1412860"/>
                <a:ext cx="7200500" cy="42330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∴BH=CH.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∴BH=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=DC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14(4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3271E49-E4DD-E9D6-EAFC-9ABAADA60A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1412860"/>
                <a:ext cx="7200500" cy="4233018"/>
              </a:xfrm>
              <a:prstGeom prst="rect">
                <a:avLst/>
              </a:prstGeom>
              <a:blipFill>
                <a:blip r:embed="rId3"/>
                <a:stretch>
                  <a:fillRect l="-1778" t="-1153" b="-8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28.jpeg">
            <a:extLst>
              <a:ext uri="{FF2B5EF4-FFF2-40B4-BE49-F238E27FC236}">
                <a16:creationId xmlns:a16="http://schemas.microsoft.com/office/drawing/2014/main" id="{F41CF404-24AF-0C93-FB5A-28B36718C8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10" y="2672947"/>
            <a:ext cx="3262890" cy="151210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64D3444-3DF5-E5E9-8E52-C89D07F98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2323" y="2486381"/>
            <a:ext cx="357187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31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0DE31-3733-69F0-FB9C-FE786BD0D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0.jpeg">
            <a:extLst>
              <a:ext uri="{FF2B5EF4-FFF2-40B4-BE49-F238E27FC236}">
                <a16:creationId xmlns:a16="http://schemas.microsoft.com/office/drawing/2014/main" id="{D8035DEF-316F-DC0C-AFED-47C7C61259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870" y="440850"/>
            <a:ext cx="310254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C362DCE-C9B5-10A1-9745-D82A4F1F982E}"/>
                  </a:ext>
                </a:extLst>
              </p:cNvPr>
              <p:cNvSpPr txBox="1"/>
              <p:nvPr/>
            </p:nvSpPr>
            <p:spPr>
              <a:xfrm>
                <a:off x="551615" y="908825"/>
                <a:ext cx="10800750" cy="2272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在正方形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分别在边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重合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BG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GH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𝑫𝑮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𝑪𝑮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/>
                            </m:ctrlPr>
                          </m:radPr>
                          <m:deg/>
                          <m:e>
                            <m:r>
                              <a:rPr lang="en-US" altLang="zh-CN" sz="2800" b="1" i="1"/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/>
                            </m:ctrlPr>
                          </m:radPr>
                          <m:deg/>
                          <m:e>
                            <m:r>
                              <a:rPr lang="en-US" altLang="zh-CN" sz="2800" b="1" i="1"/>
                              <m:t>𝟏𝟒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/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𝟓</m:t>
                        </m:r>
                      </m:num>
                      <m:den>
                        <m:r>
                          <a:rPr lang="en-US" altLang="zh-CN" sz="2800" b="1" i="1"/>
                          <m:t>𝟕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C362DCE-C9B5-10A1-9745-D82A4F1F98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908825"/>
                <a:ext cx="10800750" cy="2272673"/>
              </a:xfrm>
              <a:prstGeom prst="rect">
                <a:avLst/>
              </a:prstGeom>
              <a:blipFill>
                <a:blip r:embed="rId4"/>
                <a:stretch>
                  <a:fillRect l="-1129" t="-3485" r="-564" b="-2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131.jpeg">
            <a:extLst>
              <a:ext uri="{FF2B5EF4-FFF2-40B4-BE49-F238E27FC236}">
                <a16:creationId xmlns:a16="http://schemas.microsoft.com/office/drawing/2014/main" id="{6014A985-9A2A-13C8-0771-81DD29D17C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6175" y="3167499"/>
            <a:ext cx="2448170" cy="24481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3B133A6-D32A-BD4D-39D5-24B92123EF36}"/>
                  </a:ext>
                </a:extLst>
              </p:cNvPr>
              <p:cNvSpPr txBox="1"/>
              <p:nvPr/>
            </p:nvSpPr>
            <p:spPr>
              <a:xfrm>
                <a:off x="566132" y="3181498"/>
                <a:ext cx="7546008" cy="26999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提示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GH=a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易证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DAF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ABG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ADG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推出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AH=BH=HE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EQ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由此可证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EQH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AGH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可得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BQ=QH=GH=</a:t>
                </a:r>
                <a:r>
                  <a:rPr lang="en-US" altLang="zh-CN" sz="24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DG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=BG=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∴FG=a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易证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AGF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CGD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𝑨𝑮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𝑪𝑮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𝑭𝑮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𝑫𝑮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4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4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AFD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由勾股定理可得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  <m:rad>
                          <m:radPr>
                            <m:degHide m:val="on"/>
                            <m:ctrlPr>
                              <a:rPr lang="zh-CN" altLang="zh-CN" sz="24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</m:rad>
                      </m:num>
                      <m:den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  <m:rad>
                          <m:radPr>
                            <m:degHide m:val="on"/>
                            <m:ctrlPr>
                              <a:rPr lang="zh-CN" altLang="zh-CN" sz="24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𝑫𝑮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𝑪𝑮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计算即可求解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3B133A6-D32A-BD4D-39D5-24B92123EF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132" y="3181498"/>
                <a:ext cx="7546008" cy="2699970"/>
              </a:xfrm>
              <a:prstGeom prst="rect">
                <a:avLst/>
              </a:prstGeom>
              <a:blipFill>
                <a:blip r:embed="rId6"/>
                <a:stretch>
                  <a:fillRect l="-1292" t="-2483" r="-2181" b="-1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4C6E9DB-58A3-2A96-3BC0-9A93FA1F52E6}"/>
              </a:ext>
            </a:extLst>
          </p:cNvPr>
          <p:cNvSpPr txBox="1"/>
          <p:nvPr/>
        </p:nvSpPr>
        <p:spPr>
          <a:xfrm>
            <a:off x="2722811" y="1885511"/>
            <a:ext cx="4929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870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DA7110-2F3B-5B9C-CB5F-445BCB44F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1139BF6-4995-3FAB-6F8B-69F86368DF8E}"/>
              </a:ext>
            </a:extLst>
          </p:cNvPr>
          <p:cNvSpPr txBox="1"/>
          <p:nvPr/>
        </p:nvSpPr>
        <p:spPr>
          <a:xfrm>
            <a:off x="623620" y="548800"/>
            <a:ext cx="10800750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MDN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MDN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旋转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边分别与射线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边与射线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与直线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DP.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6FC144-7B22-71F0-6690-8D7E37BD3FE0}"/>
              </a:ext>
            </a:extLst>
          </p:cNvPr>
          <p:cNvSpPr txBox="1"/>
          <p:nvPr/>
        </p:nvSpPr>
        <p:spPr>
          <a:xfrm>
            <a:off x="615892" y="3176955"/>
            <a:ext cx="6104658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∴DA=DC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MDN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∴AE=CF.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32.jpeg">
            <a:extLst>
              <a:ext uri="{FF2B5EF4-FFF2-40B4-BE49-F238E27FC236}">
                <a16:creationId xmlns:a16="http://schemas.microsoft.com/office/drawing/2014/main" id="{C86AB244-A444-7B90-3B7C-0AC9D907F5B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2103"/>
          <a:stretch/>
        </p:blipFill>
        <p:spPr>
          <a:xfrm>
            <a:off x="7464095" y="3445545"/>
            <a:ext cx="3544267" cy="233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24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5C9F8-CD11-C280-A83D-3B68372B4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3212B5B-CBAB-CFBA-7D2E-6CB77797A216}"/>
              </a:ext>
            </a:extLst>
          </p:cNvPr>
          <p:cNvSpPr txBox="1"/>
          <p:nvPr/>
        </p:nvSpPr>
        <p:spPr>
          <a:xfrm>
            <a:off x="911640" y="548800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垂直平分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0EE2CAE-F1CA-8B6E-A2A1-E1E7A0AD2670}"/>
                  </a:ext>
                </a:extLst>
              </p:cNvPr>
              <p:cNvSpPr txBox="1"/>
              <p:nvPr/>
            </p:nvSpPr>
            <p:spPr>
              <a:xfrm>
                <a:off x="911640" y="1324642"/>
                <a:ext cx="6768470" cy="42087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∴DE=DF.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MDN=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DAQ=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PEQ.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AQD=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EQP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AQD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EQP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𝑨𝑸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𝑬𝑸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𝑫𝑸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𝑷𝑸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𝑨𝑸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𝑫𝑸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𝑬𝑸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𝑷𝑸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AQE=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DQP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AQE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DQP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QDP=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DPE=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∵DE=DF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∴PE=PF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∴DP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垂直平分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0EE2CAE-F1CA-8B6E-A2A1-E1E7A0AD26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1324642"/>
                <a:ext cx="6768470" cy="4208716"/>
              </a:xfrm>
              <a:prstGeom prst="rect">
                <a:avLst/>
              </a:prstGeom>
              <a:blipFill>
                <a:blip r:embed="rId3"/>
                <a:stretch>
                  <a:fillRect l="-1892" t="-1881" b="-3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32.jpeg">
            <a:extLst>
              <a:ext uri="{FF2B5EF4-FFF2-40B4-BE49-F238E27FC236}">
                <a16:creationId xmlns:a16="http://schemas.microsoft.com/office/drawing/2014/main" id="{4F11CB83-C920-79F0-D3DA-E3A1E0FECBE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2103"/>
          <a:stretch/>
        </p:blipFill>
        <p:spPr>
          <a:xfrm>
            <a:off x="7665980" y="1412860"/>
            <a:ext cx="3544267" cy="233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3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F3513-A4AE-1B3F-A7CC-5F441C4D9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87B12D4-36B1-25F1-D537-1E8EC5079CFC}"/>
              </a:ext>
            </a:extLst>
          </p:cNvPr>
          <p:cNvSpPr txBox="1"/>
          <p:nvPr/>
        </p:nvSpPr>
        <p:spPr>
          <a:xfrm>
            <a:off x="695625" y="476795"/>
            <a:ext cx="610465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7CD2043-EFC0-CF26-B939-17A218F37F25}"/>
                  </a:ext>
                </a:extLst>
              </p:cNvPr>
              <p:cNvSpPr txBox="1"/>
              <p:nvPr/>
            </p:nvSpPr>
            <p:spPr>
              <a:xfrm>
                <a:off x="695625" y="1268850"/>
                <a:ext cx="6768470" cy="23442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𝟏𝟕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𝟏𝟕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提示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在线段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上和点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的延长线上两种情况讨论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7CD2043-EFC0-CF26-B939-17A218F37F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268850"/>
                <a:ext cx="6768470" cy="2344231"/>
              </a:xfrm>
              <a:prstGeom prst="rect">
                <a:avLst/>
              </a:prstGeom>
              <a:blipFill>
                <a:blip r:embed="rId3"/>
                <a:stretch>
                  <a:fillRect l="-1802" r="-1532" b="-6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32.jpeg">
            <a:extLst>
              <a:ext uri="{FF2B5EF4-FFF2-40B4-BE49-F238E27FC236}">
                <a16:creationId xmlns:a16="http://schemas.microsoft.com/office/drawing/2014/main" id="{4B61BEDC-4215-BBBD-DB65-CE1D2FDC5EB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2103"/>
          <a:stretch/>
        </p:blipFill>
        <p:spPr>
          <a:xfrm>
            <a:off x="7752115" y="1556870"/>
            <a:ext cx="3544267" cy="233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8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B22C5-6374-7E75-F910-21FA5A0E8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6.jpeg">
            <a:extLst>
              <a:ext uri="{FF2B5EF4-FFF2-40B4-BE49-F238E27FC236}">
                <a16:creationId xmlns:a16="http://schemas.microsoft.com/office/drawing/2014/main" id="{2F94F6AE-7BA9-4C15-3187-393E9B1B58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85" y="620805"/>
            <a:ext cx="270657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01886E-F006-A2CB-B463-09D1CEDAADE4}"/>
                  </a:ext>
                </a:extLst>
              </p:cNvPr>
              <p:cNvSpPr txBox="1"/>
              <p:nvPr/>
            </p:nvSpPr>
            <p:spPr>
              <a:xfrm>
                <a:off x="623620" y="1196845"/>
                <a:ext cx="10944760" cy="25217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▱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交对角线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𝑩𝑭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等于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𝟐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B.2	    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01886E-F006-A2CB-B463-09D1CEDAAD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196845"/>
                <a:ext cx="10944760" cy="2521781"/>
              </a:xfrm>
              <a:prstGeom prst="rect">
                <a:avLst/>
              </a:prstGeom>
              <a:blipFill>
                <a:blip r:embed="rId4"/>
                <a:stretch>
                  <a:fillRect l="-1114" b="-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117.jpeg">
            <a:extLst>
              <a:ext uri="{FF2B5EF4-FFF2-40B4-BE49-F238E27FC236}">
                <a16:creationId xmlns:a16="http://schemas.microsoft.com/office/drawing/2014/main" id="{942B708C-F863-BEA8-9C44-19137AD214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940" y="3962317"/>
            <a:ext cx="2939177" cy="172812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5A83932-530D-9842-AE2F-25467B5652BA}"/>
              </a:ext>
            </a:extLst>
          </p:cNvPr>
          <p:cNvSpPr txBox="1"/>
          <p:nvPr/>
        </p:nvSpPr>
        <p:spPr>
          <a:xfrm>
            <a:off x="1055650" y="2276920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036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5BC2EB-5C5C-8695-8DEA-0B09A7F92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4BB4DA-163D-98E0-03F9-C15E27C8B37D}"/>
                  </a:ext>
                </a:extLst>
              </p:cNvPr>
              <p:cNvSpPr txBox="1"/>
              <p:nvPr/>
            </p:nvSpPr>
            <p:spPr>
              <a:xfrm>
                <a:off x="623620" y="692810"/>
                <a:ext cx="10944760" cy="3172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则下列式子不一定正确的是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4BB4DA-163D-98E0-03F9-C15E27C8B3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92810"/>
                <a:ext cx="10944760" cy="3172663"/>
              </a:xfrm>
              <a:prstGeom prst="rect">
                <a:avLst/>
              </a:prstGeom>
              <a:blipFill>
                <a:blip r:embed="rId3"/>
                <a:stretch>
                  <a:fillRect l="-1114" r="-445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18.jpeg">
            <a:extLst>
              <a:ext uri="{FF2B5EF4-FFF2-40B4-BE49-F238E27FC236}">
                <a16:creationId xmlns:a16="http://schemas.microsoft.com/office/drawing/2014/main" id="{41559E4B-1FFC-093F-E7E2-309398A978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15" y="3645015"/>
            <a:ext cx="2247044" cy="216015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5DDC5E2-4590-D6C8-E9A9-6D06F62B0FD6}"/>
              </a:ext>
            </a:extLst>
          </p:cNvPr>
          <p:cNvSpPr txBox="1"/>
          <p:nvPr/>
        </p:nvSpPr>
        <p:spPr>
          <a:xfrm>
            <a:off x="6312015" y="1556870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12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5C3A2-EE45-34DC-84D9-D3539FAEB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ED55C48-85A7-FDA0-96BB-F180E38AB7D9}"/>
              </a:ext>
            </a:extLst>
          </p:cNvPr>
          <p:cNvSpPr txBox="1"/>
          <p:nvPr/>
        </p:nvSpPr>
        <p:spPr>
          <a:xfrm>
            <a:off x="695625" y="494729"/>
            <a:ext cx="10800750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在下列四个条件中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;④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能满足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相似的条件是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A.①②③	                  B.①②④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C.①③④	                  D.②③④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19.jpeg">
            <a:extLst>
              <a:ext uri="{FF2B5EF4-FFF2-40B4-BE49-F238E27FC236}">
                <a16:creationId xmlns:a16="http://schemas.microsoft.com/office/drawing/2014/main" id="{9F1329AB-3E94-C3DA-7C8C-1CDF338AC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914" y="3861030"/>
            <a:ext cx="2664185" cy="204201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FDD7998-9261-C8B8-DDE5-85A698BE03D2}"/>
              </a:ext>
            </a:extLst>
          </p:cNvPr>
          <p:cNvSpPr txBox="1"/>
          <p:nvPr/>
        </p:nvSpPr>
        <p:spPr>
          <a:xfrm>
            <a:off x="5742125" y="1988900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496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79A78-987F-5DD6-6B84-2BF86416A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0F171D2-1AB7-C3A6-0666-5F9A580E4073}"/>
              </a:ext>
            </a:extLst>
          </p:cNvPr>
          <p:cNvSpPr txBox="1"/>
          <p:nvPr/>
        </p:nvSpPr>
        <p:spPr>
          <a:xfrm>
            <a:off x="623620" y="548800"/>
            <a:ext cx="1080075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顺时针旋转得到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则图中与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AB'F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相似的三角形有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不再添加其他线段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	      B.2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	          C.3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D.4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</a:p>
        </p:txBody>
      </p:sp>
      <p:pic>
        <p:nvPicPr>
          <p:cNvPr id="4" name="image120.jpeg">
            <a:extLst>
              <a:ext uri="{FF2B5EF4-FFF2-40B4-BE49-F238E27FC236}">
                <a16:creationId xmlns:a16="http://schemas.microsoft.com/office/drawing/2014/main" id="{D9F33613-2885-771A-C52F-660954BFE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40" y="3412911"/>
            <a:ext cx="3024210" cy="214811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7BD243B-A797-F451-FEE0-7B4D7917FD54}"/>
              </a:ext>
            </a:extLst>
          </p:cNvPr>
          <p:cNvSpPr txBox="1"/>
          <p:nvPr/>
        </p:nvSpPr>
        <p:spPr>
          <a:xfrm>
            <a:off x="5339652" y="1988900"/>
            <a:ext cx="5403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224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01685-A598-96C6-275D-FC945BDD6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3D3749-1D35-AAE9-7A60-3747D6E69AD0}"/>
              </a:ext>
            </a:extLst>
          </p:cNvPr>
          <p:cNvSpPr txBox="1"/>
          <p:nvPr/>
        </p:nvSpPr>
        <p:spPr>
          <a:xfrm>
            <a:off x="695624" y="476795"/>
            <a:ext cx="11016765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在同一条直线上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则还需添加一个条件是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只需填一个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B18D2B-1A57-8BAE-46BE-326717BF0BE8}"/>
              </a:ext>
            </a:extLst>
          </p:cNvPr>
          <p:cNvSpPr txBox="1"/>
          <p:nvPr/>
        </p:nvSpPr>
        <p:spPr>
          <a:xfrm>
            <a:off x="587618" y="4797095"/>
            <a:ext cx="11016764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在平行四边形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的延长线上一点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2B5782-D462-1D3A-B694-95050048C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725" y="1987343"/>
            <a:ext cx="7285510" cy="237616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5F6BFCA-FC82-1673-AFF6-758AE7709C7B}"/>
              </a:ext>
            </a:extLst>
          </p:cNvPr>
          <p:cNvSpPr txBox="1"/>
          <p:nvPr/>
        </p:nvSpPr>
        <p:spPr>
          <a:xfrm>
            <a:off x="3316577" y="979751"/>
            <a:ext cx="34274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806FBE0-FA53-196D-044E-E283C4D64F2A}"/>
              </a:ext>
            </a:extLst>
          </p:cNvPr>
          <p:cNvSpPr txBox="1"/>
          <p:nvPr/>
        </p:nvSpPr>
        <p:spPr>
          <a:xfrm>
            <a:off x="5951990" y="5335575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465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C34AA-FD25-617E-F467-987AAA795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F60CB3-3779-9A0D-B7A2-B7C85B0DC256}"/>
              </a:ext>
            </a:extLst>
          </p:cNvPr>
          <p:cNvSpPr txBox="1"/>
          <p:nvPr/>
        </p:nvSpPr>
        <p:spPr>
          <a:xfrm>
            <a:off x="623620" y="530928"/>
            <a:ext cx="108007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23.jpeg">
            <a:extLst>
              <a:ext uri="{FF2B5EF4-FFF2-40B4-BE49-F238E27FC236}">
                <a16:creationId xmlns:a16="http://schemas.microsoft.com/office/drawing/2014/main" id="{B5F67313-6FEE-C9DE-A852-4F920FF269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820" y="2564940"/>
            <a:ext cx="2931550" cy="27361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4D79568-4793-0F8F-2594-EE19C3BE5621}"/>
                  </a:ext>
                </a:extLst>
              </p:cNvPr>
              <p:cNvSpPr txBox="1"/>
              <p:nvPr/>
            </p:nvSpPr>
            <p:spPr>
              <a:xfrm>
                <a:off x="598767" y="1772885"/>
                <a:ext cx="8089413" cy="39200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△∽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∴ED=EC=AE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FDB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AF=AC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4D79568-4793-0F8F-2594-EE19C3BE56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767" y="1772885"/>
                <a:ext cx="8089413" cy="3920047"/>
              </a:xfrm>
              <a:prstGeom prst="rect">
                <a:avLst/>
              </a:prstGeom>
              <a:blipFill>
                <a:blip r:embed="rId4"/>
                <a:stretch>
                  <a:fillRect l="-1507" t="-2177" b="-9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18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829F6-3A68-7E8D-EDAB-7C4475A37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4.jpeg">
            <a:extLst>
              <a:ext uri="{FF2B5EF4-FFF2-40B4-BE49-F238E27FC236}">
                <a16:creationId xmlns:a16="http://schemas.microsoft.com/office/drawing/2014/main" id="{3DF21E24-1771-5B6C-6C79-8985FD22CE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905" y="547853"/>
            <a:ext cx="270657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2B86A1-BF3F-8D58-8702-12CB530ED80D}"/>
                  </a:ext>
                </a:extLst>
              </p:cNvPr>
              <p:cNvSpPr txBox="1"/>
              <p:nvPr/>
            </p:nvSpPr>
            <p:spPr>
              <a:xfrm>
                <a:off x="695625" y="1031054"/>
                <a:ext cx="10440725" cy="28826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是线段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则下列结论中错误的是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B.△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ECD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D.∠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2B86A1-BF3F-8D58-8702-12CB530ED8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031054"/>
                <a:ext cx="10440725" cy="2882649"/>
              </a:xfrm>
              <a:prstGeom prst="rect">
                <a:avLst/>
              </a:prstGeom>
              <a:blipFill>
                <a:blip r:embed="rId4"/>
                <a:stretch>
                  <a:fillRect l="-1168" b="-1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125.jpeg">
            <a:extLst>
              <a:ext uri="{FF2B5EF4-FFF2-40B4-BE49-F238E27FC236}">
                <a16:creationId xmlns:a16="http://schemas.microsoft.com/office/drawing/2014/main" id="{ECC0644A-4314-4347-52C5-4E150BEC54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7905" y="4088165"/>
            <a:ext cx="3236143" cy="173028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2D7B684-313C-56D1-FA42-D98EDA165F92}"/>
              </a:ext>
            </a:extLst>
          </p:cNvPr>
          <p:cNvSpPr txBox="1"/>
          <p:nvPr/>
        </p:nvSpPr>
        <p:spPr>
          <a:xfrm>
            <a:off x="1559685" y="184489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711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25DD1-F706-84C0-61A2-69ECE6380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6FEA95-F292-001B-FD17-1E3CF8ED1738}"/>
                  </a:ext>
                </a:extLst>
              </p:cNvPr>
              <p:cNvSpPr txBox="1"/>
              <p:nvPr/>
            </p:nvSpPr>
            <p:spPr>
              <a:xfrm>
                <a:off x="839635" y="692810"/>
                <a:ext cx="10656740" cy="15944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是等腰直角三角形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上一点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6FEA95-F292-001B-FD17-1E3CF8ED17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692810"/>
                <a:ext cx="10656740" cy="1594411"/>
              </a:xfrm>
              <a:prstGeom prst="rect">
                <a:avLst/>
              </a:prstGeom>
              <a:blipFill>
                <a:blip r:embed="rId3"/>
                <a:stretch>
                  <a:fillRect l="-1201" r="-1144" b="-3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26.jpeg">
            <a:extLst>
              <a:ext uri="{FF2B5EF4-FFF2-40B4-BE49-F238E27FC236}">
                <a16:creationId xmlns:a16="http://schemas.microsoft.com/office/drawing/2014/main" id="{20FBB288-90B8-4E2D-460C-6340532853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85" y="2806830"/>
            <a:ext cx="3137064" cy="17639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4C754F4-62EC-4658-AA74-312469C42E42}"/>
                  </a:ext>
                </a:extLst>
              </p:cNvPr>
              <p:cNvSpPr txBox="1"/>
              <p:nvPr/>
            </p:nvSpPr>
            <p:spPr>
              <a:xfrm>
                <a:off x="10128280" y="1412860"/>
                <a:ext cx="461881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4C754F4-62EC-4658-AA74-312469C42E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8280" y="1412860"/>
                <a:ext cx="461881" cy="71468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916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2206</TotalTime>
  <Words>1491</Words>
  <Application>Microsoft Office PowerPoint</Application>
  <PresentationFormat>宽屏</PresentationFormat>
  <Paragraphs>77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192</cp:revision>
  <dcterms:created xsi:type="dcterms:W3CDTF">2024-04-24T12:16:00Z</dcterms:created>
  <dcterms:modified xsi:type="dcterms:W3CDTF">2025-03-29T14:10:34Z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