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7" r:id="rId2"/>
    <p:sldId id="4636" r:id="rId3"/>
    <p:sldId id="4637" r:id="rId4"/>
    <p:sldId id="4638" r:id="rId5"/>
    <p:sldId id="4639" r:id="rId6"/>
    <p:sldId id="4640" r:id="rId7"/>
    <p:sldId id="4641" r:id="rId8"/>
    <p:sldId id="4642" r:id="rId9"/>
    <p:sldId id="4643" r:id="rId10"/>
    <p:sldId id="4644" r:id="rId11"/>
    <p:sldId id="4645" r:id="rId12"/>
    <p:sldId id="4646" r:id="rId13"/>
    <p:sldId id="4647" r:id="rId14"/>
    <p:sldId id="4648" r:id="rId15"/>
    <p:sldId id="4649" r:id="rId16"/>
    <p:sldId id="4650" r:id="rId17"/>
    <p:sldId id="4651" r:id="rId18"/>
    <p:sldId id="4652" r:id="rId19"/>
    <p:sldId id="4653" r:id="rId20"/>
    <p:sldId id="4654" r:id="rId21"/>
    <p:sldId id="4656" r:id="rId22"/>
    <p:sldId id="4657" r:id="rId23"/>
    <p:sldId id="4658" r:id="rId24"/>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91555" autoAdjust="0"/>
  </p:normalViewPr>
  <p:slideViewPr>
    <p:cSldViewPr showGuides="1">
      <p:cViewPr varScale="1">
        <p:scale>
          <a:sx n="73" d="100"/>
          <a:sy n="73" d="100"/>
        </p:scale>
        <p:origin x="1118" y="72"/>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C21FB-9D05-DAC4-0E10-B0BDF1C1D7F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B89C22D-6218-CB53-058E-5D2B8555E19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1572754A-9730-3FCB-E373-8E64C6E543E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40822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A63E3-737D-FB24-AEF4-29C9842C0AE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8EDDC45-D8A3-B37E-BE42-D69A8E95DBC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9F6DED7-1027-FFD2-860F-6DECB10B2F8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132929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D6FAE-EEB6-F337-B470-42124EB33D00}"/>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71E2DA3-A8D3-8906-3095-03ECB231E418}"/>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EACF259-8CB4-FD69-D1B2-C40583CE580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567539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8ECAC-7284-B881-7BFA-BA321B85C23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003ECFC-5A8C-9CE4-6DC5-4EF1C48DB15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2F8667E-6478-F592-9B21-4C62FD3CFEF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91228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40EDB-8CFB-423F-DFB1-A63AF8114C0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1C9DEB0-08A6-B3F4-852F-B8813348C80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E94BCED-D2C8-F211-D1A0-3CBEFADD895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504850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3CC63-33F9-E859-E41F-76836FA8AB5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44060C9-8DCC-8278-FA7C-33EE5ABB9EB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813B7277-4023-3461-493B-1E766921E1C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15361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1082A-816A-AF83-BEB5-656EF8995AF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9C4D192-7694-E7F3-220C-A9027219EB2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C2E8525-6C40-7438-4474-B2CF2CABD38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75958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6101D-80F7-ED58-53A0-8083F54A8A9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63FC51A-F971-C915-171A-56B461F83C87}"/>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1E928E0-F18E-F093-771C-FE677CE6694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668670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54D7F-43D6-DF66-4059-24462CB5090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2D46844-3884-C9C5-A887-C39518ED083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46E5BF5-E38B-07F4-7DA8-C444C295F49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788412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2E455-02A8-A611-D42E-F06EB1711A7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1E6875B-AFF5-24DB-B793-E0F2402324E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67FE713-B167-F023-2D05-F4E5A77272D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535905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516DB-2223-1466-CAF7-611E2450B5A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D566F71-D477-F3EB-2206-53F1D5991DB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565E059-0305-EB94-D00D-101F1EE97C1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874758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C61E4-10B3-DA1E-07E5-0E0528E92DF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0919B9C-1EB3-912B-DB4B-E4CD6628283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8ED2E93-2A19-5B82-34F7-D6639A4C393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860766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65D2E-CDCB-27EF-219C-16F1A441F820}"/>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8CC92B4-A4A3-0DEC-45F2-CF7C27D6315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EBCAB3E-BA10-E037-6E69-47E11C4453D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5625637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18097-2BD1-95CA-00BF-3602AA1F9A8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EE479DE-4402-D26D-53E4-37115FA98B0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430625C-180C-9DFC-08A2-5E72C89EB1E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38468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56B47-EBEA-0DEB-2A9A-A0DF1521A88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BB31E6F-F2A6-309D-A1E9-7BE23D5E31E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77F248C-183A-C341-2859-7BAB4EB08C03}"/>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95453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C501E-B602-5722-77B6-E53059EE330C}"/>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A8D3401-1570-E480-7856-8E83AF19090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DEA54DC-5B8B-C964-C5FF-653F0406DDB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64200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F2178-BB8E-5382-683D-E41D482CA74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7800E5F-F437-DCA6-87E1-8FD419C50E1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63BC76B-0C5A-3702-B02F-673CC4C28FC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794023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ED7AB-91C5-47C1-46F8-87D46340A7E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F17DE81-3932-F7FC-5843-76F6061D588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9D028F0-EA79-384B-1223-36C8A0CB683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96063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28C8F-BB61-F0EE-3FDC-0DDAE9B6A2F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D8476A3-6A17-A53B-CE72-34C663E3A18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01BDF57-3FA2-7BA8-38CD-AC31290314F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883507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C5CDB-B5BD-3D4A-846D-17ECD47226F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DCA4EFE-5586-13AA-B8B0-F67096DFFFC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5618371-DAE0-BA48-25FE-0E37AE49975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096029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3F4E7-B5C2-28FC-1779-D8DD7AFD2C9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BB96EE22-C4A6-9EEC-8514-FD212D66932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DEFBF993-832D-43D8-2884-108844DAA0E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42663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91752-E27F-70CD-9E48-8DD938E5930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1E0C2C8-890C-B1EB-E14B-3255E10B59A3}"/>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7F77BB4-D5EB-8EF4-0216-0787693959C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52345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TIF"/></Relationships>
</file>

<file path=ppt/slides/_rels/slide13.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TIF"/></Relationships>
</file>

<file path=ppt/slides/_rels/slide14.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7.TIF"/></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7.TI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TI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9.TIF"/></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437944C-5D47-F9DF-0502-DF992E92E104}"/>
              </a:ext>
            </a:extLst>
          </p:cNvPr>
          <p:cNvSpPr txBox="1"/>
          <p:nvPr/>
        </p:nvSpPr>
        <p:spPr>
          <a:xfrm>
            <a:off x="3143795" y="1988900"/>
            <a:ext cx="6104658" cy="2645917"/>
          </a:xfrm>
          <a:prstGeom prst="rect">
            <a:avLst/>
          </a:prstGeom>
          <a:noFill/>
        </p:spPr>
        <p:txBody>
          <a:bodyPr wrap="square">
            <a:spAutoFit/>
          </a:bodyPr>
          <a:lstStyle/>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《投影与视图》章末达标检测卷</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692A6-E453-0683-D10F-44CF336CFF8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AFFEB24-755C-7BFC-E444-3636C9780A14}"/>
              </a:ext>
            </a:extLst>
          </p:cNvPr>
          <p:cNvSpPr txBox="1"/>
          <p:nvPr/>
        </p:nvSpPr>
        <p:spPr>
          <a:xfrm>
            <a:off x="551615" y="476795"/>
            <a:ext cx="1080075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个大小相同的小正方体搭成一个几何体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从正面、左面和上面看到的形状图都是“田”字</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满足条件的搭法有</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种</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C42E1C03-15D5-E522-5C44-EE5BAD3F132A}"/>
              </a:ext>
            </a:extLst>
          </p:cNvPr>
          <p:cNvSpPr txBox="1"/>
          <p:nvPr/>
        </p:nvSpPr>
        <p:spPr>
          <a:xfrm>
            <a:off x="695625" y="4869100"/>
            <a:ext cx="1080075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一个由若干个相同的小正方体组成的几何体的主视图和俯视图如图所示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则小正方体的最少个数为</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5DC20532-50DA-C46A-4DE2-DEE1AB0C2C8E}"/>
              </a:ext>
            </a:extLst>
          </p:cNvPr>
          <p:cNvPicPr>
            <a:picLocks noChangeAspect="1"/>
          </p:cNvPicPr>
          <p:nvPr/>
        </p:nvPicPr>
        <p:blipFill>
          <a:blip r:embed="rId3"/>
          <a:stretch>
            <a:fillRect/>
          </a:stretch>
        </p:blipFill>
        <p:spPr>
          <a:xfrm>
            <a:off x="2207730" y="2132910"/>
            <a:ext cx="1781175" cy="2486025"/>
          </a:xfrm>
          <a:prstGeom prst="rect">
            <a:avLst/>
          </a:prstGeom>
        </p:spPr>
      </p:pic>
      <p:pic>
        <p:nvPicPr>
          <p:cNvPr id="9" name="图片 8">
            <a:extLst>
              <a:ext uri="{FF2B5EF4-FFF2-40B4-BE49-F238E27FC236}">
                <a16:creationId xmlns:a16="http://schemas.microsoft.com/office/drawing/2014/main" id="{42EB11B5-41B1-EBB8-6AE4-ACFD6DC5FF86}"/>
              </a:ext>
            </a:extLst>
          </p:cNvPr>
          <p:cNvPicPr>
            <a:picLocks noChangeAspect="1"/>
          </p:cNvPicPr>
          <p:nvPr/>
        </p:nvPicPr>
        <p:blipFill>
          <a:blip r:embed="rId4"/>
          <a:stretch>
            <a:fillRect/>
          </a:stretch>
        </p:blipFill>
        <p:spPr>
          <a:xfrm>
            <a:off x="6096000" y="1502146"/>
            <a:ext cx="3609975" cy="3228975"/>
          </a:xfrm>
          <a:prstGeom prst="rect">
            <a:avLst/>
          </a:prstGeom>
        </p:spPr>
      </p:pic>
      <p:sp>
        <p:nvSpPr>
          <p:cNvPr id="11" name="文本框 10">
            <a:extLst>
              <a:ext uri="{FF2B5EF4-FFF2-40B4-BE49-F238E27FC236}">
                <a16:creationId xmlns:a16="http://schemas.microsoft.com/office/drawing/2014/main" id="{25076ECA-E327-1510-B9CB-987CC7E339BB}"/>
              </a:ext>
            </a:extLst>
          </p:cNvPr>
          <p:cNvSpPr txBox="1"/>
          <p:nvPr/>
        </p:nvSpPr>
        <p:spPr>
          <a:xfrm>
            <a:off x="9048205" y="929195"/>
            <a:ext cx="461881"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endParaRPr lang="zh-CN" altLang="en-US" dirty="0"/>
          </a:p>
        </p:txBody>
      </p:sp>
      <p:sp>
        <p:nvSpPr>
          <p:cNvPr id="13" name="文本框 12">
            <a:extLst>
              <a:ext uri="{FF2B5EF4-FFF2-40B4-BE49-F238E27FC236}">
                <a16:creationId xmlns:a16="http://schemas.microsoft.com/office/drawing/2014/main" id="{91209C97-3D91-EED6-0F59-CAE2D10EABD0}"/>
              </a:ext>
            </a:extLst>
          </p:cNvPr>
          <p:cNvSpPr txBox="1"/>
          <p:nvPr/>
        </p:nvSpPr>
        <p:spPr>
          <a:xfrm>
            <a:off x="6087342" y="5299987"/>
            <a:ext cx="440688"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7</a:t>
            </a:r>
            <a:endParaRPr lang="zh-CN" altLang="en-US" dirty="0"/>
          </a:p>
        </p:txBody>
      </p:sp>
    </p:spTree>
    <p:extLst>
      <p:ext uri="{BB962C8B-B14F-4D97-AF65-F5344CB8AC3E}">
        <p14:creationId xmlns:p14="http://schemas.microsoft.com/office/powerpoint/2010/main" val="787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B7481-77F3-7344-5854-CB791669773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9979264-1025-1CE4-6084-8D313E554857}"/>
              </a:ext>
            </a:extLst>
          </p:cNvPr>
          <p:cNvSpPr txBox="1"/>
          <p:nvPr/>
        </p:nvSpPr>
        <p:spPr>
          <a:xfrm>
            <a:off x="573558" y="548800"/>
            <a:ext cx="11044883" cy="1712520"/>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春分时日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小明上午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出去</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测量了自己的影长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出去一段时间后回来时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发现这时的影长和上午出去时的影长一样长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则小明出去的时间大约为</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小时</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930B75FF-4350-9C96-FC67-8CEFD9E42B8C}"/>
              </a:ext>
            </a:extLst>
          </p:cNvPr>
          <p:cNvPicPr>
            <a:picLocks noChangeAspect="1"/>
          </p:cNvPicPr>
          <p:nvPr/>
        </p:nvPicPr>
        <p:blipFill>
          <a:blip r:embed="rId3"/>
          <a:stretch>
            <a:fillRect/>
          </a:stretch>
        </p:blipFill>
        <p:spPr>
          <a:xfrm>
            <a:off x="8616175" y="2529941"/>
            <a:ext cx="2514600" cy="3143250"/>
          </a:xfrm>
          <a:prstGeom prst="rect">
            <a:avLst/>
          </a:prstGeom>
        </p:spPr>
      </p:pic>
      <p:sp>
        <p:nvSpPr>
          <p:cNvPr id="7" name="文本框 6">
            <a:extLst>
              <a:ext uri="{FF2B5EF4-FFF2-40B4-BE49-F238E27FC236}">
                <a16:creationId xmlns:a16="http://schemas.microsoft.com/office/drawing/2014/main" id="{3D7247FB-CA3C-9E7C-26C4-DDC9DD4E7D15}"/>
              </a:ext>
            </a:extLst>
          </p:cNvPr>
          <p:cNvSpPr txBox="1"/>
          <p:nvPr/>
        </p:nvSpPr>
        <p:spPr>
          <a:xfrm>
            <a:off x="583754" y="2280211"/>
            <a:ext cx="7732653" cy="3392980"/>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李明同学想利用树影测量校园内的树高</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他在某一个时刻测得高为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的小树的影长为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当他测量教学楼旁的一棵大树</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的影长时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因大树靠近教学楼</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有一部分影子在墙上</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经测量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地面部分影长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墙上影长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那么这棵大树高约为</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8EE40D8F-3FA6-B8E4-DE7E-2E1D93C929B4}"/>
              </a:ext>
            </a:extLst>
          </p:cNvPr>
          <p:cNvSpPr txBox="1"/>
          <p:nvPr/>
        </p:nvSpPr>
        <p:spPr>
          <a:xfrm>
            <a:off x="1991715" y="1729903"/>
            <a:ext cx="432030"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
        <p:nvSpPr>
          <p:cNvPr id="11" name="文本框 10">
            <a:extLst>
              <a:ext uri="{FF2B5EF4-FFF2-40B4-BE49-F238E27FC236}">
                <a16:creationId xmlns:a16="http://schemas.microsoft.com/office/drawing/2014/main" id="{514E6B7C-3878-6C83-5508-B1B641C8E968}"/>
              </a:ext>
            </a:extLst>
          </p:cNvPr>
          <p:cNvSpPr txBox="1"/>
          <p:nvPr/>
        </p:nvSpPr>
        <p:spPr>
          <a:xfrm>
            <a:off x="3736802" y="5149971"/>
            <a:ext cx="631078"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9</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4</a:t>
            </a:r>
            <a:endParaRPr lang="zh-CN" altLang="en-US" dirty="0"/>
          </a:p>
        </p:txBody>
      </p:sp>
    </p:spTree>
    <p:extLst>
      <p:ext uri="{BB962C8B-B14F-4D97-AF65-F5344CB8AC3E}">
        <p14:creationId xmlns:p14="http://schemas.microsoft.com/office/powerpoint/2010/main" val="290253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D85FF-5203-2CE3-97F8-21430FFB45B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671F968-DD60-ADA6-0529-86C81769B581}"/>
              </a:ext>
            </a:extLst>
          </p:cNvPr>
          <p:cNvSpPr txBox="1"/>
          <p:nvPr/>
        </p:nvSpPr>
        <p:spPr>
          <a:xfrm>
            <a:off x="587617" y="512165"/>
            <a:ext cx="11016765" cy="1384995"/>
          </a:xfrm>
          <a:prstGeom prst="rect">
            <a:avLst/>
          </a:prstGeom>
          <a:noFill/>
        </p:spPr>
        <p:txBody>
          <a:bodyPr wrap="square">
            <a:spAutoFit/>
          </a:bodyPr>
          <a:lstStyle/>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三、解答题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本大题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个小题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每小题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解答时每小题必须给出必要的演算过程或推理步骤</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画出必要的图形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包括辅助线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17</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将第一行的四个物体与第二行其相应的俯视图连接起来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81.jpeg">
            <a:extLst>
              <a:ext uri="{FF2B5EF4-FFF2-40B4-BE49-F238E27FC236}">
                <a16:creationId xmlns:a16="http://schemas.microsoft.com/office/drawing/2014/main" id="{31E05A0A-0A1E-CEF8-F458-F27669961CDB}"/>
              </a:ext>
            </a:extLst>
          </p:cNvPr>
          <p:cNvPicPr>
            <a:picLocks noChangeAspect="1"/>
          </p:cNvPicPr>
          <p:nvPr/>
        </p:nvPicPr>
        <p:blipFill>
          <a:blip r:embed="rId3"/>
          <a:stretch>
            <a:fillRect/>
          </a:stretch>
        </p:blipFill>
        <p:spPr>
          <a:xfrm>
            <a:off x="4328188" y="2019656"/>
            <a:ext cx="6343818" cy="2179886"/>
          </a:xfrm>
          <a:prstGeom prst="rect">
            <a:avLst/>
          </a:prstGeom>
        </p:spPr>
      </p:pic>
      <p:pic>
        <p:nvPicPr>
          <p:cNvPr id="5" name="image82.jpeg">
            <a:extLst>
              <a:ext uri="{FF2B5EF4-FFF2-40B4-BE49-F238E27FC236}">
                <a16:creationId xmlns:a16="http://schemas.microsoft.com/office/drawing/2014/main" id="{5A3A0D7F-9FB7-CAF1-78FD-79918B92761C}"/>
              </a:ext>
            </a:extLst>
          </p:cNvPr>
          <p:cNvPicPr>
            <a:picLocks noChangeAspect="1"/>
          </p:cNvPicPr>
          <p:nvPr/>
        </p:nvPicPr>
        <p:blipFill>
          <a:blip r:embed="rId4"/>
          <a:stretch>
            <a:fillRect/>
          </a:stretch>
        </p:blipFill>
        <p:spPr>
          <a:xfrm>
            <a:off x="4079860" y="4365065"/>
            <a:ext cx="6840475" cy="1495804"/>
          </a:xfrm>
          <a:prstGeom prst="rect">
            <a:avLst/>
          </a:prstGeom>
        </p:spPr>
      </p:pic>
      <p:sp>
        <p:nvSpPr>
          <p:cNvPr id="7" name="文本框 6">
            <a:extLst>
              <a:ext uri="{FF2B5EF4-FFF2-40B4-BE49-F238E27FC236}">
                <a16:creationId xmlns:a16="http://schemas.microsoft.com/office/drawing/2014/main" id="{2212B918-1E67-A9A3-28FB-DFAAF458AE65}"/>
              </a:ext>
            </a:extLst>
          </p:cNvPr>
          <p:cNvSpPr txBox="1"/>
          <p:nvPr/>
        </p:nvSpPr>
        <p:spPr>
          <a:xfrm>
            <a:off x="587617" y="2232091"/>
            <a:ext cx="3348233" cy="954107"/>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①</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p>
          <a:p>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②</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④.</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511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AC8C4-D75B-4F95-EABB-700C3745293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C7905F3-AEBF-5C51-C51E-BED9AC518370}"/>
              </a:ext>
            </a:extLst>
          </p:cNvPr>
          <p:cNvSpPr txBox="1"/>
          <p:nvPr/>
        </p:nvSpPr>
        <p:spPr>
          <a:xfrm>
            <a:off x="825185" y="524027"/>
            <a:ext cx="10224710" cy="656846"/>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18</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如图是一个长方体截成的几何体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请画出这个几何体的三视图</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83.jpeg">
            <a:extLst>
              <a:ext uri="{FF2B5EF4-FFF2-40B4-BE49-F238E27FC236}">
                <a16:creationId xmlns:a16="http://schemas.microsoft.com/office/drawing/2014/main" id="{1AF4C40E-2AC7-8C18-4D55-C748F93D81F0}"/>
              </a:ext>
            </a:extLst>
          </p:cNvPr>
          <p:cNvPicPr>
            <a:picLocks noChangeAspect="1"/>
          </p:cNvPicPr>
          <p:nvPr/>
        </p:nvPicPr>
        <p:blipFill>
          <a:blip r:embed="rId3"/>
          <a:stretch>
            <a:fillRect/>
          </a:stretch>
        </p:blipFill>
        <p:spPr>
          <a:xfrm>
            <a:off x="8400160" y="1988900"/>
            <a:ext cx="1961935" cy="1867960"/>
          </a:xfrm>
          <a:prstGeom prst="rect">
            <a:avLst/>
          </a:prstGeom>
        </p:spPr>
      </p:pic>
      <p:sp>
        <p:nvSpPr>
          <p:cNvPr id="6" name="文本框 5">
            <a:extLst>
              <a:ext uri="{FF2B5EF4-FFF2-40B4-BE49-F238E27FC236}">
                <a16:creationId xmlns:a16="http://schemas.microsoft.com/office/drawing/2014/main" id="{A1904A39-CB3E-2732-7219-6BCB5FDD6E17}"/>
              </a:ext>
            </a:extLst>
          </p:cNvPr>
          <p:cNvSpPr txBox="1"/>
          <p:nvPr/>
        </p:nvSpPr>
        <p:spPr>
          <a:xfrm>
            <a:off x="792895" y="1209548"/>
            <a:ext cx="3646990" cy="656846"/>
          </a:xfrm>
          <a:prstGeom prst="rect">
            <a:avLst/>
          </a:prstGeom>
          <a:noFill/>
        </p:spPr>
        <p:txBody>
          <a:bodyPr wrap="square">
            <a:spAutoFit/>
          </a:bodyPr>
          <a:lstStyle/>
          <a:p>
            <a:pPr>
              <a:lnSpc>
                <a:spcPct val="15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如答案图所示</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0" name="组合 9">
            <a:extLst>
              <a:ext uri="{FF2B5EF4-FFF2-40B4-BE49-F238E27FC236}">
                <a16:creationId xmlns:a16="http://schemas.microsoft.com/office/drawing/2014/main" id="{2F878674-B4B2-3AB0-17F9-3A04965B0A06}"/>
              </a:ext>
            </a:extLst>
          </p:cNvPr>
          <p:cNvGrpSpPr/>
          <p:nvPr/>
        </p:nvGrpSpPr>
        <p:grpSpPr>
          <a:xfrm>
            <a:off x="1271665" y="2276920"/>
            <a:ext cx="5639515" cy="2957138"/>
            <a:chOff x="1271665" y="2276920"/>
            <a:chExt cx="5639515" cy="2957138"/>
          </a:xfrm>
        </p:grpSpPr>
        <p:pic>
          <p:nvPicPr>
            <p:cNvPr id="7" name="image84.jpeg">
              <a:extLst>
                <a:ext uri="{FF2B5EF4-FFF2-40B4-BE49-F238E27FC236}">
                  <a16:creationId xmlns:a16="http://schemas.microsoft.com/office/drawing/2014/main" id="{73D28F11-FD8F-6682-8B1A-0681B94BFA07}"/>
                </a:ext>
              </a:extLst>
            </p:cNvPr>
            <p:cNvPicPr>
              <a:picLocks noChangeAspect="1"/>
            </p:cNvPicPr>
            <p:nvPr/>
          </p:nvPicPr>
          <p:blipFill>
            <a:blip r:embed="rId4"/>
            <a:stretch>
              <a:fillRect/>
            </a:stretch>
          </p:blipFill>
          <p:spPr>
            <a:xfrm>
              <a:off x="1271665" y="2276920"/>
              <a:ext cx="5639515" cy="2114374"/>
            </a:xfrm>
            <a:prstGeom prst="rect">
              <a:avLst/>
            </a:prstGeom>
          </p:spPr>
        </p:pic>
        <p:sp>
          <p:nvSpPr>
            <p:cNvPr id="9" name="文本框 8">
              <a:extLst>
                <a:ext uri="{FF2B5EF4-FFF2-40B4-BE49-F238E27FC236}">
                  <a16:creationId xmlns:a16="http://schemas.microsoft.com/office/drawing/2014/main" id="{E9EF6092-CD34-7D22-16DE-F3FBDD4D6568}"/>
                </a:ext>
              </a:extLst>
            </p:cNvPr>
            <p:cNvSpPr txBox="1"/>
            <p:nvPr/>
          </p:nvSpPr>
          <p:spPr>
            <a:xfrm>
              <a:off x="3287805" y="4657810"/>
              <a:ext cx="1368095" cy="576248"/>
            </a:xfrm>
            <a:prstGeom prst="rect">
              <a:avLst/>
            </a:prstGeom>
            <a:noFill/>
          </p:spPr>
          <p:txBody>
            <a:bodyPr wrap="square">
              <a:spAutoFit/>
            </a:bodyPr>
            <a:lstStyle/>
            <a:p>
              <a:pPr>
                <a:lnSpc>
                  <a:spcPct val="150000"/>
                </a:lnSpc>
              </a:pPr>
              <a:r>
                <a:rPr lang="en-US"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答案图</a:t>
              </a:r>
              <a:r>
                <a:rPr lang="en-US" altLang="zh-CN" sz="24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76852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8A13B-4802-1648-E852-7005155A34D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041C79C-7CE5-DA39-23FA-4103178B123E}"/>
              </a:ext>
            </a:extLst>
          </p:cNvPr>
          <p:cNvSpPr txBox="1"/>
          <p:nvPr/>
        </p:nvSpPr>
        <p:spPr>
          <a:xfrm>
            <a:off x="695624" y="515256"/>
            <a:ext cx="10584735"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19</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如图是我国北方某地一棵树在一天不同时刻拍下的五张图片</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仔细观察后回答下列问题</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1889D0C-BD11-D6AD-C431-6DF8D5219090}"/>
              </a:ext>
            </a:extLst>
          </p:cNvPr>
          <p:cNvSpPr txBox="1"/>
          <p:nvPr/>
        </p:nvSpPr>
        <p:spPr>
          <a:xfrm>
            <a:off x="480976" y="3238293"/>
            <a:ext cx="9453120"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说出这五张图片所对应时间的先后顺序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85.jpeg">
            <a:extLst>
              <a:ext uri="{FF2B5EF4-FFF2-40B4-BE49-F238E27FC236}">
                <a16:creationId xmlns:a16="http://schemas.microsoft.com/office/drawing/2014/main" id="{DCE64115-4190-E2B9-D5B2-6B5BF7FC0858}"/>
              </a:ext>
            </a:extLst>
          </p:cNvPr>
          <p:cNvPicPr>
            <a:picLocks noChangeAspect="1"/>
          </p:cNvPicPr>
          <p:nvPr/>
        </p:nvPicPr>
        <p:blipFill>
          <a:blip r:embed="rId3"/>
          <a:stretch>
            <a:fillRect/>
          </a:stretch>
        </p:blipFill>
        <p:spPr>
          <a:xfrm>
            <a:off x="2423745" y="1436887"/>
            <a:ext cx="7056490" cy="1745195"/>
          </a:xfrm>
          <a:prstGeom prst="rect">
            <a:avLst/>
          </a:prstGeom>
        </p:spPr>
      </p:pic>
      <p:sp>
        <p:nvSpPr>
          <p:cNvPr id="8" name="文本框 7">
            <a:extLst>
              <a:ext uri="{FF2B5EF4-FFF2-40B4-BE49-F238E27FC236}">
                <a16:creationId xmlns:a16="http://schemas.microsoft.com/office/drawing/2014/main" id="{3ABFD164-8F76-1286-E20E-6982C5B05C80}"/>
              </a:ext>
            </a:extLst>
          </p:cNvPr>
          <p:cNvSpPr txBox="1"/>
          <p:nvPr/>
        </p:nvSpPr>
        <p:spPr>
          <a:xfrm>
            <a:off x="498929" y="3735424"/>
            <a:ext cx="11181240" cy="954107"/>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根据题意</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太阳是从东方升起</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故影子指向的方向为西方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然后依次为西北</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北</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东北</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东</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故分析可得</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按时间先后顺序分别是</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0A31EA4C-9FD9-8DCC-5A66-0FE35434ABBB}"/>
              </a:ext>
            </a:extLst>
          </p:cNvPr>
          <p:cNvSpPr txBox="1"/>
          <p:nvPr/>
        </p:nvSpPr>
        <p:spPr>
          <a:xfrm>
            <a:off x="480976" y="4649973"/>
            <a:ext cx="9720675"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根据生活经验</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谈谈由早到晚该地物体影子的长短变化规律</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C97D1373-C46B-F5C7-B40D-41564C77839E}"/>
              </a:ext>
            </a:extLst>
          </p:cNvPr>
          <p:cNvSpPr txBox="1"/>
          <p:nvPr/>
        </p:nvSpPr>
        <p:spPr>
          <a:xfrm>
            <a:off x="531882" y="5133635"/>
            <a:ext cx="10368720" cy="954107"/>
          </a:xfrm>
          <a:prstGeom prst="rect">
            <a:avLst/>
          </a:prstGeom>
          <a:noFill/>
        </p:spPr>
        <p:txBody>
          <a:bodyPr wrap="square">
            <a:spAutoFit/>
          </a:bodyPr>
          <a:lstStyle/>
          <a:p>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由上午太阳光照射物体产生影子较长</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后逐渐变短</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到中午最短</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到下午又逐渐变长</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441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F8775-8085-5B3C-D462-08BF8EAF1AD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B316F75-AE14-2AAF-180A-4FEB6A81C09F}"/>
              </a:ext>
            </a:extLst>
          </p:cNvPr>
          <p:cNvSpPr txBox="1"/>
          <p:nvPr/>
        </p:nvSpPr>
        <p:spPr>
          <a:xfrm>
            <a:off x="623620" y="538170"/>
            <a:ext cx="8568595" cy="1303177"/>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水平方向的粗实线是旗杆在太阳光下的投影</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画出此时标杆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在太阳光下的影子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86.jpeg">
            <a:extLst>
              <a:ext uri="{FF2B5EF4-FFF2-40B4-BE49-F238E27FC236}">
                <a16:creationId xmlns:a16="http://schemas.microsoft.com/office/drawing/2014/main" id="{B331EB67-7521-A818-A560-F3CA90BD97CF}"/>
              </a:ext>
            </a:extLst>
          </p:cNvPr>
          <p:cNvPicPr>
            <a:picLocks noChangeAspect="1"/>
          </p:cNvPicPr>
          <p:nvPr/>
        </p:nvPicPr>
        <p:blipFill>
          <a:blip r:embed="rId3"/>
          <a:stretch>
            <a:fillRect/>
          </a:stretch>
        </p:blipFill>
        <p:spPr>
          <a:xfrm>
            <a:off x="8433403" y="1981813"/>
            <a:ext cx="2983170" cy="2118965"/>
          </a:xfrm>
          <a:prstGeom prst="rect">
            <a:avLst/>
          </a:prstGeom>
        </p:spPr>
      </p:pic>
      <p:sp>
        <p:nvSpPr>
          <p:cNvPr id="6" name="文本框 5">
            <a:extLst>
              <a:ext uri="{FF2B5EF4-FFF2-40B4-BE49-F238E27FC236}">
                <a16:creationId xmlns:a16="http://schemas.microsoft.com/office/drawing/2014/main" id="{D888C10C-5AC6-6D72-E749-71F797A37878}"/>
              </a:ext>
            </a:extLst>
          </p:cNvPr>
          <p:cNvSpPr txBox="1"/>
          <p:nvPr/>
        </p:nvSpPr>
        <p:spPr>
          <a:xfrm>
            <a:off x="623620" y="1841347"/>
            <a:ext cx="5256365" cy="656846"/>
          </a:xfrm>
          <a:prstGeom prst="rect">
            <a:avLst/>
          </a:prstGeom>
          <a:noFill/>
        </p:spPr>
        <p:txBody>
          <a:bodyPr wrap="square">
            <a:spAutoFit/>
          </a:bodyPr>
          <a:lstStyle/>
          <a:p>
            <a:pPr>
              <a:lnSpc>
                <a:spcPct val="15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的影子</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6937F3A4-5BB1-E39E-7FA2-45A1624C8B9B}"/>
              </a:ext>
            </a:extLst>
          </p:cNvPr>
          <p:cNvSpPr txBox="1"/>
          <p:nvPr/>
        </p:nvSpPr>
        <p:spPr>
          <a:xfrm>
            <a:off x="623620" y="2754967"/>
            <a:ext cx="7272505" cy="656846"/>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如果不想看到标杆的影子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标杆应放在何处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B2429B9-FAAA-BD5B-9A08-2B2A1E78A526}"/>
              </a:ext>
            </a:extLst>
          </p:cNvPr>
          <p:cNvSpPr txBox="1"/>
          <p:nvPr/>
        </p:nvSpPr>
        <p:spPr>
          <a:xfrm>
            <a:off x="655303" y="3636549"/>
            <a:ext cx="3672255" cy="656846"/>
          </a:xfrm>
          <a:prstGeom prst="rect">
            <a:avLst/>
          </a:prstGeom>
          <a:noFill/>
        </p:spPr>
        <p:txBody>
          <a:bodyPr wrap="square">
            <a:spAutoFit/>
          </a:bodyPr>
          <a:lstStyle/>
          <a:p>
            <a:pPr>
              <a:lnSpc>
                <a:spcPct val="150000"/>
              </a:lnSpc>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标杆应放到</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OD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之间</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a16="http://schemas.microsoft.com/office/drawing/2014/main" id="{BEDF845B-218C-563F-3354-13A725B1422D}"/>
              </a:ext>
            </a:extLst>
          </p:cNvPr>
          <p:cNvPicPr>
            <a:picLocks noChangeAspect="1"/>
          </p:cNvPicPr>
          <p:nvPr/>
        </p:nvPicPr>
        <p:blipFill>
          <a:blip r:embed="rId4"/>
          <a:stretch>
            <a:fillRect/>
          </a:stretch>
        </p:blipFill>
        <p:spPr>
          <a:xfrm>
            <a:off x="8120461" y="1693793"/>
            <a:ext cx="3416236" cy="3024210"/>
          </a:xfrm>
          <a:prstGeom prst="rect">
            <a:avLst/>
          </a:prstGeom>
        </p:spPr>
      </p:pic>
    </p:spTree>
    <p:extLst>
      <p:ext uri="{BB962C8B-B14F-4D97-AF65-F5344CB8AC3E}">
        <p14:creationId xmlns:p14="http://schemas.microsoft.com/office/powerpoint/2010/main" val="160553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8337F-7B25-0C2A-9E4A-787C93C760AC}"/>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A2E9C39-0EE8-EE2D-7BB2-A1DB2D875EC2}"/>
              </a:ext>
            </a:extLst>
          </p:cNvPr>
          <p:cNvSpPr txBox="1"/>
          <p:nvPr/>
        </p:nvSpPr>
        <p:spPr>
          <a:xfrm>
            <a:off x="623620" y="446021"/>
            <a:ext cx="10653925" cy="1949508"/>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一个几何体由大小相同的小正方体搭成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从上面看到的几何体的形状如图所示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其中小正方形中的数字表示在该位置的小正方体个数</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请画出从正面和从左面看到的这个几何体的形状图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A900D62-246D-1BED-821A-16B17AE8C2CC}"/>
              </a:ext>
            </a:extLst>
          </p:cNvPr>
          <p:cNvSpPr txBox="1"/>
          <p:nvPr/>
        </p:nvSpPr>
        <p:spPr>
          <a:xfrm>
            <a:off x="623620" y="2330781"/>
            <a:ext cx="2880201" cy="656846"/>
          </a:xfrm>
          <a:prstGeom prst="rect">
            <a:avLst/>
          </a:prstGeom>
          <a:noFill/>
        </p:spPr>
        <p:txBody>
          <a:bodyPr wrap="square">
            <a:spAutoFit/>
          </a:bodyPr>
          <a:lstStyle/>
          <a:p>
            <a:pPr>
              <a:lnSpc>
                <a:spcPct val="15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作图略</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1B126A3-26F4-0A50-C051-E0DCF02B6B54}"/>
              </a:ext>
            </a:extLst>
          </p:cNvPr>
          <p:cNvSpPr txBox="1"/>
          <p:nvPr/>
        </p:nvSpPr>
        <p:spPr>
          <a:xfrm>
            <a:off x="623620" y="2777411"/>
            <a:ext cx="6104658" cy="1303177"/>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若小正方体的棱长为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求该几何体的体积和表面积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1EF03BEF-2461-486D-284C-C9553B97A13E}"/>
              </a:ext>
            </a:extLst>
          </p:cNvPr>
          <p:cNvSpPr txBox="1"/>
          <p:nvPr/>
        </p:nvSpPr>
        <p:spPr>
          <a:xfrm>
            <a:off x="620212" y="3991330"/>
            <a:ext cx="6104658" cy="1949508"/>
          </a:xfrm>
          <a:prstGeom prst="rect">
            <a:avLst/>
          </a:prstGeom>
          <a:noFill/>
        </p:spPr>
        <p:txBody>
          <a:bodyPr wrap="square">
            <a:spAutoFit/>
          </a:bodyPr>
          <a:lstStyle/>
          <a:p>
            <a:pPr>
              <a:lnSpc>
                <a:spcPct val="150000"/>
              </a:lnSpc>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搭成的这个几何体的体积为</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96,</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表面积为</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176</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image88.jpeg">
            <a:extLst>
              <a:ext uri="{FF2B5EF4-FFF2-40B4-BE49-F238E27FC236}">
                <a16:creationId xmlns:a16="http://schemas.microsoft.com/office/drawing/2014/main" id="{E3688D8C-F49C-1058-1667-A71944CEE9E3}"/>
              </a:ext>
            </a:extLst>
          </p:cNvPr>
          <p:cNvPicPr>
            <a:picLocks noChangeAspect="1"/>
          </p:cNvPicPr>
          <p:nvPr/>
        </p:nvPicPr>
        <p:blipFill>
          <a:blip r:embed="rId3"/>
          <a:stretch>
            <a:fillRect/>
          </a:stretch>
        </p:blipFill>
        <p:spPr>
          <a:xfrm>
            <a:off x="5744109" y="3399232"/>
            <a:ext cx="5848047" cy="1782849"/>
          </a:xfrm>
          <a:prstGeom prst="rect">
            <a:avLst/>
          </a:prstGeom>
        </p:spPr>
      </p:pic>
    </p:spTree>
    <p:extLst>
      <p:ext uri="{BB962C8B-B14F-4D97-AF65-F5344CB8AC3E}">
        <p14:creationId xmlns:p14="http://schemas.microsoft.com/office/powerpoint/2010/main" val="381801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74865-1510-D001-F196-DA9AB41633D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5361C48-67F1-2E9F-7B30-5BF916863D67}"/>
              </a:ext>
            </a:extLst>
          </p:cNvPr>
          <p:cNvSpPr txBox="1"/>
          <p:nvPr/>
        </p:nvSpPr>
        <p:spPr>
          <a:xfrm>
            <a:off x="596421" y="460466"/>
            <a:ext cx="10800750" cy="1384995"/>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晚上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小亮在广场上乘凉</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图中线段</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表示站立在广场上的小亮</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线段</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PO</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表示直立在广场上的灯杆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表示照明灯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请你在图中画出小亮在照明灯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照射下的影子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BF8E027-202F-154A-5D39-F257FBBDFCEA}"/>
              </a:ext>
            </a:extLst>
          </p:cNvPr>
          <p:cNvSpPr txBox="1"/>
          <p:nvPr/>
        </p:nvSpPr>
        <p:spPr>
          <a:xfrm>
            <a:off x="623206" y="1845461"/>
            <a:ext cx="6104658" cy="954107"/>
          </a:xfrm>
          <a:prstGeom prst="rect">
            <a:avLst/>
          </a:prstGeom>
          <a:noFill/>
        </p:spPr>
        <p:txBody>
          <a:bodyPr wrap="square">
            <a:spAutoFit/>
          </a:bodyPr>
          <a:lstStyle/>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线段</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就是小亮在照明灯</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照射下的影子</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89.jpeg">
            <a:extLst>
              <a:ext uri="{FF2B5EF4-FFF2-40B4-BE49-F238E27FC236}">
                <a16:creationId xmlns:a16="http://schemas.microsoft.com/office/drawing/2014/main" id="{494D691F-4630-6C04-5FA3-06C6DB315E54}"/>
              </a:ext>
            </a:extLst>
          </p:cNvPr>
          <p:cNvPicPr>
            <a:picLocks noChangeAspect="1"/>
          </p:cNvPicPr>
          <p:nvPr/>
        </p:nvPicPr>
        <p:blipFill>
          <a:blip r:embed="rId3"/>
          <a:stretch>
            <a:fillRect/>
          </a:stretch>
        </p:blipFill>
        <p:spPr>
          <a:xfrm>
            <a:off x="8049640" y="2060905"/>
            <a:ext cx="3519154" cy="1890065"/>
          </a:xfrm>
          <a:prstGeom prst="rect">
            <a:avLst/>
          </a:prstGeom>
        </p:spPr>
      </p:pic>
      <p:sp>
        <p:nvSpPr>
          <p:cNvPr id="8" name="文本框 7">
            <a:extLst>
              <a:ext uri="{FF2B5EF4-FFF2-40B4-BE49-F238E27FC236}">
                <a16:creationId xmlns:a16="http://schemas.microsoft.com/office/drawing/2014/main" id="{0403A67B-0833-62C4-D07F-B168CA5F2F04}"/>
              </a:ext>
            </a:extLst>
          </p:cNvPr>
          <p:cNvSpPr txBox="1"/>
          <p:nvPr/>
        </p:nvSpPr>
        <p:spPr>
          <a:xfrm>
            <a:off x="596421" y="2799568"/>
            <a:ext cx="7155694" cy="1384995"/>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如果灯杆高</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PO</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小亮的身高</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小亮与灯杆的距离</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BO</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请求出小亮影子的长度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39DFA2E4-DE6A-66A8-12CB-AC20F26F1253}"/>
                  </a:ext>
                </a:extLst>
              </p:cNvPr>
              <p:cNvSpPr txBox="1"/>
              <p:nvPr/>
            </p:nvSpPr>
            <p:spPr>
              <a:xfrm>
                <a:off x="623620" y="4084637"/>
                <a:ext cx="10152705" cy="2007473"/>
              </a:xfrm>
              <a:prstGeom prst="rect">
                <a:avLst/>
              </a:prstGeom>
              <a:noFill/>
            </p:spPr>
            <p:txBody>
              <a:bodyPr wrap="square">
                <a:spAutoFit/>
              </a:bodyPr>
              <a:lstStyle/>
              <a:p>
                <a:pPr>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CAB</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CPO</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POC=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CPO.</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𝑷𝑶</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𝑪𝑩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𝑪𝑶</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𝟏𝟑</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𝑩𝑪</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小亮影子的长度为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a:extLst>
                  <a:ext uri="{FF2B5EF4-FFF2-40B4-BE49-F238E27FC236}">
                    <a16:creationId xmlns:a16="http://schemas.microsoft.com/office/drawing/2014/main" id="{39DFA2E4-DE6A-66A8-12CB-AC20F26F1253}"/>
                  </a:ext>
                </a:extLst>
              </p:cNvPr>
              <p:cNvSpPr txBox="1">
                <a:spLocks noRot="1" noChangeAspect="1" noMove="1" noResize="1" noEditPoints="1" noAdjustHandles="1" noChangeArrowheads="1" noChangeShapeType="1" noTextEdit="1"/>
              </p:cNvSpPr>
              <p:nvPr/>
            </p:nvSpPr>
            <p:spPr>
              <a:xfrm>
                <a:off x="623620" y="4084637"/>
                <a:ext cx="10152705" cy="2007473"/>
              </a:xfrm>
              <a:prstGeom prst="rect">
                <a:avLst/>
              </a:prstGeom>
              <a:blipFill>
                <a:blip r:embed="rId4"/>
                <a:stretch>
                  <a:fillRect l="-1200" t="-3951" b="-7903"/>
                </a:stretch>
              </a:blipFill>
            </p:spPr>
            <p:txBody>
              <a:bodyPr/>
              <a:lstStyle/>
              <a:p>
                <a:r>
                  <a:rPr lang="zh-CN" altLang="en-US">
                    <a:noFill/>
                  </a:rPr>
                  <a:t> </a:t>
                </a:r>
              </a:p>
            </p:txBody>
          </p:sp>
        </mc:Fallback>
      </mc:AlternateContent>
      <p:pic>
        <p:nvPicPr>
          <p:cNvPr id="12" name="图片 11">
            <a:extLst>
              <a:ext uri="{FF2B5EF4-FFF2-40B4-BE49-F238E27FC236}">
                <a16:creationId xmlns:a16="http://schemas.microsoft.com/office/drawing/2014/main" id="{C595F8FC-790C-C6FD-9FE1-1818B0E294C7}"/>
              </a:ext>
            </a:extLst>
          </p:cNvPr>
          <p:cNvPicPr>
            <a:picLocks noChangeAspect="1"/>
          </p:cNvPicPr>
          <p:nvPr/>
        </p:nvPicPr>
        <p:blipFill>
          <a:blip r:embed="rId5"/>
          <a:stretch>
            <a:fillRect/>
          </a:stretch>
        </p:blipFill>
        <p:spPr>
          <a:xfrm>
            <a:off x="7778900" y="1979128"/>
            <a:ext cx="3979090" cy="2392054"/>
          </a:xfrm>
          <a:prstGeom prst="rect">
            <a:avLst/>
          </a:prstGeom>
        </p:spPr>
      </p:pic>
    </p:spTree>
    <p:extLst>
      <p:ext uri="{BB962C8B-B14F-4D97-AF65-F5344CB8AC3E}">
        <p14:creationId xmlns:p14="http://schemas.microsoft.com/office/powerpoint/2010/main" val="407279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63509-0552-126A-7068-CBF0E64378C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96A450A-7492-7848-614C-1B0A4C4EEFFA}"/>
              </a:ext>
            </a:extLst>
          </p:cNvPr>
          <p:cNvSpPr txBox="1"/>
          <p:nvPr/>
        </p:nvSpPr>
        <p:spPr>
          <a:xfrm>
            <a:off x="551615" y="463324"/>
            <a:ext cx="10800750" cy="2492990"/>
          </a:xfrm>
          <a:prstGeom prst="rect">
            <a:avLst/>
          </a:prstGeom>
          <a:noFill/>
        </p:spPr>
        <p:txBody>
          <a:bodyPr wrap="square">
            <a:spAutoFit/>
          </a:bodyPr>
          <a:lstStyle/>
          <a:p>
            <a:pPr>
              <a:buNone/>
            </a:pP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23</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在一个长</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40</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、宽</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的长方形小操场上</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小武从</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地出发</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沿着</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的路线以</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m/s</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的速度跑向</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地</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当他出发</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后</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小王有东西需要交给他</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就从</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地出发沿小武走的路线追赶</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当小王跑到距</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地</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处时</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他和小武在阳光下的影子恰好重叠在同一条直线上</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此时</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处有一根电线杆在阳光下的影子也恰好落在对角线</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上</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根据以上条件</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求出此时两人相距多远</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的长</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06B9FE60-AB84-992F-ABFF-401B1D09770E}"/>
                  </a:ext>
                </a:extLst>
              </p:cNvPr>
              <p:cNvSpPr txBox="1"/>
              <p:nvPr/>
            </p:nvSpPr>
            <p:spPr>
              <a:xfrm>
                <a:off x="623620" y="2996449"/>
                <a:ext cx="6768470" cy="2953244"/>
              </a:xfrm>
              <a:prstGeom prst="rect">
                <a:avLst/>
              </a:prstGeom>
              <a:noFill/>
            </p:spPr>
            <p:txBody>
              <a:bodyPr wrap="square">
                <a:spAutoFit/>
              </a:bodyPr>
              <a:lstStyle/>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6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由勾股定理</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得</a:t>
                </a: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AC=</a:t>
                </a:r>
                <a14:m>
                  <m:oMath xmlns:m="http://schemas.openxmlformats.org/officeDocument/2006/math">
                    <m:rad>
                      <m:radPr>
                        <m:degHide m:val="on"/>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sSup>
                          <m:sSup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𝟒𝟎</m:t>
                            </m:r>
                          </m:e>
                          <m:sup>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sup>
                        </m:sSup>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𝟑𝟎</m:t>
                            </m:r>
                          </m:e>
                          <m:sup>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sup>
                        </m:sSup>
                      </m:e>
                    </m:rad>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50(m)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由题意</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知</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BDE</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BAC</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𝑫𝑬</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den>
                    </m:f>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𝑩𝑫</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den>
                    </m:f>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𝟓𝟎</m:t>
                        </m:r>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𝟒𝟎</m:t>
                        </m:r>
                      </m:den>
                    </m:f>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即此时两人相距</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06B9FE60-AB84-992F-ABFF-401B1D09770E}"/>
                  </a:ext>
                </a:extLst>
              </p:cNvPr>
              <p:cNvSpPr txBox="1">
                <a:spLocks noRot="1" noChangeAspect="1" noMove="1" noResize="1" noEditPoints="1" noAdjustHandles="1" noChangeArrowheads="1" noChangeShapeType="1" noTextEdit="1"/>
              </p:cNvSpPr>
              <p:nvPr/>
            </p:nvSpPr>
            <p:spPr>
              <a:xfrm>
                <a:off x="623620" y="2996449"/>
                <a:ext cx="6768470" cy="2953244"/>
              </a:xfrm>
              <a:prstGeom prst="rect">
                <a:avLst/>
              </a:prstGeom>
              <a:blipFill>
                <a:blip r:embed="rId3"/>
                <a:stretch>
                  <a:fillRect l="-1620" t="-2479" b="-1240"/>
                </a:stretch>
              </a:blipFill>
            </p:spPr>
            <p:txBody>
              <a:bodyPr/>
              <a:lstStyle/>
              <a:p>
                <a:r>
                  <a:rPr lang="zh-CN" altLang="en-US">
                    <a:noFill/>
                  </a:rPr>
                  <a:t> </a:t>
                </a:r>
              </a:p>
            </p:txBody>
          </p:sp>
        </mc:Fallback>
      </mc:AlternateContent>
      <p:pic>
        <p:nvPicPr>
          <p:cNvPr id="6" name="image91.jpeg">
            <a:extLst>
              <a:ext uri="{FF2B5EF4-FFF2-40B4-BE49-F238E27FC236}">
                <a16:creationId xmlns:a16="http://schemas.microsoft.com/office/drawing/2014/main" id="{6A0B2B17-DB56-B2EA-3627-FF2993904AD1}"/>
              </a:ext>
            </a:extLst>
          </p:cNvPr>
          <p:cNvPicPr>
            <a:picLocks noChangeAspect="1"/>
          </p:cNvPicPr>
          <p:nvPr/>
        </p:nvPicPr>
        <p:blipFill>
          <a:blip r:embed="rId4"/>
          <a:stretch>
            <a:fillRect/>
          </a:stretch>
        </p:blipFill>
        <p:spPr>
          <a:xfrm>
            <a:off x="8040135" y="3284988"/>
            <a:ext cx="2376165" cy="2376165"/>
          </a:xfrm>
          <a:prstGeom prst="rect">
            <a:avLst/>
          </a:prstGeom>
        </p:spPr>
      </p:pic>
    </p:spTree>
    <p:extLst>
      <p:ext uri="{BB962C8B-B14F-4D97-AF65-F5344CB8AC3E}">
        <p14:creationId xmlns:p14="http://schemas.microsoft.com/office/powerpoint/2010/main" val="1216897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16CD6-4DE6-4758-C572-70F9D861B2D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905EF38-1A4E-8BEC-ABEE-202739602023}"/>
              </a:ext>
            </a:extLst>
          </p:cNvPr>
          <p:cNvSpPr txBox="1"/>
          <p:nvPr/>
        </p:nvSpPr>
        <p:spPr>
          <a:xfrm>
            <a:off x="623619" y="620805"/>
            <a:ext cx="8136565"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求小王追赶小武的速度是多少</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精确到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m/s)</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1075F8FD-267B-3C1F-1498-63415DCA803C}"/>
                  </a:ext>
                </a:extLst>
              </p:cNvPr>
              <p:cNvSpPr txBox="1"/>
              <p:nvPr/>
            </p:nvSpPr>
            <p:spPr>
              <a:xfrm>
                <a:off x="623619" y="1268850"/>
                <a:ext cx="7488521" cy="3872342"/>
              </a:xfrm>
              <a:prstGeom prst="rect">
                <a:avLst/>
              </a:prstGeom>
              <a:noFill/>
            </p:spPr>
            <p:txBody>
              <a:bodyPr wrap="square">
                <a:spAutoFit/>
              </a:bodyPr>
              <a:lstStyle/>
              <a:p>
                <a:pPr>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BDE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𝑩𝑬</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𝑩𝑪</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𝑩𝑫</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∴BE=</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𝟑𝟎</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𝟒𝟎</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则小武所走路程为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AB+BE=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所用时间为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𝟒𝟑</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(s),</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小王用了</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𝟒𝟑</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𝟑𝟏</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(s)</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设小王追赶的速度为</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则有</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𝟑𝟏</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𝟏𝟎𝟖</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𝟑𝟏</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小王追赶小武的速度约为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m/s</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1075F8FD-267B-3C1F-1498-63415DCA803C}"/>
                  </a:ext>
                </a:extLst>
              </p:cNvPr>
              <p:cNvSpPr txBox="1">
                <a:spLocks noRot="1" noChangeAspect="1" noMove="1" noResize="1" noEditPoints="1" noAdjustHandles="1" noChangeArrowheads="1" noChangeShapeType="1" noTextEdit="1"/>
              </p:cNvSpPr>
              <p:nvPr/>
            </p:nvSpPr>
            <p:spPr>
              <a:xfrm>
                <a:off x="623619" y="1268850"/>
                <a:ext cx="7488521" cy="3872342"/>
              </a:xfrm>
              <a:prstGeom prst="rect">
                <a:avLst/>
              </a:prstGeom>
              <a:blipFill>
                <a:blip r:embed="rId3"/>
                <a:stretch>
                  <a:fillRect l="-1627" b="-3622"/>
                </a:stretch>
              </a:blipFill>
            </p:spPr>
            <p:txBody>
              <a:bodyPr/>
              <a:lstStyle/>
              <a:p>
                <a:r>
                  <a:rPr lang="zh-CN" altLang="en-US">
                    <a:noFill/>
                  </a:rPr>
                  <a:t> </a:t>
                </a:r>
              </a:p>
            </p:txBody>
          </p:sp>
        </mc:Fallback>
      </mc:AlternateContent>
      <p:pic>
        <p:nvPicPr>
          <p:cNvPr id="6" name="image91.jpeg">
            <a:extLst>
              <a:ext uri="{FF2B5EF4-FFF2-40B4-BE49-F238E27FC236}">
                <a16:creationId xmlns:a16="http://schemas.microsoft.com/office/drawing/2014/main" id="{84A887CD-474F-64D4-3759-A16ABEC176E1}"/>
              </a:ext>
            </a:extLst>
          </p:cNvPr>
          <p:cNvPicPr>
            <a:picLocks noChangeAspect="1"/>
          </p:cNvPicPr>
          <p:nvPr/>
        </p:nvPicPr>
        <p:blipFill>
          <a:blip r:embed="rId4"/>
          <a:stretch>
            <a:fillRect/>
          </a:stretch>
        </p:blipFill>
        <p:spPr>
          <a:xfrm>
            <a:off x="8256150" y="1988900"/>
            <a:ext cx="2520175" cy="2520175"/>
          </a:xfrm>
          <a:prstGeom prst="rect">
            <a:avLst/>
          </a:prstGeom>
        </p:spPr>
      </p:pic>
    </p:spTree>
    <p:extLst>
      <p:ext uri="{BB962C8B-B14F-4D97-AF65-F5344CB8AC3E}">
        <p14:creationId xmlns:p14="http://schemas.microsoft.com/office/powerpoint/2010/main" val="839512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137F7-7541-FCF9-CD77-5919658D6CF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0125BE6-65DD-1B50-C6AC-C102FC5B631B}"/>
              </a:ext>
            </a:extLst>
          </p:cNvPr>
          <p:cNvSpPr txBox="1"/>
          <p:nvPr/>
        </p:nvSpPr>
        <p:spPr>
          <a:xfrm>
            <a:off x="551615" y="404790"/>
            <a:ext cx="8856615" cy="954107"/>
          </a:xfrm>
          <a:prstGeom prst="rect">
            <a:avLst/>
          </a:prstGeom>
          <a:noFill/>
        </p:spPr>
        <p:txBody>
          <a:bodyPr wrap="square">
            <a:spAutoFit/>
          </a:bodyPr>
          <a:lstStyle/>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一、选择题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本大题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个小题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每小题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下列四个几何体中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主视图为三角形的是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D6BF71CC-F5A4-6724-9055-91AFC063021F}"/>
              </a:ext>
            </a:extLst>
          </p:cNvPr>
          <p:cNvPicPr>
            <a:picLocks noChangeAspect="1"/>
          </p:cNvPicPr>
          <p:nvPr/>
        </p:nvPicPr>
        <p:blipFill>
          <a:blip r:embed="rId3"/>
          <a:stretch>
            <a:fillRect/>
          </a:stretch>
        </p:blipFill>
        <p:spPr>
          <a:xfrm>
            <a:off x="1199660" y="1377160"/>
            <a:ext cx="9360650" cy="1926339"/>
          </a:xfrm>
          <a:prstGeom prst="rect">
            <a:avLst/>
          </a:prstGeom>
        </p:spPr>
      </p:pic>
      <p:sp>
        <p:nvSpPr>
          <p:cNvPr id="7" name="文本框 6">
            <a:extLst>
              <a:ext uri="{FF2B5EF4-FFF2-40B4-BE49-F238E27FC236}">
                <a16:creationId xmlns:a16="http://schemas.microsoft.com/office/drawing/2014/main" id="{20CA0804-1ABD-141E-B433-F95D91B8BCC2}"/>
              </a:ext>
            </a:extLst>
          </p:cNvPr>
          <p:cNvSpPr txBox="1"/>
          <p:nvPr/>
        </p:nvSpPr>
        <p:spPr>
          <a:xfrm>
            <a:off x="7392091" y="835677"/>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
        <p:nvSpPr>
          <p:cNvPr id="9" name="文本框 8">
            <a:extLst>
              <a:ext uri="{FF2B5EF4-FFF2-40B4-BE49-F238E27FC236}">
                <a16:creationId xmlns:a16="http://schemas.microsoft.com/office/drawing/2014/main" id="{092B6236-0EF5-25E6-44F7-39A10FC3B053}"/>
              </a:ext>
            </a:extLst>
          </p:cNvPr>
          <p:cNvSpPr txBox="1"/>
          <p:nvPr/>
        </p:nvSpPr>
        <p:spPr>
          <a:xfrm>
            <a:off x="659622" y="3340279"/>
            <a:ext cx="10872756" cy="3108543"/>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下列说法中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物体在阳光下的投影只与物体的高度有关</a:t>
            </a: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物体在阳光照射下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不同时刻</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影长会发生变化</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方向也会发生变化</a:t>
            </a: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小明的个子比小路高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我们可以肯定</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无论什么情况</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小明的影子一定比小路的影子长</a:t>
            </a: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物体在阳光照射下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影子的长度和方向都是固定不变的</a:t>
            </a:r>
          </a:p>
          <a:p>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D7F16E8-336B-B423-1BA1-D52CE09E1005}"/>
              </a:ext>
            </a:extLst>
          </p:cNvPr>
          <p:cNvSpPr txBox="1"/>
          <p:nvPr/>
        </p:nvSpPr>
        <p:spPr>
          <a:xfrm>
            <a:off x="4583895" y="3340279"/>
            <a:ext cx="517228"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125956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DC44D-6117-CD9E-EE49-877DF99FBF4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B35E7F6-BB85-5401-96A1-5CF289C42B68}"/>
              </a:ext>
            </a:extLst>
          </p:cNvPr>
          <p:cNvSpPr txBox="1"/>
          <p:nvPr/>
        </p:nvSpPr>
        <p:spPr>
          <a:xfrm>
            <a:off x="479610" y="404790"/>
            <a:ext cx="10872755" cy="3970318"/>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甲、乙、丙三个学习小组于同一时刻在阳光下对校园中一些物体进行了测量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下面是他们通过测量得到的一些信息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甲组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测得一根直立于平地、长为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的竹竿的影长为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乙组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测得学校旗杆的影长为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丙组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测得校园景灯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灯罩视为圆柱体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灯杆粗细忽略不计</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的灯罩部分影长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HQ</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灯杆被阳光照射到的部</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未被照</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射到的部分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KP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92.jpeg">
            <a:extLst>
              <a:ext uri="{FF2B5EF4-FFF2-40B4-BE49-F238E27FC236}">
                <a16:creationId xmlns:a16="http://schemas.microsoft.com/office/drawing/2014/main" id="{ACC538C9-9E85-C922-F07E-33F59202D44C}"/>
              </a:ext>
            </a:extLst>
          </p:cNvPr>
          <p:cNvPicPr>
            <a:picLocks noChangeAspect="1"/>
          </p:cNvPicPr>
          <p:nvPr/>
        </p:nvPicPr>
        <p:blipFill>
          <a:blip r:embed="rId3"/>
          <a:stretch>
            <a:fillRect/>
          </a:stretch>
        </p:blipFill>
        <p:spPr>
          <a:xfrm>
            <a:off x="4799910" y="2768667"/>
            <a:ext cx="6552455" cy="3212881"/>
          </a:xfrm>
          <a:prstGeom prst="rect">
            <a:avLst/>
          </a:prstGeom>
        </p:spPr>
      </p:pic>
    </p:spTree>
    <p:extLst>
      <p:ext uri="{BB962C8B-B14F-4D97-AF65-F5344CB8AC3E}">
        <p14:creationId xmlns:p14="http://schemas.microsoft.com/office/powerpoint/2010/main" val="3107395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8B03F-3D43-4E3B-E01C-42E000C2FAA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34175FA-0988-9EED-6387-CF4B02215EF7}"/>
              </a:ext>
            </a:extLst>
          </p:cNvPr>
          <p:cNvSpPr txBox="1"/>
          <p:nvPr/>
        </p:nvSpPr>
        <p:spPr>
          <a:xfrm>
            <a:off x="695624" y="620805"/>
            <a:ext cx="9432655" cy="656846"/>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请根据甲、乙两组得到的信息计算出学校旗杆的高度</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6D1D4468-8555-38C7-FB23-278DF1DA41AB}"/>
                  </a:ext>
                </a:extLst>
              </p:cNvPr>
              <p:cNvSpPr txBox="1"/>
              <p:nvPr/>
            </p:nvSpPr>
            <p:spPr>
              <a:xfrm>
                <a:off x="668891" y="1484865"/>
                <a:ext cx="4779064" cy="3529364"/>
              </a:xfrm>
              <a:prstGeom prst="rect">
                <a:avLst/>
              </a:prstGeom>
              <a:noFill/>
            </p:spPr>
            <p:txBody>
              <a:bodyPr wrap="square">
                <a:spAutoFit/>
              </a:bodyPr>
              <a:lstStyle/>
              <a:p>
                <a:pPr>
                  <a:lnSpc>
                    <a:spcPct val="150000"/>
                  </a:lnSpc>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由题意</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可知</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𝑫𝑬</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𝑫𝑭</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𝟖𝟎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𝑫𝑬</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𝟗𝟎𝟎</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200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学校旗杆的高度为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6D1D4468-8555-38C7-FB23-278DF1DA41AB}"/>
                  </a:ext>
                </a:extLst>
              </p:cNvPr>
              <p:cNvSpPr txBox="1">
                <a:spLocks noRot="1" noChangeAspect="1" noMove="1" noResize="1" noEditPoints="1" noAdjustHandles="1" noChangeArrowheads="1" noChangeShapeType="1" noTextEdit="1"/>
              </p:cNvSpPr>
              <p:nvPr/>
            </p:nvSpPr>
            <p:spPr>
              <a:xfrm>
                <a:off x="668891" y="1484865"/>
                <a:ext cx="4779064" cy="3529364"/>
              </a:xfrm>
              <a:prstGeom prst="rect">
                <a:avLst/>
              </a:prstGeom>
              <a:blipFill>
                <a:blip r:embed="rId3"/>
                <a:stretch>
                  <a:fillRect l="-2679" b="-3972"/>
                </a:stretch>
              </a:blipFill>
            </p:spPr>
            <p:txBody>
              <a:bodyPr/>
              <a:lstStyle/>
              <a:p>
                <a:r>
                  <a:rPr lang="zh-CN" altLang="en-US">
                    <a:noFill/>
                  </a:rPr>
                  <a:t> </a:t>
                </a:r>
              </a:p>
            </p:txBody>
          </p:sp>
        </mc:Fallback>
      </mc:AlternateContent>
      <p:pic>
        <p:nvPicPr>
          <p:cNvPr id="6" name="image92.jpeg">
            <a:extLst>
              <a:ext uri="{FF2B5EF4-FFF2-40B4-BE49-F238E27FC236}">
                <a16:creationId xmlns:a16="http://schemas.microsoft.com/office/drawing/2014/main" id="{B24FD3E6-C46E-56B5-09E0-3934BF13516A}"/>
              </a:ext>
            </a:extLst>
          </p:cNvPr>
          <p:cNvPicPr>
            <a:picLocks noChangeAspect="1"/>
          </p:cNvPicPr>
          <p:nvPr/>
        </p:nvPicPr>
        <p:blipFill>
          <a:blip r:embed="rId4"/>
          <a:stretch>
            <a:fillRect/>
          </a:stretch>
        </p:blipFill>
        <p:spPr>
          <a:xfrm>
            <a:off x="5042658" y="1509158"/>
            <a:ext cx="6558677" cy="3215932"/>
          </a:xfrm>
          <a:prstGeom prst="rect">
            <a:avLst/>
          </a:prstGeom>
        </p:spPr>
      </p:pic>
    </p:spTree>
    <p:extLst>
      <p:ext uri="{BB962C8B-B14F-4D97-AF65-F5344CB8AC3E}">
        <p14:creationId xmlns:p14="http://schemas.microsoft.com/office/powerpoint/2010/main" val="241262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1A3A1-9C35-D9B8-8CDA-5F4003D3F56D}"/>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BD577C0-1B9F-373F-A23D-984E939462E2}"/>
              </a:ext>
            </a:extLst>
          </p:cNvPr>
          <p:cNvSpPr txBox="1"/>
          <p:nvPr/>
        </p:nvSpPr>
        <p:spPr>
          <a:xfrm>
            <a:off x="695625" y="620805"/>
            <a:ext cx="9792680" cy="1303177"/>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请根据甲、丙两组得到的信息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解答下列问题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求灯罩底面半径</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AF4E92B3-E18E-93C7-ADE8-A046C964A8AE}"/>
                  </a:ext>
                </a:extLst>
              </p:cNvPr>
              <p:cNvSpPr txBox="1"/>
              <p:nvPr/>
            </p:nvSpPr>
            <p:spPr>
              <a:xfrm>
                <a:off x="695625" y="2050986"/>
                <a:ext cx="8352580" cy="2883033"/>
              </a:xfrm>
              <a:prstGeom prst="rect">
                <a:avLst/>
              </a:prstGeom>
              <a:noFill/>
            </p:spPr>
            <p:txBody>
              <a:bodyPr wrap="square">
                <a:spAutoFit/>
              </a:bodyPr>
              <a:lstStyle/>
              <a:p>
                <a:pPr>
                  <a:lnSpc>
                    <a:spcPct val="150000"/>
                  </a:lnSpc>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根据题意可知</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GPH</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KPM</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𝑮𝑯</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𝑷𝑮</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𝑴𝑲</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𝑷𝑲</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𝑮𝑯</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𝟖𝟎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𝟓𝟎</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𝑴𝑲</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𝟖𝟎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37</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MK</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灯罩底面半径</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MK</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的长为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AF4E92B3-E18E-93C7-ADE8-A046C964A8AE}"/>
                  </a:ext>
                </a:extLst>
              </p:cNvPr>
              <p:cNvSpPr txBox="1">
                <a:spLocks noRot="1" noChangeAspect="1" noMove="1" noResize="1" noEditPoints="1" noAdjustHandles="1" noChangeArrowheads="1" noChangeShapeType="1" noTextEdit="1"/>
              </p:cNvSpPr>
              <p:nvPr/>
            </p:nvSpPr>
            <p:spPr>
              <a:xfrm>
                <a:off x="695625" y="2050986"/>
                <a:ext cx="8352580" cy="2883033"/>
              </a:xfrm>
              <a:prstGeom prst="rect">
                <a:avLst/>
              </a:prstGeom>
              <a:blipFill>
                <a:blip r:embed="rId3"/>
                <a:stretch>
                  <a:fillRect l="-1460" r="-146" b="-50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1159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25903-5D18-7737-EDEA-FDE1111E7512}"/>
            </a:ext>
          </a:extLst>
        </p:cNvPr>
        <p:cNvGrpSpPr/>
        <p:nvPr/>
      </p:nvGrpSpPr>
      <p:grpSpPr>
        <a:xfrm>
          <a:off x="0" y="0"/>
          <a:ext cx="0" cy="0"/>
          <a:chOff x="0" y="0"/>
          <a:chExt cx="0" cy="0"/>
        </a:xfrm>
      </p:grpSpPr>
      <p:sp>
        <p:nvSpPr>
          <p:cNvPr id="7" name="文本框 6">
            <a:extLst>
              <a:ext uri="{FF2B5EF4-FFF2-40B4-BE49-F238E27FC236}">
                <a16:creationId xmlns:a16="http://schemas.microsoft.com/office/drawing/2014/main" id="{E50BC9CE-1B45-238D-1857-7A938DB185F3}"/>
              </a:ext>
            </a:extLst>
          </p:cNvPr>
          <p:cNvSpPr txBox="1"/>
          <p:nvPr/>
        </p:nvSpPr>
        <p:spPr>
          <a:xfrm>
            <a:off x="623620" y="620805"/>
            <a:ext cx="10728745"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求从正面看灯罩得到的图形的面积和从上面看灯罩得到的图形的面积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结果保留</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π)</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18E1E688-BC4A-946D-CC39-456385361B1A}"/>
                  </a:ext>
                </a:extLst>
              </p:cNvPr>
              <p:cNvSpPr txBox="1"/>
              <p:nvPr/>
            </p:nvSpPr>
            <p:spPr>
              <a:xfrm>
                <a:off x="623620" y="1628875"/>
                <a:ext cx="8928620" cy="3777829"/>
              </a:xfrm>
              <a:prstGeom prst="rect">
                <a:avLst/>
              </a:prstGeom>
              <a:noFill/>
            </p:spPr>
            <p:txBody>
              <a:bodyPr wrap="square">
                <a:spAutoFit/>
              </a:bodyPr>
              <a:lstStyle/>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太阳光为平行光</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LQ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MPK=K'LN.</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由题意</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可知</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MK=NK'</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MKP=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NK'L=</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KPM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K'LN</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(AAS),</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∴LK'=PK=</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LQ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GPH</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GLQ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𝑷𝑮</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𝑳𝑮</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𝑯𝑮</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𝑮𝑸</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𝟓𝟎</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𝑳𝑮</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𝟑𝟕</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𝟑𝟕</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𝟗𝟎</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∴LG=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170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∴KK</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170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56(cm),</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从正面看灯罩为矩形</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面积为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688(cm</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从上面看灯罩为圆形</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面积为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π</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576π(cm</a:t>
                </a:r>
                <a:r>
                  <a:rPr lang="en-US" altLang="zh-CN" sz="28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solidFill>
                    <a:srgbClr val="DB251C"/>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9" name="文本框 8">
                <a:extLst>
                  <a:ext uri="{FF2B5EF4-FFF2-40B4-BE49-F238E27FC236}">
                    <a16:creationId xmlns:a16="http://schemas.microsoft.com/office/drawing/2014/main" id="{18E1E688-BC4A-946D-CC39-456385361B1A}"/>
                  </a:ext>
                </a:extLst>
              </p:cNvPr>
              <p:cNvSpPr txBox="1">
                <a:spLocks noRot="1" noChangeAspect="1" noMove="1" noResize="1" noEditPoints="1" noAdjustHandles="1" noChangeArrowheads="1" noChangeShapeType="1" noTextEdit="1"/>
              </p:cNvSpPr>
              <p:nvPr/>
            </p:nvSpPr>
            <p:spPr>
              <a:xfrm>
                <a:off x="623620" y="1628875"/>
                <a:ext cx="8928620" cy="3777829"/>
              </a:xfrm>
              <a:prstGeom prst="rect">
                <a:avLst/>
              </a:prstGeom>
              <a:blipFill>
                <a:blip r:embed="rId3"/>
                <a:stretch>
                  <a:fillRect l="-1365" t="-2097" b="-37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1878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314B2-E6C7-632C-0E73-B698724DAD6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ACA04F5-FD82-508C-5679-2B2E37D328C1}"/>
              </a:ext>
            </a:extLst>
          </p:cNvPr>
          <p:cNvSpPr txBox="1"/>
          <p:nvPr/>
        </p:nvSpPr>
        <p:spPr>
          <a:xfrm>
            <a:off x="685545" y="980830"/>
            <a:ext cx="10872755" cy="1303177"/>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下列四幅图形中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表示两棵小树在同一时刻同一地点阳光下的影子的图形可能是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22A3449B-7AF8-83F8-EEF7-1E886592BF57}"/>
              </a:ext>
            </a:extLst>
          </p:cNvPr>
          <p:cNvPicPr>
            <a:picLocks noChangeAspect="1"/>
          </p:cNvPicPr>
          <p:nvPr/>
        </p:nvPicPr>
        <p:blipFill>
          <a:blip r:embed="rId3"/>
          <a:srcRect r="81320"/>
          <a:stretch/>
        </p:blipFill>
        <p:spPr>
          <a:xfrm>
            <a:off x="1065558" y="2567865"/>
            <a:ext cx="2248170" cy="2085222"/>
          </a:xfrm>
          <a:prstGeom prst="rect">
            <a:avLst/>
          </a:prstGeom>
        </p:spPr>
      </p:pic>
      <p:pic>
        <p:nvPicPr>
          <p:cNvPr id="7" name="图片 6">
            <a:extLst>
              <a:ext uri="{FF2B5EF4-FFF2-40B4-BE49-F238E27FC236}">
                <a16:creationId xmlns:a16="http://schemas.microsoft.com/office/drawing/2014/main" id="{35AB29B5-FC56-0509-BC90-AF24382FD6E3}"/>
              </a:ext>
            </a:extLst>
          </p:cNvPr>
          <p:cNvPicPr>
            <a:picLocks noChangeAspect="1"/>
          </p:cNvPicPr>
          <p:nvPr/>
        </p:nvPicPr>
        <p:blipFill>
          <a:blip r:embed="rId3"/>
          <a:srcRect l="25087" r="54982"/>
          <a:stretch/>
        </p:blipFill>
        <p:spPr>
          <a:xfrm>
            <a:off x="3435123" y="2564940"/>
            <a:ext cx="2398779" cy="2085222"/>
          </a:xfrm>
          <a:prstGeom prst="rect">
            <a:avLst/>
          </a:prstGeom>
        </p:spPr>
      </p:pic>
      <p:pic>
        <p:nvPicPr>
          <p:cNvPr id="9" name="图片 8">
            <a:extLst>
              <a:ext uri="{FF2B5EF4-FFF2-40B4-BE49-F238E27FC236}">
                <a16:creationId xmlns:a16="http://schemas.microsoft.com/office/drawing/2014/main" id="{9969D4F8-6600-BCD9-F133-153CC1368E44}"/>
              </a:ext>
            </a:extLst>
          </p:cNvPr>
          <p:cNvPicPr>
            <a:picLocks noChangeAspect="1"/>
          </p:cNvPicPr>
          <p:nvPr/>
        </p:nvPicPr>
        <p:blipFill>
          <a:blip r:embed="rId3"/>
          <a:srcRect l="52135" r="30069"/>
          <a:stretch/>
        </p:blipFill>
        <p:spPr>
          <a:xfrm>
            <a:off x="6212311" y="2564940"/>
            <a:ext cx="2141767" cy="2085222"/>
          </a:xfrm>
          <a:prstGeom prst="rect">
            <a:avLst/>
          </a:prstGeom>
        </p:spPr>
      </p:pic>
      <p:pic>
        <p:nvPicPr>
          <p:cNvPr id="11" name="图片 10">
            <a:extLst>
              <a:ext uri="{FF2B5EF4-FFF2-40B4-BE49-F238E27FC236}">
                <a16:creationId xmlns:a16="http://schemas.microsoft.com/office/drawing/2014/main" id="{B271CD5C-84E6-9653-907D-F5710B5877B7}"/>
              </a:ext>
            </a:extLst>
          </p:cNvPr>
          <p:cNvPicPr>
            <a:picLocks noChangeAspect="1"/>
          </p:cNvPicPr>
          <p:nvPr/>
        </p:nvPicPr>
        <p:blipFill>
          <a:blip r:embed="rId3"/>
          <a:srcRect l="79897"/>
          <a:stretch/>
        </p:blipFill>
        <p:spPr>
          <a:xfrm>
            <a:off x="8688180" y="2564940"/>
            <a:ext cx="2419511" cy="2085222"/>
          </a:xfrm>
          <a:prstGeom prst="rect">
            <a:avLst/>
          </a:prstGeom>
        </p:spPr>
      </p:pic>
      <p:sp>
        <p:nvSpPr>
          <p:cNvPr id="13" name="文本框 12">
            <a:extLst>
              <a:ext uri="{FF2B5EF4-FFF2-40B4-BE49-F238E27FC236}">
                <a16:creationId xmlns:a16="http://schemas.microsoft.com/office/drawing/2014/main" id="{A61FF38C-AAE3-9BF9-AB83-96C05A6317E2}"/>
              </a:ext>
            </a:extLst>
          </p:cNvPr>
          <p:cNvSpPr txBox="1"/>
          <p:nvPr/>
        </p:nvSpPr>
        <p:spPr>
          <a:xfrm>
            <a:off x="3215800" y="1760787"/>
            <a:ext cx="504035"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382784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E15D-ED2A-6D23-4A8B-E707BAE9D11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176E5D7-0971-7459-65DE-0B9883640CF0}"/>
              </a:ext>
            </a:extLst>
          </p:cNvPr>
          <p:cNvSpPr txBox="1"/>
          <p:nvPr/>
        </p:nvSpPr>
        <p:spPr>
          <a:xfrm>
            <a:off x="767630" y="636315"/>
            <a:ext cx="10368720" cy="1949508"/>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四个直立在地面上的字母广告牌在不同情况下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在地面上的投影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阴影部分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效果如图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则在字母“</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L</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”的投影中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与字母“</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”属同一种投影的有</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73.jpeg">
            <a:extLst>
              <a:ext uri="{FF2B5EF4-FFF2-40B4-BE49-F238E27FC236}">
                <a16:creationId xmlns:a16="http://schemas.microsoft.com/office/drawing/2014/main" id="{74AE8295-6B19-7131-4295-2CFC64DF0156}"/>
              </a:ext>
            </a:extLst>
          </p:cNvPr>
          <p:cNvPicPr>
            <a:picLocks noChangeAspect="1"/>
          </p:cNvPicPr>
          <p:nvPr/>
        </p:nvPicPr>
        <p:blipFill>
          <a:blip r:embed="rId3"/>
          <a:stretch>
            <a:fillRect/>
          </a:stretch>
        </p:blipFill>
        <p:spPr>
          <a:xfrm>
            <a:off x="3143795" y="2586706"/>
            <a:ext cx="6276428" cy="1949508"/>
          </a:xfrm>
          <a:prstGeom prst="rect">
            <a:avLst/>
          </a:prstGeom>
        </p:spPr>
      </p:pic>
      <p:sp>
        <p:nvSpPr>
          <p:cNvPr id="6" name="文本框 5">
            <a:extLst>
              <a:ext uri="{FF2B5EF4-FFF2-40B4-BE49-F238E27FC236}">
                <a16:creationId xmlns:a16="http://schemas.microsoft.com/office/drawing/2014/main" id="{98C4883E-A5C9-AA35-936F-08E0D0FBC18F}"/>
              </a:ext>
            </a:extLst>
          </p:cNvPr>
          <p:cNvSpPr txBox="1"/>
          <p:nvPr/>
        </p:nvSpPr>
        <p:spPr>
          <a:xfrm>
            <a:off x="774101" y="4535331"/>
            <a:ext cx="8850143" cy="1303177"/>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L</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L</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K</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p>
        </p:txBody>
      </p:sp>
      <p:sp>
        <p:nvSpPr>
          <p:cNvPr id="8" name="文本框 7">
            <a:extLst>
              <a:ext uri="{FF2B5EF4-FFF2-40B4-BE49-F238E27FC236}">
                <a16:creationId xmlns:a16="http://schemas.microsoft.com/office/drawing/2014/main" id="{38EEA598-753F-F893-F2EF-2354369571A3}"/>
              </a:ext>
            </a:extLst>
          </p:cNvPr>
          <p:cNvSpPr txBox="1"/>
          <p:nvPr/>
        </p:nvSpPr>
        <p:spPr>
          <a:xfrm>
            <a:off x="4996904" y="2105631"/>
            <a:ext cx="379046"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246430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EC8B0-5233-9AEF-0538-4D52B76862E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C55AB5B-DA83-7DEB-4E20-5B9F13C40764}"/>
              </a:ext>
            </a:extLst>
          </p:cNvPr>
          <p:cNvSpPr txBox="1"/>
          <p:nvPr/>
        </p:nvSpPr>
        <p:spPr>
          <a:xfrm>
            <a:off x="623620" y="548800"/>
            <a:ext cx="10332801" cy="1384995"/>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在同一时刻</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身高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的小白的影长是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旗杆的影长是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则旗杆高为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A.16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	B.18</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	C.20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	D.22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F0C96A5D-3351-B540-90CC-E24309777824}"/>
              </a:ext>
            </a:extLst>
          </p:cNvPr>
          <p:cNvSpPr txBox="1"/>
          <p:nvPr/>
        </p:nvSpPr>
        <p:spPr>
          <a:xfrm>
            <a:off x="623620" y="1938633"/>
            <a:ext cx="9579498" cy="954107"/>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下列给出的几何体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正投影与摆放位置无关的是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正方体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圆锥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圆柱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球</a:t>
            </a:r>
          </a:p>
        </p:txBody>
      </p:sp>
      <p:sp>
        <p:nvSpPr>
          <p:cNvPr id="7" name="文本框 6">
            <a:extLst>
              <a:ext uri="{FF2B5EF4-FFF2-40B4-BE49-F238E27FC236}">
                <a16:creationId xmlns:a16="http://schemas.microsoft.com/office/drawing/2014/main" id="{FE887991-0244-BC90-CC49-B690C506763B}"/>
              </a:ext>
            </a:extLst>
          </p:cNvPr>
          <p:cNvSpPr txBox="1"/>
          <p:nvPr/>
        </p:nvSpPr>
        <p:spPr>
          <a:xfrm>
            <a:off x="630823" y="3005576"/>
            <a:ext cx="9356280"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仔细观察左图所示的两个物体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则它的左视图是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571F2EFF-09A6-427A-07CE-D86FB675AF6E}"/>
              </a:ext>
            </a:extLst>
          </p:cNvPr>
          <p:cNvPicPr>
            <a:picLocks noChangeAspect="1"/>
          </p:cNvPicPr>
          <p:nvPr/>
        </p:nvPicPr>
        <p:blipFill>
          <a:blip r:embed="rId3"/>
          <a:stretch>
            <a:fillRect/>
          </a:stretch>
        </p:blipFill>
        <p:spPr>
          <a:xfrm>
            <a:off x="1055650" y="3551772"/>
            <a:ext cx="8136565" cy="2420868"/>
          </a:xfrm>
          <a:prstGeom prst="rect">
            <a:avLst/>
          </a:prstGeom>
        </p:spPr>
      </p:pic>
      <p:sp>
        <p:nvSpPr>
          <p:cNvPr id="11" name="文本框 10">
            <a:extLst>
              <a:ext uri="{FF2B5EF4-FFF2-40B4-BE49-F238E27FC236}">
                <a16:creationId xmlns:a16="http://schemas.microsoft.com/office/drawing/2014/main" id="{8C8CAC2F-03FD-B2DF-001C-073A6A63159A}"/>
              </a:ext>
            </a:extLst>
          </p:cNvPr>
          <p:cNvSpPr txBox="1"/>
          <p:nvPr/>
        </p:nvSpPr>
        <p:spPr>
          <a:xfrm>
            <a:off x="2737691" y="979687"/>
            <a:ext cx="550114"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
        <p:nvSpPr>
          <p:cNvPr id="13" name="文本框 12">
            <a:extLst>
              <a:ext uri="{FF2B5EF4-FFF2-40B4-BE49-F238E27FC236}">
                <a16:creationId xmlns:a16="http://schemas.microsoft.com/office/drawing/2014/main" id="{3B788DC0-9B26-3AF0-1601-D08C90F8E28A}"/>
              </a:ext>
            </a:extLst>
          </p:cNvPr>
          <p:cNvSpPr txBox="1"/>
          <p:nvPr/>
        </p:nvSpPr>
        <p:spPr>
          <a:xfrm>
            <a:off x="8472165" y="1959136"/>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
        <p:nvSpPr>
          <p:cNvPr id="15" name="文本框 14">
            <a:extLst>
              <a:ext uri="{FF2B5EF4-FFF2-40B4-BE49-F238E27FC236}">
                <a16:creationId xmlns:a16="http://schemas.microsoft.com/office/drawing/2014/main" id="{687535B9-E678-D1D1-5021-9A327F99C13B}"/>
              </a:ext>
            </a:extLst>
          </p:cNvPr>
          <p:cNvSpPr txBox="1"/>
          <p:nvPr/>
        </p:nvSpPr>
        <p:spPr>
          <a:xfrm>
            <a:off x="8472165" y="3028552"/>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Tree>
    <p:extLst>
      <p:ext uri="{BB962C8B-B14F-4D97-AF65-F5344CB8AC3E}">
        <p14:creationId xmlns:p14="http://schemas.microsoft.com/office/powerpoint/2010/main" val="410184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0F4EE-33E2-84B2-D4EC-A8EB11C032F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F9277F5-3F18-239F-ED9B-060C168CE7DE}"/>
              </a:ext>
            </a:extLst>
          </p:cNvPr>
          <p:cNvSpPr txBox="1"/>
          <p:nvPr/>
        </p:nvSpPr>
        <p:spPr>
          <a:xfrm>
            <a:off x="776840" y="836820"/>
            <a:ext cx="10152705" cy="1303177"/>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由几个大小相同的小正方体组成的立体图形的俯视图如图所示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则这个立体图形应是下图中的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6071E3E-1DFE-6C93-29EC-DF2D9EC6E0E5}"/>
              </a:ext>
            </a:extLst>
          </p:cNvPr>
          <p:cNvPicPr>
            <a:picLocks noChangeAspect="1"/>
          </p:cNvPicPr>
          <p:nvPr/>
        </p:nvPicPr>
        <p:blipFill>
          <a:blip r:embed="rId3"/>
          <a:stretch>
            <a:fillRect/>
          </a:stretch>
        </p:blipFill>
        <p:spPr>
          <a:xfrm>
            <a:off x="623620" y="2564940"/>
            <a:ext cx="10307001" cy="2304160"/>
          </a:xfrm>
          <a:prstGeom prst="rect">
            <a:avLst/>
          </a:prstGeom>
        </p:spPr>
      </p:pic>
      <p:sp>
        <p:nvSpPr>
          <p:cNvPr id="7" name="文本框 6">
            <a:extLst>
              <a:ext uri="{FF2B5EF4-FFF2-40B4-BE49-F238E27FC236}">
                <a16:creationId xmlns:a16="http://schemas.microsoft.com/office/drawing/2014/main" id="{9EA0BCAF-1FC9-CE2F-D72D-38D687DD4278}"/>
              </a:ext>
            </a:extLst>
          </p:cNvPr>
          <p:cNvSpPr txBox="1"/>
          <p:nvPr/>
        </p:nvSpPr>
        <p:spPr>
          <a:xfrm>
            <a:off x="5776044" y="1629362"/>
            <a:ext cx="545182"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278850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32D5B-A492-5A15-ACDA-FAB07D87C3A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DB3A924B-1D7F-40B1-6984-0FC07EA23891}"/>
              </a:ext>
            </a:extLst>
          </p:cNvPr>
          <p:cNvSpPr txBox="1"/>
          <p:nvPr/>
        </p:nvSpPr>
        <p:spPr>
          <a:xfrm>
            <a:off x="839634" y="531900"/>
            <a:ext cx="9864685" cy="1303177"/>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如图是一个几何体的三视图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根据图中所示数据计算这个几何体的表面积是</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2CD1EA1F-A61F-CB17-87FE-659B56B89507}"/>
              </a:ext>
            </a:extLst>
          </p:cNvPr>
          <p:cNvPicPr>
            <a:picLocks noChangeAspect="1"/>
          </p:cNvPicPr>
          <p:nvPr/>
        </p:nvPicPr>
        <p:blipFill>
          <a:blip r:embed="rId3"/>
          <a:stretch>
            <a:fillRect/>
          </a:stretch>
        </p:blipFill>
        <p:spPr>
          <a:xfrm>
            <a:off x="2936018" y="1891496"/>
            <a:ext cx="5834741" cy="2257554"/>
          </a:xfrm>
          <a:prstGeom prst="rect">
            <a:avLst/>
          </a:prstGeom>
        </p:spPr>
      </p:pic>
      <p:sp>
        <p:nvSpPr>
          <p:cNvPr id="7" name="文本框 6">
            <a:extLst>
              <a:ext uri="{FF2B5EF4-FFF2-40B4-BE49-F238E27FC236}">
                <a16:creationId xmlns:a16="http://schemas.microsoft.com/office/drawing/2014/main" id="{A2FDE055-45D5-7164-7D4F-293231391E35}"/>
              </a:ext>
            </a:extLst>
          </p:cNvPr>
          <p:cNvSpPr txBox="1"/>
          <p:nvPr/>
        </p:nvSpPr>
        <p:spPr>
          <a:xfrm>
            <a:off x="983644" y="4293060"/>
            <a:ext cx="9000625"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A.20π	             B.18π	      C.16π	         D.14π</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F9653532-8D26-890D-CCF1-3A24B30AA887}"/>
              </a:ext>
            </a:extLst>
          </p:cNvPr>
          <p:cNvSpPr txBox="1"/>
          <p:nvPr/>
        </p:nvSpPr>
        <p:spPr>
          <a:xfrm>
            <a:off x="3431815" y="1352766"/>
            <a:ext cx="57604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202576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E567E-AB3A-847E-544A-6ECADBC66D1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E8E3A277-238F-A7C0-5E97-F0CBF518C1B3}"/>
              </a:ext>
            </a:extLst>
          </p:cNvPr>
          <p:cNvSpPr txBox="1"/>
          <p:nvPr/>
        </p:nvSpPr>
        <p:spPr>
          <a:xfrm>
            <a:off x="767630" y="1268850"/>
            <a:ext cx="10512730" cy="3246530"/>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在同一时刻的阳光下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甲同学的影子比乙同学的影子长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当甲、乙两同学分别站在同一路灯下的</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他们影长相等</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且路灯垂直下照点为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在同一水平地面上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PN</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大小不确定</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&lt;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PN</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&gt;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PN</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64E9AFEA-9DDE-9BC5-EF9F-C210ACDEF030}"/>
              </a:ext>
            </a:extLst>
          </p:cNvPr>
          <p:cNvSpPr txBox="1"/>
          <p:nvPr/>
        </p:nvSpPr>
        <p:spPr>
          <a:xfrm>
            <a:off x="7680110" y="2708950"/>
            <a:ext cx="461881"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422241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4C159-9B0B-A251-4B5C-8E4ACCEB150A}"/>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BFA6EB9-B716-2FBC-A1E6-4E679053C977}"/>
              </a:ext>
            </a:extLst>
          </p:cNvPr>
          <p:cNvSpPr txBox="1"/>
          <p:nvPr/>
        </p:nvSpPr>
        <p:spPr>
          <a:xfrm>
            <a:off x="695625" y="497536"/>
            <a:ext cx="10800750" cy="3108543"/>
          </a:xfrm>
          <a:prstGeom prst="rect">
            <a:avLst/>
          </a:prstGeom>
          <a:noFill/>
        </p:spPr>
        <p:txBody>
          <a:bodyPr wrap="square">
            <a:spAutoFit/>
          </a:bodyPr>
          <a:lstStyle/>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二、填空题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本大题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个小题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每小题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一个几何体的主视图和左视图都是相同的长方形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俯视图为圆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则这个几何体可能为</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三角尺在灯泡</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的照射下在墙上形成影子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现测得</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OA</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则这个三角尺的周长与它在墙上形成的影子的</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周长的比是</a:t>
            </a:r>
            <a:r>
              <a:rPr lang="en-US" altLang="zh-CN" sz="2800" b="1" i="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E09D537C-E15C-519D-01A7-953F95E99A32}"/>
              </a:ext>
            </a:extLst>
          </p:cNvPr>
          <p:cNvPicPr>
            <a:picLocks noChangeAspect="1"/>
          </p:cNvPicPr>
          <p:nvPr/>
        </p:nvPicPr>
        <p:blipFill>
          <a:blip r:embed="rId3"/>
          <a:stretch>
            <a:fillRect/>
          </a:stretch>
        </p:blipFill>
        <p:spPr>
          <a:xfrm>
            <a:off x="4511890" y="2924965"/>
            <a:ext cx="4176290" cy="2925904"/>
          </a:xfrm>
          <a:prstGeom prst="rect">
            <a:avLst/>
          </a:prstGeom>
        </p:spPr>
      </p:pic>
      <p:sp>
        <p:nvSpPr>
          <p:cNvPr id="9" name="文本框 8">
            <a:extLst>
              <a:ext uri="{FF2B5EF4-FFF2-40B4-BE49-F238E27FC236}">
                <a16:creationId xmlns:a16="http://schemas.microsoft.com/office/drawing/2014/main" id="{390274AD-E3DC-5999-B738-FC5A110A11B1}"/>
              </a:ext>
            </a:extLst>
          </p:cNvPr>
          <p:cNvSpPr txBox="1"/>
          <p:nvPr/>
        </p:nvSpPr>
        <p:spPr>
          <a:xfrm>
            <a:off x="3359810" y="1340855"/>
            <a:ext cx="965916"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宋体" panose="02010600030101010101" pitchFamily="2" charset="-122"/>
                <a:ea typeface="宋体" panose="02010600030101010101" pitchFamily="2" charset="-122"/>
                <a:cs typeface="Times New Roman" panose="02020603050405020304" pitchFamily="18" charset="0"/>
              </a:rPr>
              <a:t>圆柱</a:t>
            </a:r>
            <a:endParaRPr lang="zh-CN" altLang="en-US" dirty="0"/>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5AC72C47-DC70-F15F-8183-6E965478ED6D}"/>
                  </a:ext>
                </a:extLst>
              </p:cNvPr>
              <p:cNvSpPr txBox="1"/>
              <p:nvPr/>
            </p:nvSpPr>
            <p:spPr>
              <a:xfrm>
                <a:off x="2855775" y="2675886"/>
                <a:ext cx="605891" cy="7861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宋体" panose="02010600030101010101" pitchFamily="2" charset="-122"/>
                              <a:cs typeface="Times New Roman" panose="02020603050405020304" pitchFamily="18" charset="0"/>
                            </a:rPr>
                            <m:t>𝟐</m:t>
                          </m:r>
                        </m:num>
                        <m:den>
                          <m:r>
                            <a:rPr kumimoji="0" lang="en-US" altLang="zh-CN" sz="2400" b="1" i="1" u="none" strike="noStrike" kern="1200" cap="none" spc="0" normalizeH="0" baseline="0" noProof="0" smtClean="0">
                              <a:ln>
                                <a:noFill/>
                              </a:ln>
                              <a:solidFill>
                                <a:srgbClr val="DB251C"/>
                              </a:solidFill>
                              <a:effectLst/>
                              <a:uLnTx/>
                              <a:uFillTx/>
                              <a:latin typeface="Cambria Math" panose="02040503050406030204" pitchFamily="18" charset="0"/>
                              <a:ea typeface="宋体" panose="02010600030101010101" pitchFamily="2" charset="-122"/>
                              <a:cs typeface="Times New Roman" panose="02020603050405020304" pitchFamily="18" charset="0"/>
                            </a:rPr>
                            <m:t>𝟓</m:t>
                          </m:r>
                        </m:den>
                      </m:f>
                    </m:oMath>
                  </m:oMathPara>
                </a14:m>
                <a:endParaRPr lang="zh-CN" altLang="en-US" sz="1600" dirty="0">
                  <a:solidFill>
                    <a:srgbClr val="DB251C"/>
                  </a:solidFill>
                </a:endParaRPr>
              </a:p>
            </p:txBody>
          </p:sp>
        </mc:Choice>
        <mc:Fallback>
          <p:sp>
            <p:nvSpPr>
              <p:cNvPr id="11" name="文本框 10">
                <a:extLst>
                  <a:ext uri="{FF2B5EF4-FFF2-40B4-BE49-F238E27FC236}">
                    <a16:creationId xmlns:a16="http://schemas.microsoft.com/office/drawing/2014/main" id="{5AC72C47-DC70-F15F-8183-6E965478ED6D}"/>
                  </a:ext>
                </a:extLst>
              </p:cNvPr>
              <p:cNvSpPr txBox="1">
                <a:spLocks noRot="1" noChangeAspect="1" noMove="1" noResize="1" noEditPoints="1" noAdjustHandles="1" noChangeArrowheads="1" noChangeShapeType="1" noTextEdit="1"/>
              </p:cNvSpPr>
              <p:nvPr/>
            </p:nvSpPr>
            <p:spPr>
              <a:xfrm>
                <a:off x="2855775" y="2675886"/>
                <a:ext cx="605891" cy="786177"/>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7895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3477</TotalTime>
  <Words>2283</Words>
  <Application>Microsoft Office PowerPoint</Application>
  <PresentationFormat>宽屏</PresentationFormat>
  <Paragraphs>122</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220</cp:revision>
  <dcterms:created xsi:type="dcterms:W3CDTF">2024-04-24T12:16:00Z</dcterms:created>
  <dcterms:modified xsi:type="dcterms:W3CDTF">2025-03-31T13:01:31Z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