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728" r:id="rId2"/>
    <p:sldId id="4873" r:id="rId3"/>
    <p:sldId id="4874" r:id="rId4"/>
    <p:sldId id="4875" r:id="rId5"/>
    <p:sldId id="4876" r:id="rId6"/>
    <p:sldId id="4877" r:id="rId7"/>
    <p:sldId id="4878" r:id="rId8"/>
    <p:sldId id="4879" r:id="rId9"/>
    <p:sldId id="4880" r:id="rId10"/>
    <p:sldId id="4881" r:id="rId11"/>
    <p:sldId id="4882" r:id="rId12"/>
    <p:sldId id="4883" r:id="rId13"/>
    <p:sldId id="4884" r:id="rId14"/>
    <p:sldId id="4885" r:id="rId15"/>
    <p:sldId id="4886" r:id="rId1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F00D6-64D5-235C-1A07-4CC9705BA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F985DC-2F45-29AC-909C-612BD50D6F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C59CD7-A7E7-8E12-6128-0B6C11912D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3543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897DF-3DA8-7BDA-8204-3A595360A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B93261-8AA0-8B22-F834-E4FBF77278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370FF25-B3FF-5AD2-D8CC-14C8C53672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94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DAD0D-76B3-F335-A5D9-04FF60A72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631428-1C31-B580-E296-2C47C252DA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98B239-F9B6-46A7-EC85-31E162564B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36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C925C-66BF-C6F1-A86F-230C00E37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0B2425-9266-EC59-57F3-106326C09F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03E35E-1ADA-6130-7AE8-E091EAC818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596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A47D6-ED77-6ED5-7D00-C57081AA6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BD65D4-E512-5FA9-9EC2-0D3E391DB4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3AA6FE-823F-EC4F-C70B-A37A0A4F0D4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29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F797F-6E2E-32DE-BC51-BC9885D7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DF620A-C794-9B23-7421-3FBCC18113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5660C8-8D7C-9183-E61D-A79D1CAAA3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26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5A9DC-8603-DB0A-79E1-2C5418FA8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1526CB3-354C-87B8-5824-2B7C41A37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14B207-1255-3F90-CD40-ED42FB52B7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68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6F852-C530-F916-6565-B5F7CB974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CBBE76-2DA2-4871-310D-E9E798CAA3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66D45F4-ECAB-7376-578B-DAE23D0A04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160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C0E0E-B94A-A3C0-A06F-AEEAE4F80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A9E530-7EA5-4CF9-6359-6CDD3EFA21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AAD80E-0752-A64D-FE9C-FCC64C6EF68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59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32F5B-640B-6C0A-05C9-8A4D5CCED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8C9F55-F013-9169-EAF9-93C6F8EF7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7DBE56F-A96F-CCB5-3FC0-1D42FA0F12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33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05061-AF3A-E9C5-9760-2E7FE4D0E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7BCCE2-5D01-C104-8020-C541038268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0B7B6C-7B2D-B1F7-9CD6-2D55938F03C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88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CA82B-C3EF-BFB4-F55E-890901E60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CB1806B-CEEE-E4FE-E99B-5D77A17C7F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4E97A5-EA6B-CB93-2FAD-92FB4B9390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20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95C7F-18B4-4B34-9A55-25596F471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F874513-EFBE-8A18-208F-87CEB14CB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E77925-715A-3DAD-4364-1B0EB2E6C05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48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36843-E663-A2C8-1D4E-1BBF3ED12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E4AD62-0E5C-7EFD-B2DC-A67F7555D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8127A9F-B6A2-8BD6-869F-C23FFAC01F8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06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3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TIF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152985F-07C7-C0CB-FCBA-C8965E1D7D12}"/>
              </a:ext>
            </a:extLst>
          </p:cNvPr>
          <p:cNvSpPr txBox="1"/>
          <p:nvPr/>
        </p:nvSpPr>
        <p:spPr>
          <a:xfrm>
            <a:off x="1307667" y="1772885"/>
            <a:ext cx="95766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正方形的性质与判定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正方形的性质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250C8-4E5A-4582-86AF-05A9D8646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2A9C01-E490-E5D7-008A-F890C936448E}"/>
              </a:ext>
            </a:extLst>
          </p:cNvPr>
          <p:cNvSpPr txBox="1"/>
          <p:nvPr/>
        </p:nvSpPr>
        <p:spPr>
          <a:xfrm>
            <a:off x="767630" y="548800"/>
            <a:ext cx="3024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8CB72C-89FD-EEAF-EF83-E62CDEFFD6EF}"/>
                  </a:ext>
                </a:extLst>
              </p:cNvPr>
              <p:cNvSpPr txBox="1"/>
              <p:nvPr/>
            </p:nvSpPr>
            <p:spPr>
              <a:xfrm>
                <a:off x="767630" y="1144528"/>
                <a:ext cx="7079627" cy="4568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∴BC=CD=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BCO+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∴BM=BC=DC=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∴DM=BD-BM=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∴BN=DM=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8CB72C-89FD-EEAF-EF83-E62CDEFFD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44528"/>
                <a:ext cx="7079627" cy="4568943"/>
              </a:xfrm>
              <a:prstGeom prst="rect">
                <a:avLst/>
              </a:prstGeom>
              <a:blipFill>
                <a:blip r:embed="rId3"/>
                <a:stretch>
                  <a:fillRect l="-1809" t="-1869" b="-2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6.jpeg">
            <a:extLst>
              <a:ext uri="{FF2B5EF4-FFF2-40B4-BE49-F238E27FC236}">
                <a16:creationId xmlns:a16="http://schemas.microsoft.com/office/drawing/2014/main" id="{88813F8F-2CF0-C993-396E-AD0BBA0A5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150" y="1772885"/>
            <a:ext cx="2304160" cy="23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9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BBA9C-D5A1-1F19-AE6F-308C45EF6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7.jpeg">
            <a:extLst>
              <a:ext uri="{FF2B5EF4-FFF2-40B4-BE49-F238E27FC236}">
                <a16:creationId xmlns:a16="http://schemas.microsoft.com/office/drawing/2014/main" id="{6E2418C3-F150-CECA-CC07-8EA004615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194548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12421F1-90A1-1783-9149-B7EA1B894A08}"/>
              </a:ext>
            </a:extLst>
          </p:cNvPr>
          <p:cNvSpPr txBox="1"/>
          <p:nvPr/>
        </p:nvSpPr>
        <p:spPr>
          <a:xfrm>
            <a:off x="2063720" y="440118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利用正方形的性质进行推理证明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8.jpeg">
            <a:extLst>
              <a:ext uri="{FF2B5EF4-FFF2-40B4-BE49-F238E27FC236}">
                <a16:creationId xmlns:a16="http://schemas.microsoft.com/office/drawing/2014/main" id="{674F5246-EAC4-330D-C618-A442F4E0F3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12484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F33C857-B1AA-C082-73C3-12AB2D0ADB73}"/>
              </a:ext>
            </a:extLst>
          </p:cNvPr>
          <p:cNvSpPr txBox="1"/>
          <p:nvPr/>
        </p:nvSpPr>
        <p:spPr>
          <a:xfrm>
            <a:off x="623620" y="1046912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024E0A-4ADB-80E1-756C-C1B22DA8349E}"/>
              </a:ext>
            </a:extLst>
          </p:cNvPr>
          <p:cNvSpPr txBox="1"/>
          <p:nvPr/>
        </p:nvSpPr>
        <p:spPr>
          <a:xfrm>
            <a:off x="623620" y="1916895"/>
            <a:ext cx="2232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AD7A3A-BD41-AA00-9D74-4D2A2FA072B5}"/>
              </a:ext>
            </a:extLst>
          </p:cNvPr>
          <p:cNvSpPr txBox="1"/>
          <p:nvPr/>
        </p:nvSpPr>
        <p:spPr>
          <a:xfrm>
            <a:off x="623620" y="2474262"/>
            <a:ext cx="705123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∴AD=CD=BC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∴EC=DF.∴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119.jpeg">
            <a:extLst>
              <a:ext uri="{FF2B5EF4-FFF2-40B4-BE49-F238E27FC236}">
                <a16:creationId xmlns:a16="http://schemas.microsoft.com/office/drawing/2014/main" id="{95966182-CF36-0686-078E-FA4CD1C0E5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1194" y="2852960"/>
            <a:ext cx="2520175" cy="242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3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520AA-3861-C083-854D-4332AB4A7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915A20-28DA-B731-55CD-982DD184A904}"/>
              </a:ext>
            </a:extLst>
          </p:cNvPr>
          <p:cNvSpPr txBox="1"/>
          <p:nvPr/>
        </p:nvSpPr>
        <p:spPr>
          <a:xfrm>
            <a:off x="767630" y="476795"/>
            <a:ext cx="2304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C62A4C-828B-DD57-8D06-E177CEC0F3F1}"/>
                  </a:ext>
                </a:extLst>
              </p:cNvPr>
              <p:cNvSpPr txBox="1"/>
              <p:nvPr/>
            </p:nvSpPr>
            <p:spPr>
              <a:xfrm>
                <a:off x="767630" y="1044501"/>
                <a:ext cx="6912480" cy="4590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MFA=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∴CD=AM.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∵CD=AB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MPB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MB=AB.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C62A4C-828B-DD57-8D06-E177CEC0F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044501"/>
                <a:ext cx="6912480" cy="4590616"/>
              </a:xfrm>
              <a:prstGeom prst="rect">
                <a:avLst/>
              </a:prstGeom>
              <a:blipFill>
                <a:blip r:embed="rId3"/>
                <a:stretch>
                  <a:fillRect l="-1852" t="-1726" b="-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9.jpeg">
            <a:extLst>
              <a:ext uri="{FF2B5EF4-FFF2-40B4-BE49-F238E27FC236}">
                <a16:creationId xmlns:a16="http://schemas.microsoft.com/office/drawing/2014/main" id="{44C4B557-1A7A-A558-9C3B-98C443204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125842"/>
            <a:ext cx="2520175" cy="24279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2737E1C-F8A7-0CF9-0743-6018BF621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720" y="2025358"/>
            <a:ext cx="40386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C9354-2A9A-5BEE-3C03-4E5F4CF1D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1.jpeg">
            <a:extLst>
              <a:ext uri="{FF2B5EF4-FFF2-40B4-BE49-F238E27FC236}">
                <a16:creationId xmlns:a16="http://schemas.microsoft.com/office/drawing/2014/main" id="{EDCC673B-A255-35F2-ADFB-56B29A679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8" y="627824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98FB37-B238-C3BA-C5B8-06EDA2C1B0F3}"/>
                  </a:ext>
                </a:extLst>
              </p:cNvPr>
              <p:cNvSpPr txBox="1"/>
              <p:nvPr/>
            </p:nvSpPr>
            <p:spPr>
              <a:xfrm>
                <a:off x="587617" y="1052835"/>
                <a:ext cx="11016765" cy="18997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给出下列结论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PECF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8;③△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一定是等腰三角形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其中正确结论的序号为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98FB37-B238-C3BA-C5B8-06EDA2C1B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1052835"/>
                <a:ext cx="11016765" cy="1899751"/>
              </a:xfrm>
              <a:prstGeom prst="rect">
                <a:avLst/>
              </a:prstGeom>
              <a:blipFill>
                <a:blip r:embed="rId4"/>
                <a:stretch>
                  <a:fillRect l="-1106" t="-4502" r="-1051" b="-8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22.jpeg">
            <a:extLst>
              <a:ext uri="{FF2B5EF4-FFF2-40B4-BE49-F238E27FC236}">
                <a16:creationId xmlns:a16="http://schemas.microsoft.com/office/drawing/2014/main" id="{6559D687-72C2-6B9A-C3EC-546C057DB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920" y="3294621"/>
            <a:ext cx="2591990" cy="25105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9ADAD4A-94D8-B135-014D-6984425B0557}"/>
              </a:ext>
            </a:extLst>
          </p:cNvPr>
          <p:cNvSpPr txBox="1"/>
          <p:nvPr/>
        </p:nvSpPr>
        <p:spPr>
          <a:xfrm>
            <a:off x="9408230" y="2408346"/>
            <a:ext cx="17571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①②④⑤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87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66894-E88D-5CE6-B97B-946D326B8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9A1F0E-200D-D390-53A2-37C7AAF57F79}"/>
              </a:ext>
            </a:extLst>
          </p:cNvPr>
          <p:cNvSpPr txBox="1"/>
          <p:nvPr/>
        </p:nvSpPr>
        <p:spPr>
          <a:xfrm>
            <a:off x="623619" y="476795"/>
            <a:ext cx="10757789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用直尺和圆规完成作图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的平分线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上截取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不写作法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不下结论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3.jpeg">
            <a:extLst>
              <a:ext uri="{FF2B5EF4-FFF2-40B4-BE49-F238E27FC236}">
                <a16:creationId xmlns:a16="http://schemas.microsoft.com/office/drawing/2014/main" id="{A2024D01-3CAA-CF57-E70B-163D471CA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708" y="2598546"/>
            <a:ext cx="1908095" cy="22006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BA5AAB-45CE-623C-87A5-3E9FEA75A2C6}"/>
              </a:ext>
            </a:extLst>
          </p:cNvPr>
          <p:cNvSpPr txBox="1"/>
          <p:nvPr/>
        </p:nvSpPr>
        <p:spPr>
          <a:xfrm>
            <a:off x="767630" y="2492935"/>
            <a:ext cx="406132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A8C82AC-B070-C70B-F1CC-52B762C96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130" y="2564940"/>
            <a:ext cx="23812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A78A5-F64A-1953-3D92-59051EB49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08CF4F-A7B1-429B-C6A6-AB983E5BDB9E}"/>
                  </a:ext>
                </a:extLst>
              </p:cNvPr>
              <p:cNvSpPr txBox="1"/>
              <p:nvPr/>
            </p:nvSpPr>
            <p:spPr>
              <a:xfrm>
                <a:off x="623619" y="620805"/>
                <a:ext cx="7416515" cy="5134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中作图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(①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2800" b="1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2800" b="1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②</m:t>
                                </m:r>
                                <m:bar>
                                  <m:barPr>
                                    <m:ctrlPr>
                                      <a:rPr lang="zh-CN" altLang="zh-CN" sz="2800" b="1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zh-CN" altLang="zh-CN" sz="2800" b="1" i="1" smtClean="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　</m:t>
                                    </m:r>
                                    <m:r>
                                      <a:rPr lang="en-US" altLang="zh-CN" sz="2800" b="1" i="1" smtClean="0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                            </m:t>
                                    </m:r>
                                  </m:e>
                                </m:ba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∠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𝑨𝑩𝑬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=∠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𝑭𝑩𝑬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𝑩𝑬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𝑩𝑬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FBE.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∴③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,∴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∵④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,∴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08CF4F-A7B1-429B-C6A6-AB983E5BD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620805"/>
                <a:ext cx="7416515" cy="5134932"/>
              </a:xfrm>
              <a:prstGeom prst="rect">
                <a:avLst/>
              </a:prstGeom>
              <a:blipFill>
                <a:blip r:embed="rId3"/>
                <a:stretch>
                  <a:fillRect l="-1643" t="-1663" b="-2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DB0DD6-F0C6-997B-7AC2-FEBD786338C0}"/>
              </a:ext>
            </a:extLst>
          </p:cNvPr>
          <p:cNvSpPr txBox="1"/>
          <p:nvPr/>
        </p:nvSpPr>
        <p:spPr>
          <a:xfrm>
            <a:off x="3791840" y="1484865"/>
            <a:ext cx="28081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角平分线的性质</a:t>
            </a:r>
            <a:r>
              <a:rPr kumimoji="0" lang="zh-CN" altLang="zh-CN" sz="2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C5C030-956E-77F6-8EB3-7B55534E7038}"/>
                  </a:ext>
                </a:extLst>
              </p:cNvPr>
              <p:cNvSpPr txBox="1"/>
              <p:nvPr/>
            </p:nvSpPr>
            <p:spPr>
              <a:xfrm>
                <a:off x="3575825" y="2492935"/>
                <a:ext cx="2088145" cy="5949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𝑩𝑨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𝑩𝑭</m:t>
                      </m:r>
                      <m:r>
                        <a:rPr kumimoji="0" lang="zh-CN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C5C030-956E-77F6-8EB3-7B55534E70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5825" y="2492935"/>
                <a:ext cx="2088145" cy="5949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D4C6CDC-BB3C-FD48-63CA-37F292A4FD02}"/>
              </a:ext>
            </a:extLst>
          </p:cNvPr>
          <p:cNvSpPr txBox="1"/>
          <p:nvPr/>
        </p:nvSpPr>
        <p:spPr>
          <a:xfrm>
            <a:off x="4331876" y="3898601"/>
            <a:ext cx="14040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AE=FE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00FE3C-76D0-A745-56AD-7959EA16E7FA}"/>
              </a:ext>
            </a:extLst>
          </p:cNvPr>
          <p:cNvSpPr txBox="1"/>
          <p:nvPr/>
        </p:nvSpPr>
        <p:spPr>
          <a:xfrm>
            <a:off x="1566642" y="5192312"/>
            <a:ext cx="16491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AB=AD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9400AC3-CB6E-7AF5-961C-9EBFDB553B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589" y="2132910"/>
            <a:ext cx="23812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57508-5B5D-8F50-A003-FCAE0D28D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5.jpeg">
            <a:extLst>
              <a:ext uri="{FF2B5EF4-FFF2-40B4-BE49-F238E27FC236}">
                <a16:creationId xmlns:a16="http://schemas.microsoft.com/office/drawing/2014/main" id="{BBD26EF7-F624-8B56-288D-425CEB3AB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49" y="510837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E4853B-2124-E32B-6387-0D6D3B6784BB}"/>
              </a:ext>
            </a:extLst>
          </p:cNvPr>
          <p:cNvSpPr txBox="1"/>
          <p:nvPr/>
        </p:nvSpPr>
        <p:spPr>
          <a:xfrm>
            <a:off x="491505" y="1097592"/>
            <a:ext cx="1121635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正方形的定义</a:t>
            </a: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并且有一个角是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的平行四边形叫做正方形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正方形的性质</a:t>
            </a: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正方形既是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它具有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的所有性质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正方形的四个角都是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四条边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正方形的对角线</a:t>
            </a:r>
            <a:r>
              <a:rPr lang="zh-CN" altLang="zh-CN" sz="27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7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正方形是轴对称图形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它有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正方形也是中心对称图形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对称中心是对角线的交点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正方形的一条对角线把正方形分成两个全等的等腰直角三角形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两条对角线把正方形分成四个全等的等腰直角三角形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991C49-74CF-FA7C-310F-C36480BD5E84}"/>
              </a:ext>
            </a:extLst>
          </p:cNvPr>
          <p:cNvSpPr txBox="1"/>
          <p:nvPr/>
        </p:nvSpPr>
        <p:spPr>
          <a:xfrm>
            <a:off x="1703695" y="1484865"/>
            <a:ext cx="9360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邻边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844C1F-4C75-FB26-558A-C678962A0B9A}"/>
              </a:ext>
            </a:extLst>
          </p:cNvPr>
          <p:cNvSpPr txBox="1"/>
          <p:nvPr/>
        </p:nvSpPr>
        <p:spPr>
          <a:xfrm>
            <a:off x="5879985" y="1484864"/>
            <a:ext cx="9360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62A555-040F-963C-0066-E42273B881C8}"/>
              </a:ext>
            </a:extLst>
          </p:cNvPr>
          <p:cNvSpPr txBox="1"/>
          <p:nvPr/>
        </p:nvSpPr>
        <p:spPr>
          <a:xfrm>
            <a:off x="2640501" y="2345129"/>
            <a:ext cx="9037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3CB4E0-1578-5CDF-2A41-7B2DFF774DEC}"/>
              </a:ext>
            </a:extLst>
          </p:cNvPr>
          <p:cNvSpPr txBox="1"/>
          <p:nvPr/>
        </p:nvSpPr>
        <p:spPr>
          <a:xfrm>
            <a:off x="4295875" y="2322441"/>
            <a:ext cx="9037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EF6AAF-0FC5-7D62-8CC2-3911A5A047AD}"/>
              </a:ext>
            </a:extLst>
          </p:cNvPr>
          <p:cNvSpPr txBox="1"/>
          <p:nvPr/>
        </p:nvSpPr>
        <p:spPr>
          <a:xfrm>
            <a:off x="6618542" y="2345128"/>
            <a:ext cx="989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84FC73-9A48-690F-8488-047B63E7E6D0}"/>
              </a:ext>
            </a:extLst>
          </p:cNvPr>
          <p:cNvSpPr txBox="1"/>
          <p:nvPr/>
        </p:nvSpPr>
        <p:spPr>
          <a:xfrm>
            <a:off x="8040135" y="2322441"/>
            <a:ext cx="98684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B87462-4EEE-E5F4-2B07-42F235926D87}"/>
              </a:ext>
            </a:extLst>
          </p:cNvPr>
          <p:cNvSpPr txBox="1"/>
          <p:nvPr/>
        </p:nvSpPr>
        <p:spPr>
          <a:xfrm>
            <a:off x="4572823" y="2730838"/>
            <a:ext cx="989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939B07E-5D60-307B-A864-36DBF14F80DA}"/>
              </a:ext>
            </a:extLst>
          </p:cNvPr>
          <p:cNvSpPr txBox="1"/>
          <p:nvPr/>
        </p:nvSpPr>
        <p:spPr>
          <a:xfrm>
            <a:off x="6816050" y="2742182"/>
            <a:ext cx="9360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F7AEC70-5961-546D-902E-ED1EB4AB872C}"/>
              </a:ext>
            </a:extLst>
          </p:cNvPr>
          <p:cNvSpPr txBox="1"/>
          <p:nvPr/>
        </p:nvSpPr>
        <p:spPr>
          <a:xfrm>
            <a:off x="3863845" y="3175599"/>
            <a:ext cx="989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7CC2E4-CB40-6A8C-36F4-82F5AF019BCF}"/>
              </a:ext>
            </a:extLst>
          </p:cNvPr>
          <p:cNvSpPr txBox="1"/>
          <p:nvPr/>
        </p:nvSpPr>
        <p:spPr>
          <a:xfrm>
            <a:off x="5480301" y="3160970"/>
            <a:ext cx="227181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互相垂直平分</a:t>
            </a:r>
            <a:r>
              <a:rPr kumimoji="0" lang="zh-CN" altLang="zh-CN" sz="27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B9CE11D-5F8B-4D9E-6231-0B576713BEB8}"/>
              </a:ext>
            </a:extLst>
          </p:cNvPr>
          <p:cNvSpPr txBox="1"/>
          <p:nvPr/>
        </p:nvSpPr>
        <p:spPr>
          <a:xfrm>
            <a:off x="4986880" y="3579759"/>
            <a:ext cx="67709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53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  <p:bldP spid="16" grpId="0"/>
      <p:bldP spid="18" grpId="0"/>
      <p:bldP spid="20" grpId="0"/>
      <p:bldP spid="22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27186-D072-A23E-560F-F731E19EF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6.jpeg">
            <a:extLst>
              <a:ext uri="{FF2B5EF4-FFF2-40B4-BE49-F238E27FC236}">
                <a16:creationId xmlns:a16="http://schemas.microsoft.com/office/drawing/2014/main" id="{1CA4F7EE-6D37-A729-6452-134C5B4AB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548799"/>
            <a:ext cx="6277527" cy="504035"/>
          </a:xfrm>
          <a:prstGeom prst="rect">
            <a:avLst/>
          </a:prstGeom>
        </p:spPr>
      </p:pic>
      <p:pic>
        <p:nvPicPr>
          <p:cNvPr id="3" name="image107.jpeg">
            <a:extLst>
              <a:ext uri="{FF2B5EF4-FFF2-40B4-BE49-F238E27FC236}">
                <a16:creationId xmlns:a16="http://schemas.microsoft.com/office/drawing/2014/main" id="{D0C17157-C561-A112-6BB0-D49990BB0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29" y="1268850"/>
            <a:ext cx="7226972" cy="5040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67C0696-3BC7-0921-4C12-695A64E0D574}"/>
              </a:ext>
            </a:extLst>
          </p:cNvPr>
          <p:cNvSpPr txBox="1"/>
          <p:nvPr/>
        </p:nvSpPr>
        <p:spPr>
          <a:xfrm>
            <a:off x="2207730" y="1188821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利用正方形的性质进行计算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08.jpeg">
            <a:extLst>
              <a:ext uri="{FF2B5EF4-FFF2-40B4-BE49-F238E27FC236}">
                <a16:creationId xmlns:a16="http://schemas.microsoft.com/office/drawing/2014/main" id="{A6413E1F-2636-6BFD-C5A3-4CEC9A9D2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29" y="1993096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3066532-B67F-564C-E2C0-C0FCC58C8559}"/>
              </a:ext>
            </a:extLst>
          </p:cNvPr>
          <p:cNvSpPr txBox="1"/>
          <p:nvPr/>
        </p:nvSpPr>
        <p:spPr>
          <a:xfrm>
            <a:off x="575032" y="1896158"/>
            <a:ext cx="1078683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·重庆八中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236A02-3A59-F011-720C-2DCE0336A8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8212" y="3126004"/>
            <a:ext cx="2390775" cy="25431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C2A706A-5DD3-ADAE-0DBF-19E89B452DF3}"/>
              </a:ext>
            </a:extLst>
          </p:cNvPr>
          <p:cNvSpPr txBox="1"/>
          <p:nvPr/>
        </p:nvSpPr>
        <p:spPr>
          <a:xfrm>
            <a:off x="1469467" y="2761770"/>
            <a:ext cx="3062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581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6F393-0E73-F971-874F-57EC2574A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B88185-BBD2-8484-3FA7-DDBFE638AF65}"/>
              </a:ext>
            </a:extLst>
          </p:cNvPr>
          <p:cNvSpPr txBox="1"/>
          <p:nvPr/>
        </p:nvSpPr>
        <p:spPr>
          <a:xfrm>
            <a:off x="551615" y="764815"/>
            <a:ext cx="10800750" cy="1352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延长线上一点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的长度是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A62B24-A148-5C8E-AFD4-178D608340C5}"/>
                  </a:ext>
                </a:extLst>
              </p:cNvPr>
              <p:cNvSpPr txBox="1"/>
              <p:nvPr/>
            </p:nvSpPr>
            <p:spPr>
              <a:xfrm>
                <a:off x="6096000" y="1520599"/>
                <a:ext cx="1181125" cy="573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𝟏𝟎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A62B24-A148-5C8E-AFD4-178D60834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520599"/>
                <a:ext cx="1181125" cy="5739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E654D070-3DFB-F11D-07C7-6C3790BC87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25" y="2542173"/>
            <a:ext cx="24003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5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27B74-DDE9-335E-2D94-48B26159D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1.jpeg">
            <a:extLst>
              <a:ext uri="{FF2B5EF4-FFF2-40B4-BE49-F238E27FC236}">
                <a16:creationId xmlns:a16="http://schemas.microsoft.com/office/drawing/2014/main" id="{EE86C45A-DCB1-1EC5-4A03-3BD01D0F1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35" y="725740"/>
            <a:ext cx="773843" cy="35152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A7AF76D-0B59-7303-0D58-85B597D80EE4}"/>
              </a:ext>
            </a:extLst>
          </p:cNvPr>
          <p:cNvSpPr txBox="1"/>
          <p:nvPr/>
        </p:nvSpPr>
        <p:spPr>
          <a:xfrm>
            <a:off x="574850" y="476320"/>
            <a:ext cx="10649266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为边向正方形外作等边三角形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4AC9AB-42D6-AF1C-4894-241F0B35FE2F}"/>
              </a:ext>
            </a:extLst>
          </p:cNvPr>
          <p:cNvSpPr txBox="1"/>
          <p:nvPr/>
        </p:nvSpPr>
        <p:spPr>
          <a:xfrm>
            <a:off x="574850" y="1726239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4426806-45C1-7055-2CF9-B87BF6C1C8EF}"/>
                  </a:ext>
                </a:extLst>
              </p:cNvPr>
              <p:cNvSpPr txBox="1"/>
              <p:nvPr/>
            </p:nvSpPr>
            <p:spPr>
              <a:xfrm>
                <a:off x="574850" y="2348617"/>
                <a:ext cx="8190355" cy="35305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4426806-45C1-7055-2CF9-B87BF6C1C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50" y="2348617"/>
                <a:ext cx="8190355" cy="3530582"/>
              </a:xfrm>
              <a:prstGeom prst="rect">
                <a:avLst/>
              </a:prstGeom>
              <a:blipFill>
                <a:blip r:embed="rId4"/>
                <a:stretch>
                  <a:fillRect l="-1488" r="-1042" b="-1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112.jpeg">
            <a:extLst>
              <a:ext uri="{FF2B5EF4-FFF2-40B4-BE49-F238E27FC236}">
                <a16:creationId xmlns:a16="http://schemas.microsoft.com/office/drawing/2014/main" id="{0AA99879-BAD9-59D0-C36F-D00F3707FC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10" y="3429000"/>
            <a:ext cx="3340738" cy="208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4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3EB00-CB63-E223-232E-E21F84961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F15049-0990-C9E1-47A2-5C9FF4EBB7D1}"/>
              </a:ext>
            </a:extLst>
          </p:cNvPr>
          <p:cNvSpPr txBox="1"/>
          <p:nvPr/>
        </p:nvSpPr>
        <p:spPr>
          <a:xfrm>
            <a:off x="764216" y="54880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A0CD61-0C33-0E08-5224-AA120D32CED7}"/>
                  </a:ext>
                </a:extLst>
              </p:cNvPr>
              <p:cNvSpPr txBox="1"/>
              <p:nvPr/>
            </p:nvSpPr>
            <p:spPr>
              <a:xfrm>
                <a:off x="764216" y="1196845"/>
                <a:ext cx="6909066" cy="319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𝑪𝑩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𝑪𝑩𝑭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𝑨𝑩𝑭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𝑩𝑭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𝑩𝑭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A0CD61-0C33-0E08-5224-AA120D32CE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216" y="1196845"/>
                <a:ext cx="6909066" cy="3191515"/>
              </a:xfrm>
              <a:prstGeom prst="rect">
                <a:avLst/>
              </a:prstGeom>
              <a:blipFill>
                <a:blip r:embed="rId3"/>
                <a:stretch>
                  <a:fillRect l="-1764" b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2.jpeg">
            <a:extLst>
              <a:ext uri="{FF2B5EF4-FFF2-40B4-BE49-F238E27FC236}">
                <a16:creationId xmlns:a16="http://schemas.microsoft.com/office/drawing/2014/main" id="{95F859E1-EF80-2C25-2886-25FB9C6D6C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1748529"/>
            <a:ext cx="3340738" cy="208814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E82EE7A-959B-6433-D5B5-94A3A484D548}"/>
              </a:ext>
            </a:extLst>
          </p:cNvPr>
          <p:cNvSpPr txBox="1"/>
          <p:nvPr/>
        </p:nvSpPr>
        <p:spPr>
          <a:xfrm>
            <a:off x="764215" y="4514707"/>
            <a:ext cx="105881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对于正方形中的计算问题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要充分利用正方形的性质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结合等腰三角形、直角三角形的相关性质求解角度问题或线段长度问题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5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0FE41-407A-8D03-F151-6FBCB32FE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3.jpeg">
            <a:extLst>
              <a:ext uri="{FF2B5EF4-FFF2-40B4-BE49-F238E27FC236}">
                <a16:creationId xmlns:a16="http://schemas.microsoft.com/office/drawing/2014/main" id="{770B6336-86C8-5599-9E21-0BF2BEEF6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368095" cy="39088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BD3FCA-3FA6-E64E-931A-CEAFA9F98968}"/>
              </a:ext>
            </a:extLst>
          </p:cNvPr>
          <p:cNvSpPr txBox="1"/>
          <p:nvPr/>
        </p:nvSpPr>
        <p:spPr>
          <a:xfrm>
            <a:off x="767630" y="1079649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C.25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4.jpeg">
            <a:extLst>
              <a:ext uri="{FF2B5EF4-FFF2-40B4-BE49-F238E27FC236}">
                <a16:creationId xmlns:a16="http://schemas.microsoft.com/office/drawing/2014/main" id="{3012B150-FAE3-282C-E333-6567EB6BC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912" y="3429000"/>
            <a:ext cx="2520175" cy="222780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E73726B-F818-D55C-E407-BCE203C0B3E1}"/>
              </a:ext>
            </a:extLst>
          </p:cNvPr>
          <p:cNvSpPr txBox="1"/>
          <p:nvPr/>
        </p:nvSpPr>
        <p:spPr>
          <a:xfrm>
            <a:off x="2639760" y="191689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25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EFD7C-39DE-B1E8-86FF-9EB6599D5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37EA26-EE58-6686-37BC-AB5F2215F3DB}"/>
              </a:ext>
            </a:extLst>
          </p:cNvPr>
          <p:cNvSpPr txBox="1"/>
          <p:nvPr/>
        </p:nvSpPr>
        <p:spPr>
          <a:xfrm>
            <a:off x="911639" y="836820"/>
            <a:ext cx="1029671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BC2EF75-BC95-159D-C3EF-1F9B805EBEAD}"/>
                  </a:ext>
                </a:extLst>
              </p:cNvPr>
              <p:cNvSpPr txBox="1"/>
              <p:nvPr/>
            </p:nvSpPr>
            <p:spPr>
              <a:xfrm>
                <a:off x="1775700" y="1988900"/>
                <a:ext cx="965110" cy="8679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𝟏𝟕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BC2EF75-BC95-159D-C3EF-1F9B805EB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700" y="1988900"/>
                <a:ext cx="965110" cy="8679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15.jpeg">
            <a:extLst>
              <a:ext uri="{FF2B5EF4-FFF2-40B4-BE49-F238E27FC236}">
                <a16:creationId xmlns:a16="http://schemas.microsoft.com/office/drawing/2014/main" id="{81E64C24-5A69-F0B0-6045-448E730AC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2636945"/>
            <a:ext cx="2775606" cy="26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5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2E425-DF4E-7C0B-E2E2-3A8DEB8B3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3E2193-38D1-CAE9-1C68-61B65F92FDDB}"/>
              </a:ext>
            </a:extLst>
          </p:cNvPr>
          <p:cNvSpPr txBox="1"/>
          <p:nvPr/>
        </p:nvSpPr>
        <p:spPr>
          <a:xfrm>
            <a:off x="767630" y="548800"/>
            <a:ext cx="105127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DCD4BB-AAD2-F0EE-8B93-3566C8B3349A}"/>
              </a:ext>
            </a:extLst>
          </p:cNvPr>
          <p:cNvSpPr txBox="1"/>
          <p:nvPr/>
        </p:nvSpPr>
        <p:spPr>
          <a:xfrm>
            <a:off x="767630" y="154670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62AD6F-2BFD-7575-2C8C-48B53B3BF540}"/>
              </a:ext>
            </a:extLst>
          </p:cNvPr>
          <p:cNvSpPr txBox="1"/>
          <p:nvPr/>
        </p:nvSpPr>
        <p:spPr>
          <a:xfrm>
            <a:off x="784968" y="2198926"/>
            <a:ext cx="610651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CDO+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CMN-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6.jpeg">
            <a:extLst>
              <a:ext uri="{FF2B5EF4-FFF2-40B4-BE49-F238E27FC236}">
                <a16:creationId xmlns:a16="http://schemas.microsoft.com/office/drawing/2014/main" id="{91C1A1D2-6439-2F29-1308-CE9BDB631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170" y="2601117"/>
            <a:ext cx="2304160" cy="23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0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3976</TotalTime>
  <Words>1305</Words>
  <Application>Microsoft Office PowerPoint</Application>
  <PresentationFormat>宽屏</PresentationFormat>
  <Paragraphs>110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237</cp:revision>
  <dcterms:created xsi:type="dcterms:W3CDTF">2024-04-24T12:16:00Z</dcterms:created>
  <dcterms:modified xsi:type="dcterms:W3CDTF">2025-04-02T10:42:08Z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