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4728" r:id="rId2"/>
    <p:sldId id="5036" r:id="rId3"/>
    <p:sldId id="5037" r:id="rId4"/>
    <p:sldId id="5038" r:id="rId5"/>
    <p:sldId id="5039" r:id="rId6"/>
    <p:sldId id="5040" r:id="rId7"/>
    <p:sldId id="5041" r:id="rId8"/>
    <p:sldId id="5042" r:id="rId9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1pPr>
    <a:lvl2pPr marL="457200" lvl="1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2pPr>
    <a:lvl3pPr marL="914400" lvl="2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3pPr>
    <a:lvl4pPr marL="1371600" lvl="3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4pPr>
    <a:lvl5pPr marL="1828800" lvl="4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5pPr>
    <a:lvl6pPr marL="2286000" lvl="5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6pPr>
    <a:lvl7pPr marL="2743200" lvl="6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7pPr>
    <a:lvl8pPr marL="3200400" lvl="7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8pPr>
    <a:lvl9pPr marL="3657600" lvl="8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1" userDrawn="1">
          <p15:clr>
            <a:srgbClr val="A4A3A4"/>
          </p15:clr>
        </p15:guide>
        <p15:guide id="2" pos="388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C" initials="P" lastIdx="1" clrIdx="0">
    <p:extLst>
      <p:ext uri="{19B8F6BF-5375-455C-9EA6-DF929625EA0E}">
        <p15:presenceInfo xmlns:p15="http://schemas.microsoft.com/office/powerpoint/2012/main" userId="PC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251C"/>
    <a:srgbClr val="E5F5FC"/>
    <a:srgbClr val="00AD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50" autoAdjust="0"/>
    <p:restoredTop sz="90080" autoAdjust="0"/>
  </p:normalViewPr>
  <p:slideViewPr>
    <p:cSldViewPr showGuides="1">
      <p:cViewPr varScale="1">
        <p:scale>
          <a:sx n="72" d="100"/>
          <a:sy n="72" d="100"/>
        </p:scale>
        <p:origin x="1152" y="67"/>
      </p:cViewPr>
      <p:guideLst>
        <p:guide orient="horz" pos="2251"/>
        <p:guide pos="3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等线" panose="02010600030101010101" pitchFamily="2" charset="-122"/>
                <a:cs typeface="+mn-cs"/>
              </a:rPr>
              <a:t>‹#›</a:t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C9956C-5C09-AD8D-3F14-A5E4714866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0D8F74A8-2F8E-478F-30A7-65E867E808D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0F26247B-DEC4-E4AA-D637-661BEE188C7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53289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303917-E2DC-A57C-CD80-1DD550AF40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C78FC787-9C61-F4D7-4A50-5ADB2314906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15F9019E-571B-172F-DE22-7391C4B3513E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8834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EF8FBA-A243-ED59-9D69-DEF4CA1532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F0749C6F-CF1A-1B5E-512F-CC57B0818AA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78DD374C-A27D-B9B1-E608-38BEFC32EAA0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6961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5FA85E-C539-7CB5-C7C2-ECB89ADF92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1B4C2218-3C6B-4F58-7AB5-289111EDB46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169AACEF-84EE-5D73-0628-35211050D915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08495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FB0C99-45FD-CA51-EBAE-B4495C5EE2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0652989B-CB43-5803-0B1F-7111481A1B6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92C28713-AEBD-175D-C67F-4A55AC304DEC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22397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9AA423-7943-8779-2E82-C60B1248E1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33E43A3D-8571-AD45-EA2D-85B66F246C5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75DBA364-D933-E9A5-EC02-ADA2DB0A0E8A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76147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270DCD-2EE5-00D6-4763-1251C97467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0D8F5C47-B2C7-F97D-2F38-14D46867125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51076E61-A4EE-67EA-F66D-506DD78E6EDD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731760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CCE3E4-6CD5-85D4-99F9-E16E36D346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96E3BAFE-3600-EE5B-DB67-DE2A181DF9B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72AF19C3-13E5-9670-32CE-48C504879809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41719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版式@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5517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00ADED"/>
                </a:solidFill>
              </a:rPr>
              <a:t>@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  <p:sp>
        <p:nvSpPr>
          <p:cNvPr id="2" name="文本框 1"/>
          <p:cNvSpPr txBox="1"/>
          <p:nvPr userDrawn="1"/>
        </p:nvSpPr>
        <p:spPr>
          <a:xfrm>
            <a:off x="381000" y="381000"/>
            <a:ext cx="3810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altLang="zh-CN"/>
              <a:t>@</a:t>
            </a:r>
            <a:r>
              <a:rPr lang="zh-CN" altLang="en-US"/>
              <a:t>知识导航；</a:t>
            </a:r>
            <a:r>
              <a:rPr lang="en-US" altLang="zh-CN"/>
              <a:t>@</a:t>
            </a:r>
            <a:r>
              <a:rPr lang="zh-CN" altLang="en-US"/>
              <a:t>典例导思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知识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知识导航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典例导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典例导思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高分突破·课件模板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-11112" y="-7937"/>
            <a:ext cx="12214225" cy="6873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407035" y="6165215"/>
            <a:ext cx="1901825" cy="69342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TIF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image" Target="../media/image7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t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D182C5-CFF7-EE65-2A0E-C338E3E9E7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DAE3BD9-C54B-A9E8-4D8F-FBCF72A3EF20}"/>
              </a:ext>
            </a:extLst>
          </p:cNvPr>
          <p:cNvSpPr txBox="1"/>
          <p:nvPr/>
        </p:nvSpPr>
        <p:spPr>
          <a:xfrm>
            <a:off x="1631690" y="2564940"/>
            <a:ext cx="9288645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课时　比例的等比性质</a:t>
            </a:r>
          </a:p>
        </p:txBody>
      </p:sp>
    </p:spTree>
    <p:extLst>
      <p:ext uri="{BB962C8B-B14F-4D97-AF65-F5344CB8AC3E}">
        <p14:creationId xmlns:p14="http://schemas.microsoft.com/office/powerpoint/2010/main" val="21011980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D6486E-3845-BC28-0701-2073E2E8E6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4.jpeg">
            <a:extLst>
              <a:ext uri="{FF2B5EF4-FFF2-40B4-BE49-F238E27FC236}">
                <a16:creationId xmlns:a16="http://schemas.microsoft.com/office/drawing/2014/main" id="{F5625CE3-0F2B-09BB-337A-8BE5089D96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635" y="620805"/>
            <a:ext cx="6946647" cy="55776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8480AA6-AC89-B8C3-9FF3-AA742CE20C7B}"/>
                  </a:ext>
                </a:extLst>
              </p:cNvPr>
              <p:cNvSpPr txBox="1"/>
              <p:nvPr/>
            </p:nvSpPr>
            <p:spPr>
              <a:xfrm>
                <a:off x="695624" y="1484865"/>
                <a:ext cx="10440725" cy="314624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buNone/>
                </a:pP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比例的等比性质</a:t>
                </a:r>
              </a:p>
              <a:p>
                <a:pPr>
                  <a:lnSpc>
                    <a:spcPct val="150000"/>
                  </a:lnSpc>
                  <a:buNone/>
                </a:pP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如果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𝒂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𝒃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𝒄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𝒅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=…=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𝒎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𝒏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b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8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+…+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≠0),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那么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𝒄</m:t>
                        </m:r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+…+</m:t>
                        </m:r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𝒎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𝒃</m:t>
                        </m:r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𝒅</m:t>
                        </m:r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+…+</m:t>
                        </m:r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𝒏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i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𝒂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𝒃</m:t>
                        </m:r>
                      </m:den>
                    </m:f>
                  </m:oMath>
                </a14:m>
                <a:r>
                  <a:rPr lang="zh-CN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buNone/>
                </a:pP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注意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:(1)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比例的等比性质成立的条件是所有比的后项的和不等于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比例的性质中还有一个合比性质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如果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𝒂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𝒃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𝒄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𝒅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那么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±</m:t>
                        </m:r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𝒃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𝒃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𝒄</m:t>
                        </m:r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±</m:t>
                        </m:r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𝒅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𝒅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8480AA6-AC89-B8C3-9FF3-AA742CE20C7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4" y="1484865"/>
                <a:ext cx="10440725" cy="3146246"/>
              </a:xfrm>
              <a:prstGeom prst="rect">
                <a:avLst/>
              </a:prstGeom>
              <a:blipFill>
                <a:blip r:embed="rId4"/>
                <a:stretch>
                  <a:fillRect l="-1168" b="-13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106201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7F3A68-2BE5-8301-FAFF-3C43B2BFE1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5.jpeg">
            <a:extLst>
              <a:ext uri="{FF2B5EF4-FFF2-40B4-BE49-F238E27FC236}">
                <a16:creationId xmlns:a16="http://schemas.microsoft.com/office/drawing/2014/main" id="{801B75B1-250C-B372-E827-2F2D036815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625" y="620805"/>
            <a:ext cx="6624460" cy="531891"/>
          </a:xfrm>
          <a:prstGeom prst="rect">
            <a:avLst/>
          </a:prstGeom>
        </p:spPr>
      </p:pic>
      <p:pic>
        <p:nvPicPr>
          <p:cNvPr id="3" name="image16.jpeg">
            <a:extLst>
              <a:ext uri="{FF2B5EF4-FFF2-40B4-BE49-F238E27FC236}">
                <a16:creationId xmlns:a16="http://schemas.microsoft.com/office/drawing/2014/main" id="{6D6AD80E-7C14-AC9F-764F-9B7BA2315D7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625" y="1340855"/>
            <a:ext cx="6709936" cy="467975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73D8989A-BA53-6508-E300-7D9D6908C5E2}"/>
              </a:ext>
            </a:extLst>
          </p:cNvPr>
          <p:cNvSpPr txBox="1"/>
          <p:nvPr/>
        </p:nvSpPr>
        <p:spPr>
          <a:xfrm>
            <a:off x="2135724" y="1298544"/>
            <a:ext cx="610840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等比性质的应用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image17.jpeg">
            <a:extLst>
              <a:ext uri="{FF2B5EF4-FFF2-40B4-BE49-F238E27FC236}">
                <a16:creationId xmlns:a16="http://schemas.microsoft.com/office/drawing/2014/main" id="{50324017-9ACB-CC03-7FC6-31F2CAB4EF5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5625" y="2015361"/>
            <a:ext cx="701838" cy="318812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D972698D-E29E-A0F9-C916-E8882708CC2F}"/>
                  </a:ext>
                </a:extLst>
              </p:cNvPr>
              <p:cNvSpPr txBox="1"/>
              <p:nvPr/>
            </p:nvSpPr>
            <p:spPr>
              <a:xfrm>
                <a:off x="695625" y="1851141"/>
                <a:ext cx="9288645" cy="115300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已知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𝒂</m:t>
                        </m:r>
                      </m:num>
                      <m:den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𝒃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𝒄</m:t>
                        </m:r>
                      </m:num>
                      <m:den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𝒅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𝒆</m:t>
                        </m:r>
                      </m:num>
                      <m:den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𝒇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</a:t>
                </a:r>
                <a:r>
                  <a:rPr lang="en-US" altLang="zh-CN" sz="28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b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8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</a:t>
                </a:r>
                <a:r>
                  <a:rPr lang="en-US" altLang="zh-CN" sz="2800" b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8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=9,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28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8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en-US" altLang="zh-CN" sz="2800" b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8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等于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A.12	           B.15	             C.16	       D.18</a:t>
                </a:r>
                <a:endParaRPr lang="zh-CN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D972698D-E29E-A0F9-C916-E8882708CC2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5" y="1851141"/>
                <a:ext cx="9288645" cy="1153008"/>
              </a:xfrm>
              <a:prstGeom prst="rect">
                <a:avLst/>
              </a:prstGeom>
              <a:blipFill>
                <a:blip r:embed="rId6"/>
                <a:stretch>
                  <a:fillRect l="-1312" t="-2646" b="-142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52A7246D-D907-A60F-3CD9-FAB67950E78B}"/>
                  </a:ext>
                </a:extLst>
              </p:cNvPr>
              <p:cNvSpPr txBox="1"/>
              <p:nvPr/>
            </p:nvSpPr>
            <p:spPr>
              <a:xfrm>
                <a:off x="623620" y="3005426"/>
                <a:ext cx="6108404" cy="72115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已知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∶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∶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=3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∶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∶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求</a:t>
                </a:r>
                <a:r>
                  <a:rPr lang="zh-CN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𝒃</m:t>
                        </m:r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𝒄</m:t>
                        </m:r>
                      </m:num>
                      <m:den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𝒂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的值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52A7246D-D907-A60F-3CD9-FAB67950E78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3005426"/>
                <a:ext cx="6108404" cy="721159"/>
              </a:xfrm>
              <a:prstGeom prst="rect">
                <a:avLst/>
              </a:prstGeom>
              <a:blipFill>
                <a:blip r:embed="rId7"/>
                <a:stretch>
                  <a:fillRect l="-1996" b="-93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3146E56F-78A8-D571-4726-D732D3132FDB}"/>
                  </a:ext>
                </a:extLst>
              </p:cNvPr>
              <p:cNvSpPr txBox="1"/>
              <p:nvPr/>
            </p:nvSpPr>
            <p:spPr>
              <a:xfrm>
                <a:off x="695626" y="3726585"/>
                <a:ext cx="5184360" cy="240559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由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∶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∶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∶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∶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𝒂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𝒃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𝒄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设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𝒂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𝒃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𝒄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=k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≠0),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原式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×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𝒌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×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𝒌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×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𝟓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𝒌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𝒌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3146E56F-78A8-D571-4726-D732D3132FD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6" y="3726585"/>
                <a:ext cx="5184360" cy="2405595"/>
              </a:xfrm>
              <a:prstGeom prst="rect">
                <a:avLst/>
              </a:prstGeom>
              <a:blipFill>
                <a:blip r:embed="rId8"/>
                <a:stretch>
                  <a:fillRect l="-2350" b="-20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文本框 13">
            <a:extLst>
              <a:ext uri="{FF2B5EF4-FFF2-40B4-BE49-F238E27FC236}">
                <a16:creationId xmlns:a16="http://schemas.microsoft.com/office/drawing/2014/main" id="{D88E249B-35DD-F964-8E59-23936AFD6E10}"/>
              </a:ext>
            </a:extLst>
          </p:cNvPr>
          <p:cNvSpPr txBox="1"/>
          <p:nvPr/>
        </p:nvSpPr>
        <p:spPr>
          <a:xfrm>
            <a:off x="8265315" y="1898168"/>
            <a:ext cx="38824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DB251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6931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89BC3F-1D46-8B92-2295-B552A210FD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8.jpeg">
            <a:extLst>
              <a:ext uri="{FF2B5EF4-FFF2-40B4-BE49-F238E27FC236}">
                <a16:creationId xmlns:a16="http://schemas.microsoft.com/office/drawing/2014/main" id="{D09F039D-C95E-FDE3-559C-8CB895023C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625" y="548800"/>
            <a:ext cx="1637913" cy="46797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275CD88-7FAB-B1FE-44EF-20E4ACBF66DE}"/>
                  </a:ext>
                </a:extLst>
              </p:cNvPr>
              <p:cNvSpPr txBox="1"/>
              <p:nvPr/>
            </p:nvSpPr>
            <p:spPr>
              <a:xfrm>
                <a:off x="675222" y="1268850"/>
                <a:ext cx="8156968" cy="76989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𝒂</m:t>
                        </m:r>
                      </m:num>
                      <m:den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𝒃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𝒄</m:t>
                        </m:r>
                      </m:num>
                      <m:den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𝒅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𝒆</m:t>
                        </m:r>
                      </m:num>
                      <m:den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𝒇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且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-2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+3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≠0,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求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𝒄</m:t>
                        </m:r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𝒆</m:t>
                        </m:r>
                      </m:num>
                      <m:den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𝒃</m:t>
                        </m:r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𝒅</m:t>
                        </m:r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𝒇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的值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275CD88-7FAB-B1FE-44EF-20E4ACBF66D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5222" y="1268850"/>
                <a:ext cx="8156968" cy="769891"/>
              </a:xfrm>
              <a:prstGeom prst="rect">
                <a:avLst/>
              </a:prstGeom>
              <a:blipFill>
                <a:blip r:embed="rId4"/>
                <a:stretch>
                  <a:fillRect l="-1570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69D91C0-1F7C-9BAD-3B08-2BF8CC09EA49}"/>
                  </a:ext>
                </a:extLst>
              </p:cNvPr>
              <p:cNvSpPr txBox="1"/>
              <p:nvPr/>
            </p:nvSpPr>
            <p:spPr>
              <a:xfrm>
                <a:off x="839635" y="2290816"/>
                <a:ext cx="5065998" cy="298504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𝒂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𝒃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𝒄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𝒅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𝒆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𝒇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𝒂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𝒃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𝒄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𝒅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𝒆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𝒇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且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d+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≠0,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𝒄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𝒆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𝒃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𝒅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𝒇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69D91C0-1F7C-9BAD-3B08-2BF8CC09EA4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9635" y="2290816"/>
                <a:ext cx="5065998" cy="2985048"/>
              </a:xfrm>
              <a:prstGeom prst="rect">
                <a:avLst/>
              </a:prstGeom>
              <a:blipFill>
                <a:blip r:embed="rId5"/>
                <a:stretch>
                  <a:fillRect l="-25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335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217975-AFAF-5718-F873-BC848F097D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10F0D26-8369-DB41-F03F-360D70BF701A}"/>
                  </a:ext>
                </a:extLst>
              </p:cNvPr>
              <p:cNvSpPr txBox="1"/>
              <p:nvPr/>
            </p:nvSpPr>
            <p:spPr>
              <a:xfrm>
                <a:off x="1055650" y="692810"/>
                <a:ext cx="6108404" cy="74379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num>
                      <m:den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𝒚</m:t>
                        </m:r>
                      </m:num>
                      <m:den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𝒛</m:t>
                        </m:r>
                      </m:num>
                      <m:den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𝟕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且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z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≠0,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求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𝒚</m:t>
                        </m:r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𝒛</m:t>
                        </m:r>
                      </m:num>
                      <m:den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𝒚</m:t>
                        </m:r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𝒛</m:t>
                        </m:r>
                      </m:den>
                    </m:f>
                  </m:oMath>
                </a14:m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的值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10F0D26-8369-DB41-F03F-360D70BF701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5650" y="692810"/>
                <a:ext cx="6108404" cy="743793"/>
              </a:xfrm>
              <a:prstGeom prst="rect">
                <a:avLst/>
              </a:prstGeom>
              <a:blipFill>
                <a:blip r:embed="rId3"/>
                <a:stretch>
                  <a:fillRect l="-1996" t="-3279" b="-16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C55CDEB-C297-536D-5DD0-859457733462}"/>
                  </a:ext>
                </a:extLst>
              </p:cNvPr>
              <p:cNvSpPr txBox="1"/>
              <p:nvPr/>
            </p:nvSpPr>
            <p:spPr>
              <a:xfrm>
                <a:off x="1076437" y="1556870"/>
                <a:ext cx="6108404" cy="249632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设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𝒚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𝒛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𝟕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=k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≠0),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z=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7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𝒚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𝒛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𝒚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𝒛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𝒌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𝟓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𝒌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𝟕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𝒌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𝒌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𝟓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𝒌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𝟕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𝒌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𝟓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𝒌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𝒌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C55CDEB-C297-536D-5DD0-85945773346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6437" y="1556870"/>
                <a:ext cx="6108404" cy="2496324"/>
              </a:xfrm>
              <a:prstGeom prst="rect">
                <a:avLst/>
              </a:prstGeom>
              <a:blipFill>
                <a:blip r:embed="rId4"/>
                <a:stretch>
                  <a:fillRect l="-2096" b="-2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62646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02C882-834C-9F6C-DA10-5D315B63BF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11A9499-48CF-5C72-658F-75095B20DE3C}"/>
                  </a:ext>
                </a:extLst>
              </p:cNvPr>
              <p:cNvSpPr txBox="1"/>
              <p:nvPr/>
            </p:nvSpPr>
            <p:spPr>
              <a:xfrm>
                <a:off x="839635" y="764815"/>
                <a:ext cx="6108404" cy="7210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(3)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𝒃</m:t>
                        </m:r>
                      </m:num>
                      <m:den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𝒄</m:t>
                        </m:r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𝟓</m:t>
                        </m:r>
                      </m:num>
                      <m:den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𝟔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且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+3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=21,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求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∶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∶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c.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11A9499-48CF-5C72-658F-75095B20DE3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9635" y="764815"/>
                <a:ext cx="6108404" cy="721031"/>
              </a:xfrm>
              <a:prstGeom prst="rect">
                <a:avLst/>
              </a:prstGeom>
              <a:blipFill>
                <a:blip r:embed="rId3"/>
                <a:stretch>
                  <a:fillRect l="-2096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367B359-2BDC-495D-11DD-C995CCCCB96D}"/>
                  </a:ext>
                </a:extLst>
              </p:cNvPr>
              <p:cNvSpPr txBox="1"/>
              <p:nvPr/>
            </p:nvSpPr>
            <p:spPr>
              <a:xfrm>
                <a:off x="1049639" y="1844890"/>
                <a:ext cx="5688395" cy="287546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设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𝒃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𝒄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𝟓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𝟔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=k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a-b+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21,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2(3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k+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3(6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21,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7,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∶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∶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∶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∶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7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367B359-2BDC-495D-11DD-C995CCCCB96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9639" y="1844890"/>
                <a:ext cx="5688395" cy="2875467"/>
              </a:xfrm>
              <a:prstGeom prst="rect">
                <a:avLst/>
              </a:prstGeom>
              <a:blipFill>
                <a:blip r:embed="rId4"/>
                <a:stretch>
                  <a:fillRect l="-2144" b="-53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37155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CA07F0-52C6-63C0-5CE0-A4D88C5B62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9.jpeg">
            <a:extLst>
              <a:ext uri="{FF2B5EF4-FFF2-40B4-BE49-F238E27FC236}">
                <a16:creationId xmlns:a16="http://schemas.microsoft.com/office/drawing/2014/main" id="{D3D93AD7-326C-0CBB-B709-093B08D9B8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630" y="620805"/>
            <a:ext cx="6709936" cy="46797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2FEEDDD6-81E7-9610-DBB8-C7B99F7AB211}"/>
              </a:ext>
            </a:extLst>
          </p:cNvPr>
          <p:cNvSpPr txBox="1"/>
          <p:nvPr/>
        </p:nvSpPr>
        <p:spPr>
          <a:xfrm>
            <a:off x="2135725" y="565560"/>
            <a:ext cx="610840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比例性质的综合应用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image20.jpeg">
            <a:extLst>
              <a:ext uri="{FF2B5EF4-FFF2-40B4-BE49-F238E27FC236}">
                <a16:creationId xmlns:a16="http://schemas.microsoft.com/office/drawing/2014/main" id="{798F2FE3-722F-4046-7989-783329446F2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630" y="1313480"/>
            <a:ext cx="720050" cy="327086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8D4CD222-FB18-26AD-3D5D-F72E26FA6B3E}"/>
                  </a:ext>
                </a:extLst>
              </p:cNvPr>
              <p:cNvSpPr txBox="1"/>
              <p:nvPr/>
            </p:nvSpPr>
            <p:spPr>
              <a:xfrm>
                <a:off x="731725" y="1105754"/>
                <a:ext cx="9936690" cy="158306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已知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𝒂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𝒃</m:t>
                        </m:r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𝒄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𝒃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𝒄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𝒄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𝒃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则直线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kx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+2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一定经过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第一、二象限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        B.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第二、三象限</a:t>
                </a:r>
              </a:p>
              <a:p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C.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第三、四象限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        D.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第一、四象限</a:t>
                </a: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8D4CD222-FB18-26AD-3D5D-F72E26FA6B3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1725" y="1105754"/>
                <a:ext cx="9936690" cy="1583062"/>
              </a:xfrm>
              <a:prstGeom prst="rect">
                <a:avLst/>
              </a:prstGeom>
              <a:blipFill>
                <a:blip r:embed="rId5"/>
                <a:stretch>
                  <a:fillRect l="-1227" b="-10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AF40B050-B9F5-AEB0-9861-A7216E6A8176}"/>
                  </a:ext>
                </a:extLst>
              </p:cNvPr>
              <p:cNvSpPr txBox="1"/>
              <p:nvPr/>
            </p:nvSpPr>
            <p:spPr>
              <a:xfrm>
                <a:off x="479610" y="2705790"/>
                <a:ext cx="11016765" cy="225908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分析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分情况讨论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≠0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根据比例的性质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𝒃</m:t>
                        </m:r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𝒄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𝒃</m:t>
                        </m:r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𝒄</m:t>
                        </m:r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)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此时直线为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+1,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直线一定经过第一、二、三象限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28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8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b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8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=0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</a:t>
                </a:r>
                <a:r>
                  <a:rPr lang="en-US" altLang="zh-CN" sz="28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8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=-1,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此时直线为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-2,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直线一定经过第二、三、四象限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综合两种情况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得出答案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AF40B050-B9F5-AEB0-9861-A7216E6A81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610" y="2705790"/>
                <a:ext cx="11016765" cy="2259080"/>
              </a:xfrm>
              <a:prstGeom prst="rect">
                <a:avLst/>
              </a:prstGeom>
              <a:blipFill>
                <a:blip r:embed="rId6"/>
                <a:stretch>
                  <a:fillRect l="-1162" r="-221" b="-70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C476F4BB-74C2-13E4-286C-534A2CCF8371}"/>
              </a:ext>
            </a:extLst>
          </p:cNvPr>
          <p:cNvSpPr txBox="1"/>
          <p:nvPr/>
        </p:nvSpPr>
        <p:spPr>
          <a:xfrm>
            <a:off x="509546" y="5059748"/>
            <a:ext cx="11202843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误区点拨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]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对于等比性质的应用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一定要注意性质成立的条件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因此对于此类题一定要分情况求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的值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B702ECC7-ED34-618D-0422-DC6ADA85DC3D}"/>
              </a:ext>
            </a:extLst>
          </p:cNvPr>
          <p:cNvSpPr txBox="1"/>
          <p:nvPr/>
        </p:nvSpPr>
        <p:spPr>
          <a:xfrm>
            <a:off x="9048205" y="1215413"/>
            <a:ext cx="50403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DB251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>
              <a:solidFill>
                <a:srgbClr val="DB251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0239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A198EB-869C-29E4-30F9-286524CEBA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1.jpeg">
            <a:extLst>
              <a:ext uri="{FF2B5EF4-FFF2-40B4-BE49-F238E27FC236}">
                <a16:creationId xmlns:a16="http://schemas.microsoft.com/office/drawing/2014/main" id="{32EBD263-9990-8294-54D8-6DB09C0609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620" y="558673"/>
            <a:ext cx="1637913" cy="46797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DC65760-1FF1-4A4E-6701-50C4F6DDCA55}"/>
                  </a:ext>
                </a:extLst>
              </p:cNvPr>
              <p:cNvSpPr txBox="1"/>
              <p:nvPr/>
            </p:nvSpPr>
            <p:spPr>
              <a:xfrm>
                <a:off x="551615" y="1037351"/>
                <a:ext cx="10440725" cy="135178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任意两个和不为零且均不为零的数</a:t>
                </a:r>
                <a:r>
                  <a:rPr lang="en-US" altLang="zh-CN" sz="28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b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满足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𝒂</m:t>
                        </m:r>
                      </m:num>
                      <m:den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𝒃</m:t>
                        </m:r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𝒄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𝒃</m:t>
                        </m:r>
                      </m:num>
                      <m:den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𝒄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𝒄</m:t>
                        </m:r>
                      </m:num>
                      <m:den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𝒃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求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𝒃</m:t>
                        </m:r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)(</m:t>
                        </m:r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𝒃</m:t>
                        </m:r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𝒄</m:t>
                        </m:r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)(</m:t>
                        </m:r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𝒄</m:t>
                        </m:r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)</m:t>
                        </m:r>
                      </m:num>
                      <m:den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𝒂𝒃𝒄</m:t>
                        </m:r>
                      </m:den>
                    </m:f>
                  </m:oMath>
                </a14:m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的值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DC65760-1FF1-4A4E-6701-50C4F6DDCA5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615" y="1037351"/>
                <a:ext cx="10440725" cy="1351780"/>
              </a:xfrm>
              <a:prstGeom prst="rect">
                <a:avLst/>
              </a:prstGeom>
              <a:blipFill>
                <a:blip r:embed="rId4"/>
                <a:stretch>
                  <a:fillRect l="-1168" b="-45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353F8663-8199-ED58-81B0-BF4BF71D6960}"/>
                  </a:ext>
                </a:extLst>
              </p:cNvPr>
              <p:cNvSpPr txBox="1"/>
              <p:nvPr/>
            </p:nvSpPr>
            <p:spPr>
              <a:xfrm>
                <a:off x="623620" y="2492935"/>
                <a:ext cx="10872756" cy="347454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设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𝒂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𝒃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𝒄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𝒃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𝒄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𝒄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𝒃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𝒌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≠0),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b+c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ak</a:t>
                </a:r>
                <a:r>
                  <a:rPr lang="en-US" altLang="zh-CN" sz="2800" b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a+c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bk</a:t>
                </a:r>
                <a:r>
                  <a:rPr lang="en-US" altLang="zh-CN" sz="2800" b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a+b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=ck.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a+b+b+c+a+c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ak+bk+ck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2(</a:t>
                </a:r>
                <a:r>
                  <a:rPr lang="en-US" altLang="zh-CN" sz="28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a+b+c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=k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a+b+c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分两种情况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①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a+b+c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≠0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𝒃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)(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𝒃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𝒄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)(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𝒄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)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𝒂𝒃𝒄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𝒄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·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·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𝒃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𝒂𝒃𝒄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8;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②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28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a+b+c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b+c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=-a=</a:t>
                </a:r>
                <a:r>
                  <a:rPr lang="en-US" altLang="zh-CN" sz="28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ak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k=-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𝒃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)(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𝒃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𝒄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)(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𝒄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)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𝒂𝒃𝒄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(−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𝒄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)·(−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)·(−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𝒃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)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𝒂𝒃𝒄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综上所述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𝒃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)(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𝒃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𝒄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)(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𝒄</m:t>
                        </m:r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)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𝒂𝒃𝒄</m:t>
                        </m:r>
                      </m:den>
                    </m:f>
                  </m:oMath>
                </a14:m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的值为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或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353F8663-8199-ED58-81B0-BF4BF71D696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2492935"/>
                <a:ext cx="10872756" cy="3474541"/>
              </a:xfrm>
              <a:prstGeom prst="rect">
                <a:avLst/>
              </a:prstGeom>
              <a:blipFill>
                <a:blip r:embed="rId5"/>
                <a:stretch>
                  <a:fillRect l="-1121" b="-12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76225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课件模板（2016.6）</Template>
  <TotalTime>4351</TotalTime>
  <Words>767</Words>
  <Application>Microsoft Office PowerPoint</Application>
  <PresentationFormat>宽屏</PresentationFormat>
  <Paragraphs>43</Paragraphs>
  <Slides>8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黑体</vt:lpstr>
      <vt:lpstr>Arial</vt:lpstr>
      <vt:lpstr>Calibri</vt:lpstr>
      <vt:lpstr>Calibri Light</vt:lpstr>
      <vt:lpstr>Cambria Math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lastModifiedBy>PC</cp:lastModifiedBy>
  <cp:revision>253</cp:revision>
  <dcterms:created xsi:type="dcterms:W3CDTF">2024-04-24T12:16:00Z</dcterms:created>
  <dcterms:modified xsi:type="dcterms:W3CDTF">2025-04-04T03:44:11Z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KSORubyTemplateID">
    <vt:lpwstr>13</vt:lpwstr>
  </property>
  <property fmtid="{D5CDD505-2E9C-101B-9397-08002B2CF9AE}" pid="4" name="ICV">
    <vt:lpwstr>C1F74F484A28490C9854105CB33BFC36_13</vt:lpwstr>
  </property>
</Properties>
</file>