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4728" r:id="rId2"/>
    <p:sldId id="4955" r:id="rId3"/>
    <p:sldId id="4956" r:id="rId4"/>
    <p:sldId id="4957" r:id="rId5"/>
    <p:sldId id="4958" r:id="rId6"/>
    <p:sldId id="4959" r:id="rId7"/>
    <p:sldId id="4960" r:id="rId8"/>
    <p:sldId id="4961" r:id="rId9"/>
    <p:sldId id="4962" r:id="rId10"/>
    <p:sldId id="4963" r:id="rId11"/>
    <p:sldId id="4964" r:id="rId12"/>
    <p:sldId id="4965" r:id="rId13"/>
    <p:sldId id="4966" r:id="rId14"/>
    <p:sldId id="4967" r:id="rId1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CC973-389A-C51D-55FD-D74B12D70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F815B8B-CFE6-06F0-82DA-18C4F74C41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7F34963-67B7-9AA2-3758-06C5E1A701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0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DDCF4-AE32-00D7-390E-2DDFE7DCB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B00525-61E3-7BAF-4BDF-EF27FAB804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6ED39E3-0A31-7565-3ED4-8336F40C6A1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84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9D06B-BF1B-8602-D084-FF423D9F2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49E1195-CF1F-129C-CE65-2CEBA8D87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F9002BC-2280-5871-BD27-15D9A538838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336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3B27D-DE3B-E092-E3F4-277A9732B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92A188D-2FAD-AC45-5757-4FD01F967B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A8FDB0-9864-2FE6-3475-C993B0A70DF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391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65CF2-04F6-774E-2116-D678E6377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6A6CD54-7A99-078A-B137-DF2FC7CA75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4F4D1DC-39D8-E4B6-CD13-A0B2C9DA94B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A2BCE-FEE3-BABC-DDC0-33983DF29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7A418C7-BBA2-F2D4-AF18-E9F69B56F1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670DD17-C9A4-DEC5-6842-80DC59B5497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112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9E666-691E-B129-3AEF-107E8C829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7484C79-F16B-705A-13B5-E76466887F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E79D2C4-DE44-AE85-01B5-8A91830913E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34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453A8-2D2F-AE37-F858-A4051E73A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FE8759-74E4-730A-6DF9-56FD0755E5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E3E0190-4D28-9141-76E6-FEEEA84C296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80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8DCAE-0A0F-CEA2-ABA6-5A37C7F62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06B80A1-57C5-84D4-FADA-93AAA0FF99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1EE827E-AC37-F27F-7063-4F63F0973F3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287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8E38C-A5B2-1609-B650-601D1B605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F34B185-B4EA-753A-C293-8C88DB4D5A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E479B1D-1567-7D93-7BA3-C87ADA598D8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08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1A882-AE63-ADE6-3570-2A0BA7EF9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9F6FA78-6CEC-8C11-47EE-30E3CBD409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25EF47-DDC1-D306-C9B6-38392CCA9A9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58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0C086-809D-6E6B-9D56-49DDDABA1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CA2C429-1425-F8D3-C641-4996C06758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376F6C2-39E3-93A1-17B8-C2077C78D62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981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22C57-7611-1FE9-60B2-7F8B8CD3D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67BEB28-E793-2976-8941-1D2089129C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EB987A2-A966-4249-2DA7-54024BDD42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617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TI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33DB4E-4AD2-F620-BAE7-96D9DC3B150C}"/>
              </a:ext>
            </a:extLst>
          </p:cNvPr>
          <p:cNvSpPr txBox="1"/>
          <p:nvPr/>
        </p:nvSpPr>
        <p:spPr>
          <a:xfrm>
            <a:off x="1703695" y="1700880"/>
            <a:ext cx="820857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用因式分解法求解一元二次方程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3DFC8-115B-8B80-54DA-FD91906A7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313901-B552-9C57-377F-CAE9AF2EDEA7}"/>
              </a:ext>
            </a:extLst>
          </p:cNvPr>
          <p:cNvSpPr txBox="1"/>
          <p:nvPr/>
        </p:nvSpPr>
        <p:spPr>
          <a:xfrm>
            <a:off x="767630" y="404790"/>
            <a:ext cx="845363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已知实数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-12)=45,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6C9DC7-E36F-B922-5FFD-B7082E3ABBC7}"/>
              </a:ext>
            </a:extLst>
          </p:cNvPr>
          <p:cNvSpPr txBox="1"/>
          <p:nvPr/>
        </p:nvSpPr>
        <p:spPr>
          <a:xfrm>
            <a:off x="767631" y="1268850"/>
            <a:ext cx="6912480" cy="3246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+y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15)(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+y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+y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5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B6825-11D4-E2CE-5052-337573108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2.jpeg">
            <a:extLst>
              <a:ext uri="{FF2B5EF4-FFF2-40B4-BE49-F238E27FC236}">
                <a16:creationId xmlns:a16="http://schemas.microsoft.com/office/drawing/2014/main" id="{4AC4AE07-B489-FAEF-36B4-1176209AA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080" y="600973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A09A833-31A6-BDA8-A1CB-9DD9677D526F}"/>
              </a:ext>
            </a:extLst>
          </p:cNvPr>
          <p:cNvSpPr txBox="1"/>
          <p:nvPr/>
        </p:nvSpPr>
        <p:spPr>
          <a:xfrm>
            <a:off x="1953175" y="547051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选用适当的方法解一元二次方程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23.jpeg">
            <a:extLst>
              <a:ext uri="{FF2B5EF4-FFF2-40B4-BE49-F238E27FC236}">
                <a16:creationId xmlns:a16="http://schemas.microsoft.com/office/drawing/2014/main" id="{21811E22-0DE1-167D-6CBB-C4A07FCA7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080" y="1249018"/>
            <a:ext cx="845848" cy="3842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8A0D685-91D5-2216-CB17-F58B0A126DA3}"/>
              </a:ext>
            </a:extLst>
          </p:cNvPr>
          <p:cNvSpPr txBox="1"/>
          <p:nvPr/>
        </p:nvSpPr>
        <p:spPr>
          <a:xfrm>
            <a:off x="479610" y="1196845"/>
            <a:ext cx="1090621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我们已经学习了一元二次方程的四种解法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因式分解法、直接开平方法、配方法和公式法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请你选择适当的方法解下列方程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B09BB2-7922-949E-222E-F66DA6509158}"/>
              </a:ext>
            </a:extLst>
          </p:cNvPr>
          <p:cNvSpPr txBox="1"/>
          <p:nvPr/>
        </p:nvSpPr>
        <p:spPr>
          <a:xfrm>
            <a:off x="509670" y="2246660"/>
            <a:ext cx="30661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97F381B-E554-D381-2CDE-722CD8FB8315}"/>
                  </a:ext>
                </a:extLst>
              </p:cNvPr>
              <p:cNvSpPr txBox="1"/>
              <p:nvPr/>
            </p:nvSpPr>
            <p:spPr>
              <a:xfrm>
                <a:off x="585080" y="2920109"/>
                <a:ext cx="5510920" cy="23360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这里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𝟐𝟗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𝟐𝟗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𝟐𝟗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97F381B-E554-D381-2CDE-722CD8FB83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080" y="2920109"/>
                <a:ext cx="5510920" cy="2336024"/>
              </a:xfrm>
              <a:prstGeom prst="rect">
                <a:avLst/>
              </a:prstGeom>
              <a:blipFill>
                <a:blip r:embed="rId5"/>
                <a:stretch>
                  <a:fillRect l="-2323" t="-3394" b="-2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7D44D9F9-45A9-9653-7AC3-E3C491720DF0}"/>
              </a:ext>
            </a:extLst>
          </p:cNvPr>
          <p:cNvSpPr txBox="1"/>
          <p:nvPr/>
        </p:nvSpPr>
        <p:spPr>
          <a:xfrm>
            <a:off x="6118127" y="2246660"/>
            <a:ext cx="34341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714CBF6-535B-08C2-CA4C-A7AE20C38CCA}"/>
                  </a:ext>
                </a:extLst>
              </p:cNvPr>
              <p:cNvSpPr txBox="1"/>
              <p:nvPr/>
            </p:nvSpPr>
            <p:spPr>
              <a:xfrm>
                <a:off x="6083461" y="2920109"/>
                <a:ext cx="4476849" cy="20052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两边直接开平方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714CBF6-535B-08C2-CA4C-A7AE20C38C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3461" y="2920109"/>
                <a:ext cx="4476849" cy="2005293"/>
              </a:xfrm>
              <a:prstGeom prst="rect">
                <a:avLst/>
              </a:prstGeom>
              <a:blipFill>
                <a:blip r:embed="rId6"/>
                <a:stretch>
                  <a:fillRect l="-2861" t="-3951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494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3C1E6-9A6C-F611-6052-32276FD4B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ADC575-03A2-0C5E-4A83-C15EF5F3390E}"/>
              </a:ext>
            </a:extLst>
          </p:cNvPr>
          <p:cNvSpPr txBox="1"/>
          <p:nvPr/>
        </p:nvSpPr>
        <p:spPr>
          <a:xfrm>
            <a:off x="695625" y="476795"/>
            <a:ext cx="30962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+6=(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6084C9-9524-1D39-91A2-D231739245F3}"/>
              </a:ext>
            </a:extLst>
          </p:cNvPr>
          <p:cNvSpPr txBox="1"/>
          <p:nvPr/>
        </p:nvSpPr>
        <p:spPr>
          <a:xfrm>
            <a:off x="695625" y="1196845"/>
            <a:ext cx="388827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原方程可变形为</a:t>
            </a:r>
            <a:endParaRPr lang="en-US" altLang="zh-CN" sz="2800" b="1" dirty="0">
              <a:solidFill>
                <a:srgbClr val="E33E22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2)[3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2)]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2)(1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E36BEC-896C-73C4-8B4B-A7474C42661D}"/>
              </a:ext>
            </a:extLst>
          </p:cNvPr>
          <p:cNvSpPr txBox="1"/>
          <p:nvPr/>
        </p:nvSpPr>
        <p:spPr>
          <a:xfrm>
            <a:off x="5879987" y="499348"/>
            <a:ext cx="25201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-2)=9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AD3DD3-A710-96FE-C6FF-E1C65351593B}"/>
              </a:ext>
            </a:extLst>
          </p:cNvPr>
          <p:cNvSpPr txBox="1"/>
          <p:nvPr/>
        </p:nvSpPr>
        <p:spPr>
          <a:xfrm>
            <a:off x="623620" y="4365065"/>
            <a:ext cx="110748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解一元二次方程时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若没有具体的要求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应尽量选择最简便的方法进行求解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若不能用因式分解法或直接开平方法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可用公式法求解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当二次项系数为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一次项系数为偶数时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可选择配方法解方程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7FBF488-026F-110B-48CA-33835A8F0ED5}"/>
                  </a:ext>
                </a:extLst>
              </p:cNvPr>
              <p:cNvSpPr txBox="1"/>
              <p:nvPr/>
            </p:nvSpPr>
            <p:spPr>
              <a:xfrm>
                <a:off x="5879987" y="1274388"/>
                <a:ext cx="4042973" cy="18969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配方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7FBF488-026F-110B-48CA-33835A8F0E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87" y="1274388"/>
                <a:ext cx="4042973" cy="1896930"/>
              </a:xfrm>
              <a:prstGeom prst="rect">
                <a:avLst/>
              </a:prstGeom>
              <a:blipFill>
                <a:blip r:embed="rId3"/>
                <a:stretch>
                  <a:fillRect l="-3167" t="-4180" b="-8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709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6D56E-4DAE-5D21-6A6F-07169CF10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4.jpeg">
            <a:extLst>
              <a:ext uri="{FF2B5EF4-FFF2-40B4-BE49-F238E27FC236}">
                <a16:creationId xmlns:a16="http://schemas.microsoft.com/office/drawing/2014/main" id="{0C90DAD7-10FB-9D3A-42A5-A10564D9F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B896B76-2BAB-6E3D-7CE6-304B088A3452}"/>
              </a:ext>
            </a:extLst>
          </p:cNvPr>
          <p:cNvSpPr txBox="1"/>
          <p:nvPr/>
        </p:nvSpPr>
        <p:spPr>
          <a:xfrm>
            <a:off x="695624" y="1196845"/>
            <a:ext cx="482433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用适当的方法解下列方程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4B98068-AC42-BCAF-148F-C51CD413020D}"/>
                  </a:ext>
                </a:extLst>
              </p:cNvPr>
              <p:cNvSpPr txBox="1"/>
              <p:nvPr/>
            </p:nvSpPr>
            <p:spPr>
              <a:xfrm>
                <a:off x="671285" y="2234816"/>
                <a:ext cx="4848673" cy="27095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原方程可变形为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4B98068-AC42-BCAF-148F-C51CD41302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285" y="2234816"/>
                <a:ext cx="4848673" cy="2709524"/>
              </a:xfrm>
              <a:prstGeom prst="rect">
                <a:avLst/>
              </a:prstGeom>
              <a:blipFill>
                <a:blip r:embed="rId4"/>
                <a:stretch>
                  <a:fillRect l="-2513" r="-1382" b="-5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959A55D-D8FE-995D-5C69-A61633ECB09F}"/>
              </a:ext>
            </a:extLst>
          </p:cNvPr>
          <p:cNvSpPr txBox="1"/>
          <p:nvPr/>
        </p:nvSpPr>
        <p:spPr>
          <a:xfrm>
            <a:off x="6312015" y="1556870"/>
            <a:ext cx="40322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14A3B97-4ACE-0BED-512D-E7FE44EA6F44}"/>
                  </a:ext>
                </a:extLst>
              </p:cNvPr>
              <p:cNvSpPr txBox="1"/>
              <p:nvPr/>
            </p:nvSpPr>
            <p:spPr>
              <a:xfrm>
                <a:off x="6341521" y="2234816"/>
                <a:ext cx="5010844" cy="33807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这里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14A3B97-4ACE-0BED-512D-E7FE44EA6F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521" y="2234816"/>
                <a:ext cx="5010844" cy="3380734"/>
              </a:xfrm>
              <a:prstGeom prst="rect">
                <a:avLst/>
              </a:prstGeom>
              <a:blipFill>
                <a:blip r:embed="rId5"/>
                <a:stretch>
                  <a:fillRect l="-2433" b="-1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548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9A485-F713-5A00-0392-2FDDF00D0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0F046A-1AB8-1A96-6636-20F21C31175C}"/>
              </a:ext>
            </a:extLst>
          </p:cNvPr>
          <p:cNvSpPr txBox="1"/>
          <p:nvPr/>
        </p:nvSpPr>
        <p:spPr>
          <a:xfrm>
            <a:off x="839635" y="508144"/>
            <a:ext cx="4176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+3)+16=0;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BE9926-EDF6-BB71-2FA4-69BA0CC6C471}"/>
              </a:ext>
            </a:extLst>
          </p:cNvPr>
          <p:cNvSpPr txBox="1"/>
          <p:nvPr/>
        </p:nvSpPr>
        <p:spPr>
          <a:xfrm>
            <a:off x="864809" y="1219595"/>
            <a:ext cx="544720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原方程可变形为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4]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A0C2E2-AC27-B1E2-DF5A-98F6E5255925}"/>
              </a:ext>
            </a:extLst>
          </p:cNvPr>
          <p:cNvSpPr txBox="1"/>
          <p:nvPr/>
        </p:nvSpPr>
        <p:spPr>
          <a:xfrm>
            <a:off x="864809" y="285360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+9=(2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CFCC27-5F64-970B-91ED-0A48A38B7496}"/>
                  </a:ext>
                </a:extLst>
              </p:cNvPr>
              <p:cNvSpPr txBox="1"/>
              <p:nvPr/>
            </p:nvSpPr>
            <p:spPr>
              <a:xfrm>
                <a:off x="864809" y="3637075"/>
                <a:ext cx="5843551" cy="20061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原方程可变形为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1)][(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1)]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CFCC27-5F64-970B-91ED-0A48A38B74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809" y="3637075"/>
                <a:ext cx="5843551" cy="2006190"/>
              </a:xfrm>
              <a:prstGeom prst="rect">
                <a:avLst/>
              </a:prstGeom>
              <a:blipFill>
                <a:blip r:embed="rId3"/>
                <a:stretch>
                  <a:fillRect l="-2192" t="-4255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741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F13BC1-C942-7870-4735-003CA9E09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4.jpeg">
            <a:extLst>
              <a:ext uri="{FF2B5EF4-FFF2-40B4-BE49-F238E27FC236}">
                <a16:creationId xmlns:a16="http://schemas.microsoft.com/office/drawing/2014/main" id="{0F0B3700-3182-2D1A-DE44-92EC5C976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B55F383-FFA4-6CEC-750A-C50B0FEBD791}"/>
              </a:ext>
            </a:extLst>
          </p:cNvPr>
          <p:cNvSpPr txBox="1"/>
          <p:nvPr/>
        </p:nvSpPr>
        <p:spPr>
          <a:xfrm>
            <a:off x="566968" y="1340855"/>
            <a:ext cx="11145422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因式分解法的定义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当一元二次方程的一边为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而另一边易于分解成两个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我们就可以用分解因式的方法求解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这种解一元二次方程的方法称为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理论依据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5C6967-0A30-FB1E-F806-492B272BDBB4}"/>
              </a:ext>
            </a:extLst>
          </p:cNvPr>
          <p:cNvSpPr txBox="1"/>
          <p:nvPr/>
        </p:nvSpPr>
        <p:spPr>
          <a:xfrm>
            <a:off x="4799910" y="2132910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F65E4F-6ED7-8D62-6285-9BE6DA471C51}"/>
              </a:ext>
            </a:extLst>
          </p:cNvPr>
          <p:cNvSpPr txBox="1"/>
          <p:nvPr/>
        </p:nvSpPr>
        <p:spPr>
          <a:xfrm>
            <a:off x="9552240" y="2119036"/>
            <a:ext cx="17571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一次因式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020ED9-D264-B139-3362-2153A8093B28}"/>
              </a:ext>
            </a:extLst>
          </p:cNvPr>
          <p:cNvSpPr txBox="1"/>
          <p:nvPr/>
        </p:nvSpPr>
        <p:spPr>
          <a:xfrm>
            <a:off x="1127655" y="2728741"/>
            <a:ext cx="1037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乘积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04FFA4-C67B-EE39-F005-3B08F58FB024}"/>
              </a:ext>
            </a:extLst>
          </p:cNvPr>
          <p:cNvSpPr txBox="1"/>
          <p:nvPr/>
        </p:nvSpPr>
        <p:spPr>
          <a:xfrm>
            <a:off x="2639760" y="3356995"/>
            <a:ext cx="2160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因式分解法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690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BE760-564D-5F45-23FA-738B6E903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5A8378-78E3-45D4-F9F9-374380C5E97A}"/>
              </a:ext>
            </a:extLst>
          </p:cNvPr>
          <p:cNvSpPr txBox="1"/>
          <p:nvPr/>
        </p:nvSpPr>
        <p:spPr>
          <a:xfrm>
            <a:off x="695625" y="548800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选用适当的方法解一元二次方程</a:t>
            </a:r>
          </a:p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解一元二次方程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应根据方程的具体特征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灵活选择适当的解法求解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E2D91D7-060C-C582-7670-44AF0BBEC3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702510"/>
              </p:ext>
            </p:extLst>
          </p:nvPr>
        </p:nvGraphicFramePr>
        <p:xfrm>
          <a:off x="623619" y="1700880"/>
          <a:ext cx="11016765" cy="4204970"/>
        </p:xfrm>
        <a:graphic>
          <a:graphicData uri="http://schemas.openxmlformats.org/drawingml/2006/table">
            <a:tbl>
              <a:tblPr firstRow="1" firstCol="1" bandRow="1"/>
              <a:tblGrid>
                <a:gridCol w="1944136">
                  <a:extLst>
                    <a:ext uri="{9D8B030D-6E8A-4147-A177-3AD203B41FA5}">
                      <a16:colId xmlns:a16="http://schemas.microsoft.com/office/drawing/2014/main" val="3682367976"/>
                    </a:ext>
                  </a:extLst>
                </a:gridCol>
                <a:gridCol w="2448170">
                  <a:extLst>
                    <a:ext uri="{9D8B030D-6E8A-4147-A177-3AD203B41FA5}">
                      <a16:colId xmlns:a16="http://schemas.microsoft.com/office/drawing/2014/main" val="3504082147"/>
                    </a:ext>
                  </a:extLst>
                </a:gridCol>
                <a:gridCol w="6624459">
                  <a:extLst>
                    <a:ext uri="{9D8B030D-6E8A-4147-A177-3AD203B41FA5}">
                      <a16:colId xmlns:a16="http://schemas.microsoft.com/office/drawing/2014/main" val="2573847160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适合方程类型</a:t>
                      </a: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注意事项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68021"/>
                  </a:ext>
                </a:extLst>
              </a:tr>
              <a:tr h="6432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直接开平方法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(mx+n)</a:t>
                      </a:r>
                      <a:r>
                        <a:rPr lang="en-US" sz="2400" b="1" baseline="30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=p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p≥0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时有解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p&lt;0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时无解</a:t>
                      </a:r>
                    </a:p>
                    <a:p>
                      <a:pPr>
                        <a:buNone/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2129787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配方法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2400" b="1" baseline="30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+px+q=0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二次项系数不为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先把系数化为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再进行配方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88679"/>
                  </a:ext>
                </a:extLst>
              </a:tr>
              <a:tr h="10687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公式法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ax</a:t>
                      </a:r>
                      <a:r>
                        <a:rPr lang="en-US" sz="2400" b="1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+bx+c=0(a≠0)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①b</a:t>
                      </a:r>
                      <a:r>
                        <a:rPr lang="en-US" sz="2400" b="1" baseline="30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-4ac≥0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方程有实数解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;b</a:t>
                      </a:r>
                      <a:r>
                        <a:rPr lang="en-US" sz="2400" b="1" baseline="30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-4ac&lt;0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方程无实数解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先化为一般形式再运用公式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5642629"/>
                  </a:ext>
                </a:extLst>
              </a:tr>
              <a:tr h="8559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因式分</a:t>
                      </a:r>
                    </a:p>
                    <a:p>
                      <a:pPr algn="ctr"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解法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方程的一边为</a:t>
                      </a: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zh-CN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另一边分解成两个一次因式的积</a:t>
                      </a: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方程的一边必须是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zh-CN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另一边可用任何方法因式分解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8711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6673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18765-85EC-CA31-3489-4F3C67927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5.jpeg">
            <a:extLst>
              <a:ext uri="{FF2B5EF4-FFF2-40B4-BE49-F238E27FC236}">
                <a16:creationId xmlns:a16="http://schemas.microsoft.com/office/drawing/2014/main" id="{C830B7B4-DC36-4821-1859-76A9F71CD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25354"/>
            <a:ext cx="6120425" cy="491421"/>
          </a:xfrm>
          <a:prstGeom prst="rect">
            <a:avLst/>
          </a:prstGeom>
        </p:spPr>
      </p:pic>
      <p:pic>
        <p:nvPicPr>
          <p:cNvPr id="3" name="image216.jpeg">
            <a:extLst>
              <a:ext uri="{FF2B5EF4-FFF2-40B4-BE49-F238E27FC236}">
                <a16:creationId xmlns:a16="http://schemas.microsoft.com/office/drawing/2014/main" id="{AC022830-8C17-C797-FFDE-53D6E8BCA8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953" y="1196845"/>
            <a:ext cx="6709936" cy="4679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FBEE7F6-994D-E808-E26A-CF445512F736}"/>
              </a:ext>
            </a:extLst>
          </p:cNvPr>
          <p:cNvSpPr txBox="1"/>
          <p:nvPr/>
        </p:nvSpPr>
        <p:spPr>
          <a:xfrm>
            <a:off x="2207730" y="1093923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用因式分解法解一元二次方程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17.jpeg">
            <a:extLst>
              <a:ext uri="{FF2B5EF4-FFF2-40B4-BE49-F238E27FC236}">
                <a16:creationId xmlns:a16="http://schemas.microsoft.com/office/drawing/2014/main" id="{5F9A5FC8-C807-7605-0344-FEBA1B8193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194" y="1844890"/>
            <a:ext cx="773843" cy="35152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F43E5B2-8693-6DB0-890B-2B22EF46B044}"/>
              </a:ext>
            </a:extLst>
          </p:cNvPr>
          <p:cNvSpPr txBox="1"/>
          <p:nvPr/>
        </p:nvSpPr>
        <p:spPr>
          <a:xfrm>
            <a:off x="1631690" y="1784122"/>
            <a:ext cx="46803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用因式分解法解下列方程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80660B-428B-A8E2-C0BF-66D0C962A0F8}"/>
              </a:ext>
            </a:extLst>
          </p:cNvPr>
          <p:cNvSpPr txBox="1"/>
          <p:nvPr/>
        </p:nvSpPr>
        <p:spPr>
          <a:xfrm>
            <a:off x="724396" y="2384410"/>
            <a:ext cx="27794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6B45413-E292-1E03-D8D1-7BF7F279DAE6}"/>
              </a:ext>
            </a:extLst>
          </p:cNvPr>
          <p:cNvSpPr txBox="1"/>
          <p:nvPr/>
        </p:nvSpPr>
        <p:spPr>
          <a:xfrm>
            <a:off x="724395" y="3105834"/>
            <a:ext cx="2995439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因式分解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048096D-B150-78F5-E05B-A20EB983DBFA}"/>
                  </a:ext>
                </a:extLst>
              </p:cNvPr>
              <p:cNvSpPr txBox="1"/>
              <p:nvPr/>
            </p:nvSpPr>
            <p:spPr>
              <a:xfrm>
                <a:off x="6023995" y="2357656"/>
                <a:ext cx="5040350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048096D-B150-78F5-E05B-A20EB983D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995" y="2357656"/>
                <a:ext cx="5040350" cy="712631"/>
              </a:xfrm>
              <a:prstGeom prst="rect">
                <a:avLst/>
              </a:prstGeom>
              <a:blipFill>
                <a:blip r:embed="rId6"/>
                <a:stretch>
                  <a:fillRect l="-2418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22EAE398-5480-ADE6-4BFF-23154E8A44D6}"/>
              </a:ext>
            </a:extLst>
          </p:cNvPr>
          <p:cNvSpPr txBox="1"/>
          <p:nvPr/>
        </p:nvSpPr>
        <p:spPr>
          <a:xfrm>
            <a:off x="6019902" y="3152000"/>
            <a:ext cx="504035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移项并化二次项系数为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因式分解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4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78577-4ED3-C2BE-D042-3975EC916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7635B8-1294-BAE5-FE6A-4B6D66CE9AF2}"/>
              </a:ext>
            </a:extLst>
          </p:cNvPr>
          <p:cNvSpPr txBox="1"/>
          <p:nvPr/>
        </p:nvSpPr>
        <p:spPr>
          <a:xfrm>
            <a:off x="559357" y="575299"/>
            <a:ext cx="38882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=(2-3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813DC8-CE4B-28CB-7CB9-F3A15C2FBF0D}"/>
                  </a:ext>
                </a:extLst>
              </p:cNvPr>
              <p:cNvSpPr txBox="1"/>
              <p:nvPr/>
            </p:nvSpPr>
            <p:spPr>
              <a:xfrm>
                <a:off x="553000" y="1240024"/>
                <a:ext cx="4608319" cy="25326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移项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因式分解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于是得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813DC8-CE4B-28CB-7CB9-F3A15C2FBF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00" y="1240024"/>
                <a:ext cx="4608319" cy="2532681"/>
              </a:xfrm>
              <a:prstGeom prst="rect">
                <a:avLst/>
              </a:prstGeom>
              <a:blipFill>
                <a:blip r:embed="rId3"/>
                <a:stretch>
                  <a:fillRect l="-2778" t="-481" r="-265" b="-1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1E85174-59A8-F9D2-C5A5-4B73CACB8F3F}"/>
              </a:ext>
            </a:extLst>
          </p:cNvPr>
          <p:cNvSpPr txBox="1"/>
          <p:nvPr/>
        </p:nvSpPr>
        <p:spPr>
          <a:xfrm>
            <a:off x="6369147" y="578287"/>
            <a:ext cx="4608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65131CA-375E-2BFC-4936-4D1DFA96BA2B}"/>
                  </a:ext>
                </a:extLst>
              </p:cNvPr>
              <p:cNvSpPr txBox="1"/>
              <p:nvPr/>
            </p:nvSpPr>
            <p:spPr>
              <a:xfrm>
                <a:off x="6369147" y="1207885"/>
                <a:ext cx="4608318" cy="25326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移项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因式分解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于是得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65131CA-375E-2BFC-4936-4D1DFA96BA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147" y="1207885"/>
                <a:ext cx="4608318" cy="2532681"/>
              </a:xfrm>
              <a:prstGeom prst="rect">
                <a:avLst/>
              </a:prstGeom>
              <a:blipFill>
                <a:blip r:embed="rId4"/>
                <a:stretch>
                  <a:fillRect l="-2778" t="-481" b="-1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B6D07D9-3DEE-C6BE-50B2-3BBFA4A7F71C}"/>
              </a:ext>
            </a:extLst>
          </p:cNvPr>
          <p:cNvSpPr txBox="1"/>
          <p:nvPr/>
        </p:nvSpPr>
        <p:spPr>
          <a:xfrm>
            <a:off x="553000" y="4149050"/>
            <a:ext cx="10728745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小题要注意不能通过移项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在方程两边把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而造成漏解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小题不能只考虑底数相等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而漏掉互为相反数的情况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小题不能在方程两边约去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而造成漏解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45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AD419-8DF1-FE98-2118-49F66BB80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8.jpeg">
            <a:extLst>
              <a:ext uri="{FF2B5EF4-FFF2-40B4-BE49-F238E27FC236}">
                <a16:creationId xmlns:a16="http://schemas.microsoft.com/office/drawing/2014/main" id="{46441969-47B5-30E9-B0DE-D8FF9E565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1385895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4710F87-22F3-67FA-1B86-1D60136F4958}"/>
              </a:ext>
            </a:extLst>
          </p:cNvPr>
          <p:cNvSpPr txBox="1"/>
          <p:nvPr/>
        </p:nvSpPr>
        <p:spPr>
          <a:xfrm>
            <a:off x="695625" y="119684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1C24CA-D757-34B0-1C58-12C52E0A30D9}"/>
              </a:ext>
            </a:extLst>
          </p:cNvPr>
          <p:cNvSpPr txBox="1"/>
          <p:nvPr/>
        </p:nvSpPr>
        <p:spPr>
          <a:xfrm>
            <a:off x="647405" y="1894114"/>
            <a:ext cx="61065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用因式分解法解下列方程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-3)=5(3-2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5EEA405-4E18-9B68-CCF3-1EA5687866B2}"/>
                  </a:ext>
                </a:extLst>
              </p:cNvPr>
              <p:cNvSpPr txBox="1"/>
              <p:nvPr/>
            </p:nvSpPr>
            <p:spPr>
              <a:xfrm>
                <a:off x="679510" y="2905193"/>
                <a:ext cx="1555306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5EEA405-4E18-9B68-CCF3-1EA5687866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510" y="2905193"/>
                <a:ext cx="1555306" cy="712631"/>
              </a:xfrm>
              <a:prstGeom prst="rect">
                <a:avLst/>
              </a:prstGeom>
              <a:blipFill>
                <a:blip r:embed="rId4"/>
                <a:stretch>
                  <a:fillRect l="-7813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0B9D190-F4C4-20BE-2FED-DC58ECC506C9}"/>
              </a:ext>
            </a:extLst>
          </p:cNvPr>
          <p:cNvSpPr txBox="1"/>
          <p:nvPr/>
        </p:nvSpPr>
        <p:spPr>
          <a:xfrm>
            <a:off x="6198617" y="2361271"/>
            <a:ext cx="3240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C2A27A-E224-CC40-4364-ED4F9BD361E3}"/>
              </a:ext>
            </a:extLst>
          </p:cNvPr>
          <p:cNvSpPr txBox="1"/>
          <p:nvPr/>
        </p:nvSpPr>
        <p:spPr>
          <a:xfrm>
            <a:off x="6241303" y="3018770"/>
            <a:ext cx="18415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9AF509F-E9BF-781C-86B2-BAE501806471}"/>
              </a:ext>
            </a:extLst>
          </p:cNvPr>
          <p:cNvSpPr txBox="1"/>
          <p:nvPr/>
        </p:nvSpPr>
        <p:spPr>
          <a:xfrm>
            <a:off x="657550" y="4009780"/>
            <a:ext cx="31545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-16=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+4;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6675C1D-00C7-DF9A-B5A8-BEA9833D3F81}"/>
              </a:ext>
            </a:extLst>
          </p:cNvPr>
          <p:cNvSpPr txBox="1"/>
          <p:nvPr/>
        </p:nvSpPr>
        <p:spPr>
          <a:xfrm>
            <a:off x="594347" y="4924956"/>
            <a:ext cx="17573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93F3B0E-FA30-304C-E014-7C40EDCFE6AF}"/>
              </a:ext>
            </a:extLst>
          </p:cNvPr>
          <p:cNvSpPr txBox="1"/>
          <p:nvPr/>
        </p:nvSpPr>
        <p:spPr>
          <a:xfrm>
            <a:off x="6241303" y="3913850"/>
            <a:ext cx="45653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(4)(2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-9=0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788263E6-615F-D84A-B7F5-963843F0B363}"/>
                  </a:ext>
                </a:extLst>
              </p:cNvPr>
              <p:cNvSpPr txBox="1"/>
              <p:nvPr/>
            </p:nvSpPr>
            <p:spPr>
              <a:xfrm>
                <a:off x="2221133" y="3010581"/>
                <a:ext cx="125313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1" noProof="0" dirty="0" smtClean="0">
                        <a:solidFill>
                          <a:srgbClr val="DB251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-</m:t>
                    </m:r>
                    <m:r>
                      <a:rPr kumimoji="0" lang="en-US" altLang="zh-CN" sz="2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DB251C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kumimoji="0" lang="en-US" altLang="zh-CN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DB251C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zh-CN" altLang="en-US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788263E6-615F-D84A-B7F5-963843F0B3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1133" y="3010581"/>
                <a:ext cx="1253130" cy="523220"/>
              </a:xfrm>
              <a:prstGeom prst="rect">
                <a:avLst/>
              </a:prstGeom>
              <a:blipFill>
                <a:blip r:embed="rId5"/>
                <a:stretch>
                  <a:fillRect l="-9709" t="-127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139F0B7-FEF5-7931-F32E-F06746662E0A}"/>
                  </a:ext>
                </a:extLst>
              </p:cNvPr>
              <p:cNvSpPr txBox="1"/>
              <p:nvPr/>
            </p:nvSpPr>
            <p:spPr>
              <a:xfrm>
                <a:off x="4295875" y="1005382"/>
                <a:ext cx="1902742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139F0B7-FEF5-7931-F32E-F06746662E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5875" y="1005382"/>
                <a:ext cx="1902742" cy="714683"/>
              </a:xfrm>
              <a:prstGeom prst="rect">
                <a:avLst/>
              </a:prstGeom>
              <a:blipFill>
                <a:blip r:embed="rId6"/>
                <a:stretch>
                  <a:fillRect l="-6731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4E6D1FB4-D377-8854-A9E9-F92EF753E212}"/>
                  </a:ext>
                </a:extLst>
              </p:cNvPr>
              <p:cNvSpPr txBox="1"/>
              <p:nvPr/>
            </p:nvSpPr>
            <p:spPr>
              <a:xfrm>
                <a:off x="7680110" y="2994741"/>
                <a:ext cx="125313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dirty="0">
                        <a:solidFill>
                          <a:srgbClr val="DB251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kumimoji="0" lang="en-US" altLang="zh-CN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DB251C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zh-CN" altLang="en-US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4E6D1FB4-D377-8854-A9E9-F92EF753E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0110" y="2994741"/>
                <a:ext cx="1253130" cy="523220"/>
              </a:xfrm>
              <a:prstGeom prst="rect">
                <a:avLst/>
              </a:prstGeom>
              <a:blipFill>
                <a:blip r:embed="rId7"/>
                <a:stretch>
                  <a:fillRect l="-10244" t="-11628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FE89F84D-42E6-7572-7618-C97B4EEB73DF}"/>
                  </a:ext>
                </a:extLst>
              </p:cNvPr>
              <p:cNvSpPr txBox="1"/>
              <p:nvPr/>
            </p:nvSpPr>
            <p:spPr>
              <a:xfrm>
                <a:off x="2234816" y="4888174"/>
                <a:ext cx="125313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1" dirty="0">
                        <a:solidFill>
                          <a:srgbClr val="DB251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kumimoji="0" lang="en-US" altLang="zh-CN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DB251C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zh-CN" altLang="en-US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FE89F84D-42E6-7572-7618-C97B4EEB7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4816" y="4888174"/>
                <a:ext cx="1253130" cy="523220"/>
              </a:xfrm>
              <a:prstGeom prst="rect">
                <a:avLst/>
              </a:prstGeom>
              <a:blipFill>
                <a:blip r:embed="rId8"/>
                <a:stretch>
                  <a:fillRect l="-10244" t="-12791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文本框 37">
            <a:extLst>
              <a:ext uri="{FF2B5EF4-FFF2-40B4-BE49-F238E27FC236}">
                <a16:creationId xmlns:a16="http://schemas.microsoft.com/office/drawing/2014/main" id="{2B4D0664-91C7-3E85-CDBE-422DA6E11E5B}"/>
              </a:ext>
            </a:extLst>
          </p:cNvPr>
          <p:cNvSpPr txBox="1"/>
          <p:nvPr/>
        </p:nvSpPr>
        <p:spPr>
          <a:xfrm>
            <a:off x="6265180" y="4802797"/>
            <a:ext cx="2668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en-US" altLang="zh-CN" sz="2800" b="1" i="1" baseline="-25000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98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8" grpId="0"/>
      <p:bldP spid="26" grpId="0"/>
      <p:bldP spid="28" grpId="0"/>
      <p:bldP spid="29" grpId="0"/>
      <p:bldP spid="32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E32A5-5065-E238-903C-EEAAC0F81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9.jpeg">
            <a:extLst>
              <a:ext uri="{FF2B5EF4-FFF2-40B4-BE49-F238E27FC236}">
                <a16:creationId xmlns:a16="http://schemas.microsoft.com/office/drawing/2014/main" id="{0D84065B-F694-DFF9-8F6D-B9ECC2D4B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92810"/>
            <a:ext cx="7502052" cy="5232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1C6D211-D84D-E837-E5A4-90D0D7C99B34}"/>
              </a:ext>
            </a:extLst>
          </p:cNvPr>
          <p:cNvSpPr txBox="1"/>
          <p:nvPr/>
        </p:nvSpPr>
        <p:spPr>
          <a:xfrm>
            <a:off x="2063720" y="637565"/>
            <a:ext cx="9216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用因式分解法解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型的一元二次方程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20.jpeg">
            <a:extLst>
              <a:ext uri="{FF2B5EF4-FFF2-40B4-BE49-F238E27FC236}">
                <a16:creationId xmlns:a16="http://schemas.microsoft.com/office/drawing/2014/main" id="{992A3543-811A-D104-269A-348B86D85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866" y="1412860"/>
            <a:ext cx="773843" cy="35152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3B55D1A-A23E-E164-0E0F-E8653B8AD35F}"/>
              </a:ext>
            </a:extLst>
          </p:cNvPr>
          <p:cNvSpPr txBox="1"/>
          <p:nvPr/>
        </p:nvSpPr>
        <p:spPr>
          <a:xfrm>
            <a:off x="591349" y="1301449"/>
            <a:ext cx="1071483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我们知道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就可转化为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可得方程的解为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+4)=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-8=0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可以转化为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+4)=0,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请你仿照上面的方法解下列方程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F9A081-AEB6-70C2-4E8E-7E2F0CA3CFBB}"/>
              </a:ext>
            </a:extLst>
          </p:cNvPr>
          <p:cNvSpPr txBox="1"/>
          <p:nvPr/>
        </p:nvSpPr>
        <p:spPr>
          <a:xfrm>
            <a:off x="591349" y="4060145"/>
            <a:ext cx="572066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原方程可变形为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27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C2DBE-D155-63D9-7B60-203FD5596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10ED45-BE89-5F58-4428-B13ECFD3222C}"/>
              </a:ext>
            </a:extLst>
          </p:cNvPr>
          <p:cNvSpPr txBox="1"/>
          <p:nvPr/>
        </p:nvSpPr>
        <p:spPr>
          <a:xfrm>
            <a:off x="695625" y="507245"/>
            <a:ext cx="4608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BB38B8-A386-0ADA-7FF0-04AA885612BE}"/>
              </a:ext>
            </a:extLst>
          </p:cNvPr>
          <p:cNvSpPr txBox="1"/>
          <p:nvPr/>
        </p:nvSpPr>
        <p:spPr>
          <a:xfrm>
            <a:off x="669267" y="1042869"/>
            <a:ext cx="5096123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原方程可变形为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6)(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486398-46F2-21F1-BF8D-7E51536DA0ED}"/>
              </a:ext>
            </a:extLst>
          </p:cNvPr>
          <p:cNvSpPr txBox="1"/>
          <p:nvPr/>
        </p:nvSpPr>
        <p:spPr>
          <a:xfrm>
            <a:off x="6384023" y="404790"/>
            <a:ext cx="38882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9FC7EC-1C0F-985B-1DFF-E2D2D59D70F1}"/>
              </a:ext>
            </a:extLst>
          </p:cNvPr>
          <p:cNvSpPr txBox="1"/>
          <p:nvPr/>
        </p:nvSpPr>
        <p:spPr>
          <a:xfrm>
            <a:off x="6384023" y="1086507"/>
            <a:ext cx="532837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原方程可变形为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6)(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A5EDCEB-7F94-6659-D8C8-454F575DF82D}"/>
              </a:ext>
            </a:extLst>
          </p:cNvPr>
          <p:cNvSpPr txBox="1"/>
          <p:nvPr/>
        </p:nvSpPr>
        <p:spPr>
          <a:xfrm>
            <a:off x="682999" y="3068975"/>
            <a:ext cx="3448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-2=0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B333211-D280-5209-BA52-E92CC1DDCA4F}"/>
                  </a:ext>
                </a:extLst>
              </p:cNvPr>
              <p:cNvSpPr txBox="1"/>
              <p:nvPr/>
            </p:nvSpPr>
            <p:spPr>
              <a:xfrm>
                <a:off x="682999" y="3668793"/>
                <a:ext cx="5479285" cy="22379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原方程可变形为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2)(2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B333211-D280-5209-BA52-E92CC1DDCA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999" y="3668793"/>
                <a:ext cx="5479285" cy="2237920"/>
              </a:xfrm>
              <a:prstGeom prst="rect">
                <a:avLst/>
              </a:prstGeom>
              <a:blipFill>
                <a:blip r:embed="rId3"/>
                <a:stretch>
                  <a:fillRect l="-2225" b="-2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324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B42A1-8C5C-A978-2B90-AD8F1D22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1.jpeg">
            <a:extLst>
              <a:ext uri="{FF2B5EF4-FFF2-40B4-BE49-F238E27FC236}">
                <a16:creationId xmlns:a16="http://schemas.microsoft.com/office/drawing/2014/main" id="{34C8AA76-E276-7E9D-F6BA-7C842BD68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1385897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8DE72AE-32FA-ACD4-169C-B9580CBEED73}"/>
              </a:ext>
            </a:extLst>
          </p:cNvPr>
          <p:cNvSpPr txBox="1"/>
          <p:nvPr/>
        </p:nvSpPr>
        <p:spPr>
          <a:xfrm>
            <a:off x="621327" y="1130769"/>
            <a:ext cx="25201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+7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A3EA94-E40F-0B1F-E2FD-E1C5DA950178}"/>
              </a:ext>
            </a:extLst>
          </p:cNvPr>
          <p:cNvSpPr txBox="1"/>
          <p:nvPr/>
        </p:nvSpPr>
        <p:spPr>
          <a:xfrm>
            <a:off x="637790" y="2129842"/>
            <a:ext cx="23041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87D237-4907-D71F-B61E-FB16CF5C8393}"/>
              </a:ext>
            </a:extLst>
          </p:cNvPr>
          <p:cNvSpPr txBox="1"/>
          <p:nvPr/>
        </p:nvSpPr>
        <p:spPr>
          <a:xfrm>
            <a:off x="6240010" y="1494667"/>
            <a:ext cx="30242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-24=2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07097E-60AE-8F20-6062-768C18646D9B}"/>
              </a:ext>
            </a:extLst>
          </p:cNvPr>
          <p:cNvSpPr txBox="1"/>
          <p:nvPr/>
        </p:nvSpPr>
        <p:spPr>
          <a:xfrm>
            <a:off x="6312015" y="2073956"/>
            <a:ext cx="23041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FDC6DA3-3B76-3370-0BD1-772C531624B6}"/>
              </a:ext>
            </a:extLst>
          </p:cNvPr>
          <p:cNvSpPr txBox="1"/>
          <p:nvPr/>
        </p:nvSpPr>
        <p:spPr>
          <a:xfrm>
            <a:off x="603037" y="3512442"/>
            <a:ext cx="27567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0A7BD61-DBD1-BD58-F09D-6843D2137800}"/>
                  </a:ext>
                </a:extLst>
              </p:cNvPr>
              <p:cNvSpPr txBox="1"/>
              <p:nvPr/>
            </p:nvSpPr>
            <p:spPr>
              <a:xfrm>
                <a:off x="603037" y="4221055"/>
                <a:ext cx="2756773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0A7BD61-DBD1-BD58-F09D-6843D2137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37" y="4221055"/>
                <a:ext cx="2756773" cy="1143518"/>
              </a:xfrm>
              <a:prstGeom prst="rect">
                <a:avLst/>
              </a:prstGeom>
              <a:blipFill>
                <a:blip r:embed="rId4"/>
                <a:stretch>
                  <a:fillRect l="-4646" t="-6915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265CAD63-6C09-0FFD-3C42-CBE8F1869D3E}"/>
              </a:ext>
            </a:extLst>
          </p:cNvPr>
          <p:cNvSpPr txBox="1"/>
          <p:nvPr/>
        </p:nvSpPr>
        <p:spPr>
          <a:xfrm>
            <a:off x="6240010" y="3474224"/>
            <a:ext cx="33842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+2=0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0E56EA5-E05A-BF31-58FE-F96886520251}"/>
                  </a:ext>
                </a:extLst>
              </p:cNvPr>
              <p:cNvSpPr txBox="1"/>
              <p:nvPr/>
            </p:nvSpPr>
            <p:spPr>
              <a:xfrm>
                <a:off x="6312016" y="4217763"/>
                <a:ext cx="1872130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0E56EA5-E05A-BF31-58FE-F968865202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16" y="4217763"/>
                <a:ext cx="1872130" cy="1145570"/>
              </a:xfrm>
              <a:prstGeom prst="rect">
                <a:avLst/>
              </a:prstGeom>
              <a:blipFill>
                <a:blip r:embed="rId5"/>
                <a:stretch>
                  <a:fillRect l="-6494" b="-13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944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4218</TotalTime>
  <Words>1424</Words>
  <Application>Microsoft Office PowerPoint</Application>
  <PresentationFormat>宽屏</PresentationFormat>
  <Paragraphs>149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245</cp:revision>
  <dcterms:created xsi:type="dcterms:W3CDTF">2024-04-24T12:16:00Z</dcterms:created>
  <dcterms:modified xsi:type="dcterms:W3CDTF">2025-04-02T14:53:55Z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