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4728" r:id="rId2"/>
    <p:sldId id="5091" r:id="rId3"/>
    <p:sldId id="5092" r:id="rId4"/>
    <p:sldId id="5093" r:id="rId5"/>
    <p:sldId id="5094" r:id="rId6"/>
    <p:sldId id="5095" r:id="rId7"/>
    <p:sldId id="5096" r:id="rId8"/>
    <p:sldId id="5097" r:id="rId9"/>
    <p:sldId id="5098" r:id="rId10"/>
    <p:sldId id="5099" r:id="rId1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349" autoAdjust="0"/>
  </p:normalViewPr>
  <p:slideViewPr>
    <p:cSldViewPr showGuides="1">
      <p:cViewPr varScale="1">
        <p:scale>
          <a:sx n="72" d="100"/>
          <a:sy n="72" d="100"/>
        </p:scale>
        <p:origin x="1152" y="72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D8009-463B-FF06-2091-24FEBC8E3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7CC53C7-2EE3-11A6-DF91-E4F7F6FC58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AEE0DF4-C422-313A-B5B7-0BC40A52AA4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088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1D5FDB-8EC1-E14D-3C78-A9E4989A49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B6EE7CF-8921-E86C-E1C5-2279A63A82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28D0D4C-1D57-6652-915E-C76B7A46C3C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604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D39257-028B-82B5-11CA-62DECD881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A27824-4FD6-AF4D-96A2-D3C5E972FE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7C94BDC-71CA-1C14-EE51-01C436AED80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54846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B1B30F-45A9-290B-1B22-F62F0B88F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9BEA185-A7FA-8CD6-A04D-CA5E72C339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A99A2C1-7CE9-D092-D0EF-12F56D4AABE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5461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0816C-7890-C55C-D151-1F474F6EB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C28BC88-AF9D-55EF-C4A2-E8F2ACC54B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DFE804D-6BC8-5D41-6D6E-F2BA4E122C2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0204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FD831C-EBA4-CDFA-2126-B1D4EC7D4F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8EEAF0B-08B4-682B-16F7-60C8729635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FEB7872-00BA-14DC-5FDE-149F9B6A4D1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418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EA8A67-F36E-6CBD-B271-48E6ACE1C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C378843-793B-88A4-1977-9E1016B6C0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21D4C11-253A-137A-8EC9-A03DBE6E3C1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3322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A8988-D93E-8A51-F66E-A22C63C39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5997C58-707C-DCB0-E636-C81211B231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05A6D06-90AB-F0C9-2012-E6AD6153CC8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8800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4D9372-36C5-7DE2-320F-62E9D932B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D13F908-9503-5D72-3CFD-EFC73209CC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3FAACA2-73A7-0D9B-2E82-ACFE7E83925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1802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7" Type="http://schemas.openxmlformats.org/officeDocument/2006/relationships/image" Target="../media/image13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tif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tif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4B7BA9D-154C-CD31-C219-D6B60C0514A1}"/>
              </a:ext>
            </a:extLst>
          </p:cNvPr>
          <p:cNvSpPr txBox="1"/>
          <p:nvPr/>
        </p:nvSpPr>
        <p:spPr>
          <a:xfrm>
            <a:off x="2135725" y="2636945"/>
            <a:ext cx="763253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黄金分割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90E91-0B65-2D84-A431-46AC2DC49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30.jpeg">
            <a:extLst>
              <a:ext uri="{FF2B5EF4-FFF2-40B4-BE49-F238E27FC236}">
                <a16:creationId xmlns:a16="http://schemas.microsoft.com/office/drawing/2014/main" id="{56C02066-5CC3-37B3-33FE-4A0F99F5EA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92810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1341914-1B19-62D2-ABB6-80AD90F0F1E3}"/>
              </a:ext>
            </a:extLst>
          </p:cNvPr>
          <p:cNvSpPr txBox="1"/>
          <p:nvPr/>
        </p:nvSpPr>
        <p:spPr>
          <a:xfrm>
            <a:off x="551615" y="1393666"/>
            <a:ext cx="1108877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电视节目主持人在主持节目时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站在舞台的黄金分割点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处最自然得体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若舞台从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处的距离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则舞台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结果保留根号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E639C5-8614-24A0-1A7E-68D0BC5B124A}"/>
                  </a:ext>
                </a:extLst>
              </p:cNvPr>
              <p:cNvSpPr txBox="1"/>
              <p:nvPr/>
            </p:nvSpPr>
            <p:spPr>
              <a:xfrm>
                <a:off x="983645" y="2755551"/>
                <a:ext cx="3124435" cy="5681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9)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E639C5-8614-24A0-1A7E-68D0BC5B12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45" y="2755551"/>
                <a:ext cx="3124435" cy="568169"/>
              </a:xfrm>
              <a:prstGeom prst="rect">
                <a:avLst/>
              </a:prstGeom>
              <a:blipFill>
                <a:blip r:embed="rId4"/>
                <a:stretch>
                  <a:fillRect l="-3899" t="-8602" r="-195" b="-27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152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EB3121-6144-8F12-BDF1-A05B2951D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5.jpeg">
            <a:extLst>
              <a:ext uri="{FF2B5EF4-FFF2-40B4-BE49-F238E27FC236}">
                <a16:creationId xmlns:a16="http://schemas.microsoft.com/office/drawing/2014/main" id="{B80AEAB6-9D8A-4096-8F2A-2C04D7C338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535330"/>
            <a:ext cx="6696465" cy="5376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2456426-9F89-5A7E-CD42-C06FE988009C}"/>
              </a:ext>
            </a:extLst>
          </p:cNvPr>
          <p:cNvSpPr txBox="1"/>
          <p:nvPr/>
        </p:nvSpPr>
        <p:spPr>
          <a:xfrm>
            <a:off x="587617" y="1196845"/>
            <a:ext cx="11016765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黄金分割的定义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分成两条线段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那么称线段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叫做线段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的比叫做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16.jpeg">
            <a:extLst>
              <a:ext uri="{FF2B5EF4-FFF2-40B4-BE49-F238E27FC236}">
                <a16:creationId xmlns:a16="http://schemas.microsoft.com/office/drawing/2014/main" id="{353E64CC-4F8B-FD8C-43B4-E8F6045D56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8479" y="4229628"/>
            <a:ext cx="3719165" cy="65621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BCE6C64-6E9A-D272-BCCB-02262D1FE7C0}"/>
                  </a:ext>
                </a:extLst>
              </p:cNvPr>
              <p:cNvSpPr txBox="1"/>
              <p:nvPr/>
            </p:nvSpPr>
            <p:spPr>
              <a:xfrm>
                <a:off x="9480235" y="1700880"/>
                <a:ext cx="1296090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BCE6C64-6E9A-D272-BCCB-02262D1FE7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0235" y="1700880"/>
                <a:ext cx="1296090" cy="714683"/>
              </a:xfrm>
              <a:prstGeom prst="rect">
                <a:avLst/>
              </a:prstGeom>
              <a:blipFill>
                <a:blip r:embed="rId5"/>
                <a:stretch>
                  <a:fillRect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956F75AD-7A75-B4C8-A2EC-3D65A6A4D1A1}"/>
              </a:ext>
            </a:extLst>
          </p:cNvPr>
          <p:cNvSpPr txBox="1"/>
          <p:nvPr/>
        </p:nvSpPr>
        <p:spPr>
          <a:xfrm>
            <a:off x="3287805" y="2615679"/>
            <a:ext cx="18737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黄金分割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603AE97-2DE7-D363-28EE-70526C68FFC8}"/>
              </a:ext>
            </a:extLst>
          </p:cNvPr>
          <p:cNvSpPr txBox="1"/>
          <p:nvPr/>
        </p:nvSpPr>
        <p:spPr>
          <a:xfrm>
            <a:off x="7968130" y="2580903"/>
            <a:ext cx="20881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黄金分割点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1A9296F-D022-C730-1864-37558F169531}"/>
              </a:ext>
            </a:extLst>
          </p:cNvPr>
          <p:cNvSpPr txBox="1"/>
          <p:nvPr/>
        </p:nvSpPr>
        <p:spPr>
          <a:xfrm>
            <a:off x="2351740" y="3230658"/>
            <a:ext cx="12960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黄金比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566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33FE96-7484-4378-0069-4CFE2F90A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43E5F49-626D-A155-D9D6-FA8C115EA8D5}"/>
                  </a:ext>
                </a:extLst>
              </p:cNvPr>
              <p:cNvSpPr txBox="1"/>
              <p:nvPr/>
            </p:nvSpPr>
            <p:spPr>
              <a:xfrm>
                <a:off x="839635" y="404790"/>
                <a:ext cx="10080700" cy="50152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黄金比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黄金比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≈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注意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黄金比是两条线段的比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没有单位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常用结论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zh-CN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长</m:t>
                        </m:r>
                      </m:num>
                      <m:den>
                        <m:r>
                          <a:rPr lang="zh-CN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全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zh-CN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短</m:t>
                        </m:r>
                      </m:num>
                      <m:den>
                        <m:r>
                          <a:rPr lang="zh-CN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长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≈0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618,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zh-CN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全</m:t>
                        </m:r>
                      </m:num>
                      <m:den>
                        <m:r>
                          <a:rPr lang="zh-CN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长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zh-CN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长</m:t>
                        </m:r>
                      </m:num>
                      <m:den>
                        <m:r>
                          <a:rPr lang="zh-CN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短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zh-CN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短</m:t>
                        </m:r>
                      </m:num>
                      <m:den>
                        <m:r>
                          <a:rPr lang="zh-CN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全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zh-CN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全</m:t>
                        </m:r>
                      </m:num>
                      <m:den>
                        <m:r>
                          <a:rPr lang="zh-CN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短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43E5F49-626D-A155-D9D6-FA8C115EA8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404790"/>
                <a:ext cx="10080700" cy="5015219"/>
              </a:xfrm>
              <a:prstGeom prst="rect">
                <a:avLst/>
              </a:prstGeom>
              <a:blipFill>
                <a:blip r:embed="rId3"/>
                <a:stretch>
                  <a:fillRect l="-1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933A9E2-B096-751F-14A0-FF43C30EE30E}"/>
              </a:ext>
            </a:extLst>
          </p:cNvPr>
          <p:cNvSpPr txBox="1"/>
          <p:nvPr/>
        </p:nvSpPr>
        <p:spPr>
          <a:xfrm>
            <a:off x="4367880" y="1128154"/>
            <a:ext cx="1080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618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65F116B-C1B2-6A56-73CF-DEB7D24A35E3}"/>
                  </a:ext>
                </a:extLst>
              </p:cNvPr>
              <p:cNvSpPr txBox="1"/>
              <p:nvPr/>
            </p:nvSpPr>
            <p:spPr>
              <a:xfrm>
                <a:off x="2423745" y="692810"/>
                <a:ext cx="1180300" cy="8706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zh-CN" altLang="zh-CN" sz="2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4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</m:e>
                          </m:rad>
                          <m:r>
                            <a:rPr kumimoji="0" lang="en-US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kumimoji="0" lang="en-US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kumimoji="0" lang="en-US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16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65F116B-C1B2-6A56-73CF-DEB7D24A35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745" y="692810"/>
                <a:ext cx="1180300" cy="87068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345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DE5F7D-176F-DF87-E827-80C84F5CB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7.jpeg">
            <a:extLst>
              <a:ext uri="{FF2B5EF4-FFF2-40B4-BE49-F238E27FC236}">
                <a16:creationId xmlns:a16="http://schemas.microsoft.com/office/drawing/2014/main" id="{CDF81F1E-6E11-E1E2-74BD-62151B0E65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6277527" cy="504035"/>
          </a:xfrm>
          <a:prstGeom prst="rect">
            <a:avLst/>
          </a:prstGeom>
        </p:spPr>
      </p:pic>
      <p:pic>
        <p:nvPicPr>
          <p:cNvPr id="3" name="image118.jpeg">
            <a:extLst>
              <a:ext uri="{FF2B5EF4-FFF2-40B4-BE49-F238E27FC236}">
                <a16:creationId xmlns:a16="http://schemas.microsoft.com/office/drawing/2014/main" id="{292730B8-76CB-FD80-5693-ECC85749EA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306" y="1268850"/>
            <a:ext cx="6204972" cy="432757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8208843-0B3A-A008-3660-35EDA879D7F6}"/>
              </a:ext>
            </a:extLst>
          </p:cNvPr>
          <p:cNvSpPr txBox="1"/>
          <p:nvPr/>
        </p:nvSpPr>
        <p:spPr>
          <a:xfrm>
            <a:off x="1919710" y="1158210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利用“黄金比”求线段的长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19.jpeg">
            <a:extLst>
              <a:ext uri="{FF2B5EF4-FFF2-40B4-BE49-F238E27FC236}">
                <a16:creationId xmlns:a16="http://schemas.microsoft.com/office/drawing/2014/main" id="{0B327D68-496A-458D-C02D-B1D02B8F16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306" y="1917622"/>
            <a:ext cx="673340" cy="30586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51ED54B-1752-D521-A46D-4730112F776C}"/>
                  </a:ext>
                </a:extLst>
              </p:cNvPr>
              <p:cNvSpPr txBox="1"/>
              <p:nvPr/>
            </p:nvSpPr>
            <p:spPr>
              <a:xfrm>
                <a:off x="623620" y="1786805"/>
                <a:ext cx="10944760" cy="28574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大自然巧夺天工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一片树叶也蕴含着“黄金分割”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的黄金分割点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的长度为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的长度是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A.(12-4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)cm	                       </a:t>
                </a: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B.(4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+4)cm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C.(9-4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)cm	                        </a:t>
                </a: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D.(4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-4)cm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51ED54B-1752-D521-A46D-4730112F77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786805"/>
                <a:ext cx="10944760" cy="2857449"/>
              </a:xfrm>
              <a:prstGeom prst="rect">
                <a:avLst/>
              </a:prstGeom>
              <a:blipFill>
                <a:blip r:embed="rId6"/>
                <a:stretch>
                  <a:fillRect l="-1114" t="-2772" r="-56" b="-5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120.jpeg">
            <a:extLst>
              <a:ext uri="{FF2B5EF4-FFF2-40B4-BE49-F238E27FC236}">
                <a16:creationId xmlns:a16="http://schemas.microsoft.com/office/drawing/2014/main" id="{E9A47CB8-7177-5E30-E4F7-9ED422E3A3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52514" y="2924965"/>
            <a:ext cx="1800125" cy="300121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1BCEC039-1176-4DAF-4DAA-2AE02E1C3AE6}"/>
              </a:ext>
            </a:extLst>
          </p:cNvPr>
          <p:cNvSpPr txBox="1"/>
          <p:nvPr/>
        </p:nvSpPr>
        <p:spPr>
          <a:xfrm>
            <a:off x="10560310" y="2223489"/>
            <a:ext cx="4602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432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598BC-B7D3-78F1-79E7-5EC4178B8E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1.jpeg">
            <a:extLst>
              <a:ext uri="{FF2B5EF4-FFF2-40B4-BE49-F238E27FC236}">
                <a16:creationId xmlns:a16="http://schemas.microsoft.com/office/drawing/2014/main" id="{EA5FCEDE-3F95-8AE4-0B28-9D9E5A4C5C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18794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08AD6DA-6F60-8914-488E-9A92688698A4}"/>
                  </a:ext>
                </a:extLst>
              </p:cNvPr>
              <p:cNvSpPr txBox="1"/>
              <p:nvPr/>
            </p:nvSpPr>
            <p:spPr>
              <a:xfrm>
                <a:off x="767630" y="1166839"/>
                <a:ext cx="10656740" cy="19057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是线段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的黄金分割点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=200,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的长度是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A.200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-200	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B.100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-100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C.300-100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D.50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-50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08AD6DA-6F60-8914-488E-9A92688698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166839"/>
                <a:ext cx="10656740" cy="1905778"/>
              </a:xfrm>
              <a:prstGeom prst="rect">
                <a:avLst/>
              </a:prstGeom>
              <a:blipFill>
                <a:blip r:embed="rId4"/>
                <a:stretch>
                  <a:fillRect l="-1201" t="-4153" b="-7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1F02982-646F-CD4B-4D74-098872D21368}"/>
              </a:ext>
            </a:extLst>
          </p:cNvPr>
          <p:cNvSpPr txBox="1"/>
          <p:nvPr/>
        </p:nvSpPr>
        <p:spPr>
          <a:xfrm>
            <a:off x="695624" y="3211188"/>
            <a:ext cx="1065673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的黄金分割点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一条线段的黄金分割点有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FAA80EF-E6B8-85E3-9D75-BE5F044DBD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9582" y="4626173"/>
            <a:ext cx="3262533" cy="96898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3C8C0F7-4B61-73C1-DDDB-50253480165C}"/>
              </a:ext>
            </a:extLst>
          </p:cNvPr>
          <p:cNvSpPr txBox="1"/>
          <p:nvPr/>
        </p:nvSpPr>
        <p:spPr>
          <a:xfrm>
            <a:off x="1457688" y="1649826"/>
            <a:ext cx="6780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48F65BE-DC28-86D0-6DA3-CF0CEB49BA2E}"/>
                  </a:ext>
                </a:extLst>
              </p:cNvPr>
              <p:cNvSpPr txBox="1"/>
              <p:nvPr/>
            </p:nvSpPr>
            <p:spPr>
              <a:xfrm>
                <a:off x="7985257" y="2901744"/>
                <a:ext cx="1071675" cy="7864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48F65BE-DC28-86D0-6DA3-CF0CEB49BA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5257" y="2901744"/>
                <a:ext cx="1071675" cy="78649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175671D-396A-43EC-5E8D-D0DAAA537318}"/>
                  </a:ext>
                </a:extLst>
              </p:cNvPr>
              <p:cNvSpPr txBox="1"/>
              <p:nvPr/>
            </p:nvSpPr>
            <p:spPr>
              <a:xfrm>
                <a:off x="10056275" y="2926113"/>
                <a:ext cx="1071675" cy="7864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175671D-396A-43EC-5E8D-D0DAAA5373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56275" y="2926113"/>
                <a:ext cx="1071675" cy="78649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C4AFEB55-B1D0-AD94-CA1D-1E6A52EAA32D}"/>
              </a:ext>
            </a:extLst>
          </p:cNvPr>
          <p:cNvSpPr txBox="1"/>
          <p:nvPr/>
        </p:nvSpPr>
        <p:spPr>
          <a:xfrm>
            <a:off x="4931055" y="3643744"/>
            <a:ext cx="5889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5419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AE267F-053B-03F3-6CA5-CBD3A3D40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3.jpeg">
            <a:extLst>
              <a:ext uri="{FF2B5EF4-FFF2-40B4-BE49-F238E27FC236}">
                <a16:creationId xmlns:a16="http://schemas.microsoft.com/office/drawing/2014/main" id="{B14AC0B3-627D-BDE7-6529-C66CBA4AEB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C8974CC-CE04-95AE-BD91-F1E09B977DBF}"/>
              </a:ext>
            </a:extLst>
          </p:cNvPr>
          <p:cNvSpPr txBox="1"/>
          <p:nvPr/>
        </p:nvSpPr>
        <p:spPr>
          <a:xfrm>
            <a:off x="2063720" y="565560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黄金分割点的证明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24.jpeg">
            <a:extLst>
              <a:ext uri="{FF2B5EF4-FFF2-40B4-BE49-F238E27FC236}">
                <a16:creationId xmlns:a16="http://schemas.microsoft.com/office/drawing/2014/main" id="{400C6C41-ED7B-7D45-E74C-F29F836F46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590" y="1268850"/>
            <a:ext cx="673340" cy="30586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6D2B213-D6DD-4A6F-CE90-E44B7F503695}"/>
              </a:ext>
            </a:extLst>
          </p:cNvPr>
          <p:cNvSpPr txBox="1"/>
          <p:nvPr/>
        </p:nvSpPr>
        <p:spPr>
          <a:xfrm>
            <a:off x="695625" y="1128858"/>
            <a:ext cx="1087275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的定线段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为边作正方形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的延长线上取点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为边作正方形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4AB73AB-20A3-97A9-B3A9-678786CE1239}"/>
              </a:ext>
            </a:extLst>
          </p:cNvPr>
          <p:cNvSpPr txBox="1"/>
          <p:nvPr/>
        </p:nvSpPr>
        <p:spPr>
          <a:xfrm>
            <a:off x="695625" y="2460201"/>
            <a:ext cx="36722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64BE89F-3004-B164-6B94-037E31CFAF57}"/>
                  </a:ext>
                </a:extLst>
              </p:cNvPr>
              <p:cNvSpPr txBox="1"/>
              <p:nvPr/>
            </p:nvSpPr>
            <p:spPr>
              <a:xfrm>
                <a:off x="695625" y="2983421"/>
                <a:ext cx="10398712" cy="30653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是正方形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∵P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∴DP=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𝑫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𝑷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∴AF=PF-AP=PD-AP=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AMEF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是正方形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∴AM=AF=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∴DM=AD-AM=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64BE89F-3004-B164-6B94-037E31CFAF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983421"/>
                <a:ext cx="10398712" cy="3065326"/>
              </a:xfrm>
              <a:prstGeom prst="rect">
                <a:avLst/>
              </a:prstGeom>
              <a:blipFill>
                <a:blip r:embed="rId5"/>
                <a:stretch>
                  <a:fillRect l="-1172" t="-2584" b="-45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image125.jpeg">
            <a:extLst>
              <a:ext uri="{FF2B5EF4-FFF2-40B4-BE49-F238E27FC236}">
                <a16:creationId xmlns:a16="http://schemas.microsoft.com/office/drawing/2014/main" id="{22909C1E-72F2-8A80-B039-D927364901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88180" y="2443311"/>
            <a:ext cx="1800125" cy="2400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09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39217-B85E-B6DF-D474-0A835EA5CC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3092540-3796-06B6-6D45-EBFA996EF597}"/>
              </a:ext>
            </a:extLst>
          </p:cNvPr>
          <p:cNvSpPr txBox="1"/>
          <p:nvPr/>
        </p:nvSpPr>
        <p:spPr>
          <a:xfrm>
            <a:off x="767630" y="548800"/>
            <a:ext cx="6108404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的黄金分割点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4059207-6BCC-7799-92C7-E32FADD2394F}"/>
                  </a:ext>
                </a:extLst>
              </p:cNvPr>
              <p:cNvSpPr txBox="1"/>
              <p:nvPr/>
            </p:nvSpPr>
            <p:spPr>
              <a:xfrm>
                <a:off x="767630" y="1205646"/>
                <a:ext cx="6108404" cy="19849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𝑨𝑴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𝑫𝑴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𝑨𝑴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𝑨𝑴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𝑫𝑴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𝑨𝑴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是线段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的黄金分割点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4059207-6BCC-7799-92C7-E32FADD239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205646"/>
                <a:ext cx="6108404" cy="1984902"/>
              </a:xfrm>
              <a:prstGeom prst="rect">
                <a:avLst/>
              </a:prstGeom>
              <a:blipFill>
                <a:blip r:embed="rId3"/>
                <a:stretch>
                  <a:fillRect l="-2096" r="-3393" b="-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25.jpeg">
            <a:extLst>
              <a:ext uri="{FF2B5EF4-FFF2-40B4-BE49-F238E27FC236}">
                <a16:creationId xmlns:a16="http://schemas.microsoft.com/office/drawing/2014/main" id="{9DBBF843-BF62-2DC4-BC1E-2ABB58A790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175" y="1039032"/>
            <a:ext cx="1800125" cy="2400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9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D606CB-32FC-21D5-C3DC-9E02AC658C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6.jpeg">
            <a:extLst>
              <a:ext uri="{FF2B5EF4-FFF2-40B4-BE49-F238E27FC236}">
                <a16:creationId xmlns:a16="http://schemas.microsoft.com/office/drawing/2014/main" id="{77BEC4D5-098F-5544-732A-0E5BB73CB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50" y="548800"/>
            <a:ext cx="1584110" cy="45260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FBBD648-5808-81CE-431A-55F212336070}"/>
                  </a:ext>
                </a:extLst>
              </p:cNvPr>
              <p:cNvSpPr txBox="1"/>
              <p:nvPr/>
            </p:nvSpPr>
            <p:spPr>
              <a:xfrm>
                <a:off x="695625" y="1124840"/>
                <a:ext cx="10315047" cy="11435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线段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上截取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上截取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求证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是线段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的黄金分割点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FBBD648-5808-81CE-431A-55F2123360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124840"/>
                <a:ext cx="10315047" cy="1143518"/>
              </a:xfrm>
              <a:prstGeom prst="rect">
                <a:avLst/>
              </a:prstGeom>
              <a:blipFill>
                <a:blip r:embed="rId4"/>
                <a:stretch>
                  <a:fillRect l="-1182" b="-14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3BF3BC-0744-7265-CECC-854BEB1DC89C}"/>
                  </a:ext>
                </a:extLst>
              </p:cNvPr>
              <p:cNvSpPr txBox="1"/>
              <p:nvPr/>
            </p:nvSpPr>
            <p:spPr>
              <a:xfrm>
                <a:off x="695625" y="2247163"/>
                <a:ext cx="5256365" cy="37145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∴AD=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p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𝑫</m:t>
                            </m:r>
                          </m:e>
                          <m:sup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∴AE=AD-DE=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∴AC=AE=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是线段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的黄金分割点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3BF3BC-0744-7265-CECC-854BEB1DC8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247163"/>
                <a:ext cx="5256365" cy="3714543"/>
              </a:xfrm>
              <a:prstGeom prst="rect">
                <a:avLst/>
              </a:prstGeom>
              <a:blipFill>
                <a:blip r:embed="rId5"/>
                <a:stretch>
                  <a:fillRect l="-2320" b="-37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127.jpeg">
            <a:extLst>
              <a:ext uri="{FF2B5EF4-FFF2-40B4-BE49-F238E27FC236}">
                <a16:creationId xmlns:a16="http://schemas.microsoft.com/office/drawing/2014/main" id="{CDC12D4A-4D16-93BF-2496-3A88B43B8A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48080" y="2970490"/>
            <a:ext cx="3096215" cy="1946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0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79BC59-7FBC-6C36-24F9-9A4AE95C52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8.jpeg">
            <a:extLst>
              <a:ext uri="{FF2B5EF4-FFF2-40B4-BE49-F238E27FC236}">
                <a16:creationId xmlns:a16="http://schemas.microsoft.com/office/drawing/2014/main" id="{AB3DBE7C-71DC-19A6-5B62-CAE896E344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554209"/>
            <a:ext cx="7056490" cy="49214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219CB42-258A-D537-BF3D-1F551D12205D}"/>
              </a:ext>
            </a:extLst>
          </p:cNvPr>
          <p:cNvSpPr txBox="1"/>
          <p:nvPr/>
        </p:nvSpPr>
        <p:spPr>
          <a:xfrm>
            <a:off x="1991715" y="534611"/>
            <a:ext cx="610840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黄金分割的实际应用</a:t>
            </a:r>
            <a:endParaRPr lang="zh-CN" altLang="en-US" sz="2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29.jpeg">
            <a:extLst>
              <a:ext uri="{FF2B5EF4-FFF2-40B4-BE49-F238E27FC236}">
                <a16:creationId xmlns:a16="http://schemas.microsoft.com/office/drawing/2014/main" id="{1A1EAA42-E906-440B-7325-FC6E9A2A53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159" y="1174808"/>
            <a:ext cx="788577" cy="35821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2718CBB-CD6E-25F9-A363-AE5FC9840EAE}"/>
                  </a:ext>
                </a:extLst>
              </p:cNvPr>
              <p:cNvSpPr txBox="1"/>
              <p:nvPr/>
            </p:nvSpPr>
            <p:spPr>
              <a:xfrm>
                <a:off x="479610" y="1065952"/>
                <a:ext cx="10944760" cy="26483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古希腊时期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人们认为最美人体的头顶至肚脐的长度与肚脐至足底的长度之比是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6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  <m:r>
                          <a:rPr lang="en-US" altLang="zh-CN" sz="2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d>
                      <m:dPr>
                        <m:ctrlPr>
                          <a:rPr lang="zh-CN" altLang="zh-CN" sz="2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zh-CN" altLang="zh-CN" sz="2600" b="1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600" b="1" i="1" smtClean="0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𝟓</m:t>
                                </m:r>
                              </m:e>
                            </m:rad>
                            <m:r>
                              <a:rPr lang="en-US" altLang="zh-CN" sz="26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26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6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≈</m:t>
                        </m:r>
                        <m:r>
                          <a:rPr lang="en-US" altLang="zh-CN" sz="2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2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𝟔𝟏𝟖</m:t>
                        </m:r>
                        <m:r>
                          <a:rPr lang="en-US" altLang="zh-CN" sz="2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zh-CN" altLang="zh-CN" sz="2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称为黄金分割比例</m:t>
                        </m:r>
                      </m:e>
                    </m:d>
                  </m:oMath>
                </a14:m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著名的“断臂维纳斯”便是如此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此外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最美人体的头顶至咽喉的长度与咽喉至肚脐的长度之比也是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6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  <m:r>
                          <a:rPr lang="en-US" altLang="zh-CN" sz="2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若某人满足上述两个黄金分割比例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头顶至咽喉的长度为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27</a:t>
                </a:r>
                <a:r>
                  <a:rPr lang="en-US" altLang="zh-CN" sz="2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则其身高大约是多少厘米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?(</a:t>
                </a:r>
                <a:r>
                  <a:rPr lang="zh-CN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结果保留整数</a:t>
                </a:r>
                <a:r>
                  <a:rPr lang="en-US" altLang="zh-CN" sz="2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en-US" sz="2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2718CBB-CD6E-25F9-A363-AE5FC9840E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1065952"/>
                <a:ext cx="10944760" cy="2648354"/>
              </a:xfrm>
              <a:prstGeom prst="rect">
                <a:avLst/>
              </a:prstGeom>
              <a:blipFill>
                <a:blip r:embed="rId5"/>
                <a:stretch>
                  <a:fillRect l="-1003" t="-2535" r="-4011" b="-5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1001105-D761-1E85-9749-5B72E10B152C}"/>
                  </a:ext>
                </a:extLst>
              </p:cNvPr>
              <p:cNvSpPr txBox="1"/>
              <p:nvPr/>
            </p:nvSpPr>
            <p:spPr>
              <a:xfrm>
                <a:off x="496893" y="3820466"/>
                <a:ext cx="10944760" cy="20985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设该人咽喉至肚脐的长度为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肚脐至足底的长度为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 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𝟐𝟕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≈0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618,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≈43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头顶至肚脐的长度约为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:27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43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7(cm),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𝟕𝟎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≈0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618,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≈114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其身高约为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:114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7≈185(cm)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1001105-D761-1E85-9749-5B72E10B15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893" y="3820466"/>
                <a:ext cx="10944760" cy="2098523"/>
              </a:xfrm>
              <a:prstGeom prst="rect">
                <a:avLst/>
              </a:prstGeom>
              <a:blipFill>
                <a:blip r:embed="rId6"/>
                <a:stretch>
                  <a:fillRect l="-1003" t="-3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58902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4547</TotalTime>
  <Words>813</Words>
  <Application>Microsoft Office PowerPoint</Application>
  <PresentationFormat>宽屏</PresentationFormat>
  <Paragraphs>58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259</cp:revision>
  <dcterms:created xsi:type="dcterms:W3CDTF">2024-04-24T12:16:00Z</dcterms:created>
  <dcterms:modified xsi:type="dcterms:W3CDTF">2025-04-04T07:06:36Z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