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4728" r:id="rId2"/>
    <p:sldId id="5118" r:id="rId3"/>
    <p:sldId id="5119" r:id="rId4"/>
    <p:sldId id="5120" r:id="rId5"/>
    <p:sldId id="5121" r:id="rId6"/>
    <p:sldId id="5122" r:id="rId7"/>
    <p:sldId id="5123" r:id="rId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349" autoAdjust="0"/>
  </p:normalViewPr>
  <p:slideViewPr>
    <p:cSldViewPr showGuides="1">
      <p:cViewPr varScale="1">
        <p:scale>
          <a:sx n="72" d="100"/>
          <a:sy n="72" d="100"/>
        </p:scale>
        <p:origin x="1152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77508-CC8E-4EA4-F3EF-2D00E5395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CE0F704-0137-32F4-8DCE-B108BC852D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8FDBE4E-1803-EE44-21A7-61088190FDB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211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813F6-87FE-3F4F-BD14-388AC5526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1140F32-0F36-AD97-D5D9-5EB7B98F6B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1110A28-2C74-B8E4-7C1B-749D419BB4C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118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EE1C5-0952-9695-3915-D1FC57781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74AE1FF-1F67-1500-7E10-1E5B233C78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D9C4C5F-5CB4-22F4-67B9-A11FADE780F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852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A4D0F-5969-0B2D-440D-D202BE606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EB8406E-1A54-AAA9-8BBD-EE799D7418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CA8FD29-0034-A7D6-A6C8-95AE51F4FF4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5701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9ABB0-612A-DA6A-B74C-91A60E861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7E745B6-CBD3-7D44-FCBB-787A788C7F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9E47DB6-D534-26B1-4AF3-F605C99A90D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689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915C7-B429-8AB3-C4AA-66F403726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24DDBA1-ADCD-4D35-8821-EC294E09B5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5B5390F-F005-F622-6A50-EE2B7A92064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355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TIF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tif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TI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57A5A46-3FCC-61DF-38CA-5493D696B800}"/>
              </a:ext>
            </a:extLst>
          </p:cNvPr>
          <p:cNvSpPr txBox="1"/>
          <p:nvPr/>
        </p:nvSpPr>
        <p:spPr>
          <a:xfrm>
            <a:off x="1127655" y="1052835"/>
            <a:ext cx="9936690" cy="4030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相似三角形的性质</a:t>
            </a:r>
          </a:p>
          <a:p>
            <a:pPr algn="ctr">
              <a:lnSpc>
                <a:spcPct val="150000"/>
              </a:lnSpc>
              <a:buNone/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相似三角形中的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对应线段的比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B529E-F3FF-0CD0-6E6D-EAFC497E6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8.jpeg">
            <a:extLst>
              <a:ext uri="{FF2B5EF4-FFF2-40B4-BE49-F238E27FC236}">
                <a16:creationId xmlns:a16="http://schemas.microsoft.com/office/drawing/2014/main" id="{693DA7A3-3779-D899-35C7-7D0201A5C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7128495" cy="57236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FBFE066-3AD4-67F8-9B57-36C499B6DED1}"/>
              </a:ext>
            </a:extLst>
          </p:cNvPr>
          <p:cNvSpPr txBox="1"/>
          <p:nvPr/>
        </p:nvSpPr>
        <p:spPr>
          <a:xfrm>
            <a:off x="695625" y="1268850"/>
            <a:ext cx="10152705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相似三角形的性质定理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相似三角形对应高的比、对应角平分线的比、对应中线的比都等于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当我们用该性质解题时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要特别注意其中的“对应”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要注意并不是任意高的比、角平分线的比、中线的比都等于相似比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11A7E7-DB5C-2375-F0D2-EA1D2CF1C900}"/>
              </a:ext>
            </a:extLst>
          </p:cNvPr>
          <p:cNvSpPr txBox="1"/>
          <p:nvPr/>
        </p:nvSpPr>
        <p:spPr>
          <a:xfrm>
            <a:off x="1715715" y="2708950"/>
            <a:ext cx="15720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853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AD91D-EA5C-968A-296A-9D4A99448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9.jpeg">
            <a:extLst>
              <a:ext uri="{FF2B5EF4-FFF2-40B4-BE49-F238E27FC236}">
                <a16:creationId xmlns:a16="http://schemas.microsoft.com/office/drawing/2014/main" id="{855BFB02-86EC-DF79-2EC6-4B3F830483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40" y="620805"/>
            <a:ext cx="7311478" cy="587053"/>
          </a:xfrm>
          <a:prstGeom prst="rect">
            <a:avLst/>
          </a:prstGeom>
        </p:spPr>
      </p:pic>
      <p:pic>
        <p:nvPicPr>
          <p:cNvPr id="3" name="image170.jpeg">
            <a:extLst>
              <a:ext uri="{FF2B5EF4-FFF2-40B4-BE49-F238E27FC236}">
                <a16:creationId xmlns:a16="http://schemas.microsoft.com/office/drawing/2014/main" id="{B1048594-4D5F-0D8C-A31B-46B576641F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440" y="1340855"/>
            <a:ext cx="7226966" cy="50403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50226F2-78FB-80B4-8617-A4AF55CF613F}"/>
              </a:ext>
            </a:extLst>
          </p:cNvPr>
          <p:cNvSpPr txBox="1"/>
          <p:nvPr/>
        </p:nvSpPr>
        <p:spPr>
          <a:xfrm>
            <a:off x="2207730" y="1283713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相似三角形性质的综合应用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72.jpeg">
            <a:extLst>
              <a:ext uri="{FF2B5EF4-FFF2-40B4-BE49-F238E27FC236}">
                <a16:creationId xmlns:a16="http://schemas.microsoft.com/office/drawing/2014/main" id="{84A2DE4D-2245-325F-78F6-19B411913C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440" y="2183649"/>
            <a:ext cx="831852" cy="37787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AB63468-6698-0AA2-2D4E-8F4E35284924}"/>
              </a:ext>
            </a:extLst>
          </p:cNvPr>
          <p:cNvSpPr txBox="1"/>
          <p:nvPr/>
        </p:nvSpPr>
        <p:spPr>
          <a:xfrm>
            <a:off x="649645" y="1996259"/>
            <a:ext cx="10728745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铁道口的栏杆短臂长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长臂长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当短臂端点下降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长臂端点能升高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              B.6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	                                  D.10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171.jpeg">
            <a:extLst>
              <a:ext uri="{FF2B5EF4-FFF2-40B4-BE49-F238E27FC236}">
                <a16:creationId xmlns:a16="http://schemas.microsoft.com/office/drawing/2014/main" id="{3EF5DA2B-6DD4-9527-24C4-643845DD19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7600" y="4149050"/>
            <a:ext cx="2685611" cy="162964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0F72A84-39D2-282B-60F0-FD66D81AC0B8}"/>
              </a:ext>
            </a:extLst>
          </p:cNvPr>
          <p:cNvSpPr txBox="1"/>
          <p:nvPr/>
        </p:nvSpPr>
        <p:spPr>
          <a:xfrm>
            <a:off x="4799910" y="2791002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970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A386C-C91A-6A59-1603-75C242876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3.jpeg">
            <a:extLst>
              <a:ext uri="{FF2B5EF4-FFF2-40B4-BE49-F238E27FC236}">
                <a16:creationId xmlns:a16="http://schemas.microsoft.com/office/drawing/2014/main" id="{E6EB13B7-0BB7-8525-2301-57C9A7D10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604" y="635688"/>
            <a:ext cx="831852" cy="37787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874C1A6-B539-C5AA-B73A-625EEAE10DDB}"/>
                  </a:ext>
                </a:extLst>
              </p:cNvPr>
              <p:cNvSpPr txBox="1"/>
              <p:nvPr/>
            </p:nvSpPr>
            <p:spPr>
              <a:xfrm>
                <a:off x="529463" y="548800"/>
                <a:ext cx="10965021" cy="15732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B'E'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的平分线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B'C'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的三等分点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C'D'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B'D'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A'D'.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874C1A6-B539-C5AA-B73A-625EEAE10D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463" y="548800"/>
                <a:ext cx="10965021" cy="1573251"/>
              </a:xfrm>
              <a:prstGeom prst="rect">
                <a:avLst/>
              </a:prstGeom>
              <a:blipFill>
                <a:blip r:embed="rId4"/>
                <a:stretch>
                  <a:fillRect l="-1167" t="-5039" r="-778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978AAC-36CB-57BE-5D7E-64485896D673}"/>
                  </a:ext>
                </a:extLst>
              </p:cNvPr>
              <p:cNvSpPr txBox="1"/>
              <p:nvPr/>
            </p:nvSpPr>
            <p:spPr>
              <a:xfrm>
                <a:off x="550790" y="2236401"/>
                <a:ext cx="6553279" cy="28179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A'B'D'.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B'D'=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B'C'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A'B'D'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A'B'D'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978AAC-36CB-57BE-5D7E-64485896D6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790" y="2236401"/>
                <a:ext cx="6553279" cy="2817951"/>
              </a:xfrm>
              <a:prstGeom prst="rect">
                <a:avLst/>
              </a:prstGeom>
              <a:blipFill>
                <a:blip r:embed="rId5"/>
                <a:stretch>
                  <a:fillRect l="-1860" t="-3030" b="-1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174.jpeg">
            <a:extLst>
              <a:ext uri="{FF2B5EF4-FFF2-40B4-BE49-F238E27FC236}">
                <a16:creationId xmlns:a16="http://schemas.microsoft.com/office/drawing/2014/main" id="{243016A3-5605-E36F-A45F-A4DCA3E1E4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6125" y="1591397"/>
            <a:ext cx="2209902" cy="1869571"/>
          </a:xfrm>
          <a:prstGeom prst="rect">
            <a:avLst/>
          </a:prstGeom>
        </p:spPr>
      </p:pic>
      <p:pic>
        <p:nvPicPr>
          <p:cNvPr id="8" name="image175.jpeg">
            <a:extLst>
              <a:ext uri="{FF2B5EF4-FFF2-40B4-BE49-F238E27FC236}">
                <a16:creationId xmlns:a16="http://schemas.microsoft.com/office/drawing/2014/main" id="{CB600809-16E6-E006-CFE7-6F274BA377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100" y="3589019"/>
            <a:ext cx="2803608" cy="229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6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12A36-0B93-95A8-9761-7260C4D81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7.jpeg">
            <a:extLst>
              <a:ext uri="{FF2B5EF4-FFF2-40B4-BE49-F238E27FC236}">
                <a16:creationId xmlns:a16="http://schemas.microsoft.com/office/drawing/2014/main" id="{D6822B97-C6EF-8FEE-DD6E-E8378A1D8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831852" cy="3778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8DC7A92-1224-FC17-E891-E1A3DFE9846D}"/>
              </a:ext>
            </a:extLst>
          </p:cNvPr>
          <p:cNvSpPr txBox="1"/>
          <p:nvPr/>
        </p:nvSpPr>
        <p:spPr>
          <a:xfrm>
            <a:off x="591721" y="521267"/>
            <a:ext cx="1087275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有一块三角形余料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现在要把它加工成长与宽的比为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的矩形零件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要求一条长边在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其余两个顶点分别在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F708A4-3956-C8ED-8C4F-6C4E03F44C6F}"/>
                  </a:ext>
                </a:extLst>
              </p:cNvPr>
              <p:cNvSpPr txBox="1"/>
              <p:nvPr/>
            </p:nvSpPr>
            <p:spPr>
              <a:xfrm>
                <a:off x="591721" y="2000742"/>
                <a:ext cx="6840475" cy="39204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EH=FG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𝑬𝑯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MD=EF=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)cm,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𝟏𝟖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30(cm)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F708A4-3956-C8ED-8C4F-6C4E03F44C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721" y="2000742"/>
                <a:ext cx="6840475" cy="3920432"/>
              </a:xfrm>
              <a:prstGeom prst="rect">
                <a:avLst/>
              </a:prstGeom>
              <a:blipFill>
                <a:blip r:embed="rId4"/>
                <a:stretch>
                  <a:fillRect l="-1783" t="-2022" b="-3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176.jpeg">
            <a:extLst>
              <a:ext uri="{FF2B5EF4-FFF2-40B4-BE49-F238E27FC236}">
                <a16:creationId xmlns:a16="http://schemas.microsoft.com/office/drawing/2014/main" id="{209F5C50-C78E-A853-2AC5-2DFC0892A9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125" y="2653845"/>
            <a:ext cx="2880200" cy="23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30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04C66-6E1C-5E72-3900-2A9F1E2B5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8.jpeg">
            <a:extLst>
              <a:ext uri="{FF2B5EF4-FFF2-40B4-BE49-F238E27FC236}">
                <a16:creationId xmlns:a16="http://schemas.microsoft.com/office/drawing/2014/main" id="{9ABFDBEF-A758-996C-9516-3DBC3AE5CD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1512105" cy="4320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0833E7-E28A-85D7-5B91-A9FE1DCF9A47}"/>
                  </a:ext>
                </a:extLst>
              </p:cNvPr>
              <p:cNvSpPr txBox="1"/>
              <p:nvPr/>
            </p:nvSpPr>
            <p:spPr>
              <a:xfrm>
                <a:off x="695624" y="990192"/>
                <a:ext cx="10728745" cy="17658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对应中线的比为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	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	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𝟏𝟔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𝟗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0833E7-E28A-85D7-5B91-A9FE1DCF9A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990192"/>
                <a:ext cx="10728745" cy="1765868"/>
              </a:xfrm>
              <a:prstGeom prst="rect">
                <a:avLst/>
              </a:prstGeom>
              <a:blipFill>
                <a:blip r:embed="rId4"/>
                <a:stretch>
                  <a:fillRect l="-1136" b="-3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EA610A7-1787-AF97-8A4F-61DD8F88C98B}"/>
              </a:ext>
            </a:extLst>
          </p:cNvPr>
          <p:cNvSpPr txBox="1"/>
          <p:nvPr/>
        </p:nvSpPr>
        <p:spPr>
          <a:xfrm>
            <a:off x="692323" y="2765422"/>
            <a:ext cx="792385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·孝感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《九章算术》是我国数学经典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上面记载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“今有邑方不知大小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各中开门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出北门三十步有木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出西门七百五十步见木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问邑方几何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”其大意是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已知正方形小城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在一条直线上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=750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问正方形小城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的边长是多少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该问题的答案是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E27D9D6-D949-EB85-32FF-99C583A81E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165" y="3219006"/>
            <a:ext cx="3232172" cy="176586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AB2F498-F276-E0DC-00FA-0E74D157412B}"/>
              </a:ext>
            </a:extLst>
          </p:cNvPr>
          <p:cNvSpPr txBox="1"/>
          <p:nvPr/>
        </p:nvSpPr>
        <p:spPr>
          <a:xfrm>
            <a:off x="4654249" y="1611516"/>
            <a:ext cx="5776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1DFA5EC-4E95-D8C6-35C0-AA011E6EC4F5}"/>
              </a:ext>
            </a:extLst>
          </p:cNvPr>
          <p:cNvSpPr txBox="1"/>
          <p:nvPr/>
        </p:nvSpPr>
        <p:spPr>
          <a:xfrm>
            <a:off x="5561973" y="5344588"/>
            <a:ext cx="1182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685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18B68-629F-FD84-626C-26763644C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011EB50-0447-0594-2CB7-384F8E3BE298}"/>
              </a:ext>
            </a:extLst>
          </p:cNvPr>
          <p:cNvSpPr txBox="1"/>
          <p:nvPr/>
        </p:nvSpPr>
        <p:spPr>
          <a:xfrm>
            <a:off x="665593" y="548800"/>
            <a:ext cx="1068677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一条河的两岸有一段是平行的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在河的一岸每隔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有一棵树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在河的对岸每隔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有一根电线杆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在这岸离开岸边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看对岸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看到对岸相邻两根电线杆恰被这岸的两棵树遮住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并且这两棵树之间还有三棵树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求河的宽度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1767F2-F3EA-10E1-63DA-A22FBFE54A96}"/>
                  </a:ext>
                </a:extLst>
              </p:cNvPr>
              <p:cNvSpPr txBox="1"/>
              <p:nvPr/>
            </p:nvSpPr>
            <p:spPr>
              <a:xfrm>
                <a:off x="692905" y="2435170"/>
                <a:ext cx="8020767" cy="34958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20(m),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𝑬𝑮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𝟐𝟓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𝑭𝑮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符合题意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河的宽度是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1767F2-F3EA-10E1-63DA-A22FBFE54A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905" y="2435170"/>
                <a:ext cx="8020767" cy="3495893"/>
              </a:xfrm>
              <a:prstGeom prst="rect">
                <a:avLst/>
              </a:prstGeom>
              <a:blipFill>
                <a:blip r:embed="rId3"/>
                <a:stretch>
                  <a:fillRect l="-1597" t="-2265" b="-40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80.jpeg">
            <a:extLst>
              <a:ext uri="{FF2B5EF4-FFF2-40B4-BE49-F238E27FC236}">
                <a16:creationId xmlns:a16="http://schemas.microsoft.com/office/drawing/2014/main" id="{24A65149-100D-447D-9001-84FC1BE2E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200" y="2780955"/>
            <a:ext cx="1872130" cy="2297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364B8D2-7DEE-2562-AD57-0C0AE08B99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3672" y="2324492"/>
            <a:ext cx="23526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78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4596</TotalTime>
  <Words>753</Words>
  <Application>Microsoft Office PowerPoint</Application>
  <PresentationFormat>宽屏</PresentationFormat>
  <Paragraphs>39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262</cp:revision>
  <dcterms:created xsi:type="dcterms:W3CDTF">2024-04-24T12:16:00Z</dcterms:created>
  <dcterms:modified xsi:type="dcterms:W3CDTF">2025-04-04T07:59:54Z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