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" ContentType="image/ti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sldIdLst>
    <p:sldId id="267" r:id="rId2"/>
    <p:sldId id="4325" r:id="rId3"/>
    <p:sldId id="4326" r:id="rId4"/>
    <p:sldId id="4327" r:id="rId5"/>
    <p:sldId id="4328" r:id="rId6"/>
    <p:sldId id="4329" r:id="rId7"/>
    <p:sldId id="4330" r:id="rId8"/>
    <p:sldId id="4331" r:id="rId9"/>
    <p:sldId id="4332" r:id="rId10"/>
    <p:sldId id="4333" r:id="rId11"/>
    <p:sldId id="4334" r:id="rId12"/>
    <p:sldId id="4335" r:id="rId13"/>
    <p:sldId id="4336" r:id="rId14"/>
  </p:sldIdLst>
  <p:sldSz cx="12192000" cy="6858000"/>
  <p:notesSz cx="6858000" cy="9144000"/>
  <p:defaultTextStyle>
    <a:defPPr>
      <a:defRPr lang="zh-CN"/>
    </a:defPPr>
    <a:lvl1pPr marL="0" lvl="0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1pPr>
    <a:lvl2pPr marL="457200" lvl="1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2pPr>
    <a:lvl3pPr marL="914400" lvl="2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3pPr>
    <a:lvl4pPr marL="1371600" lvl="3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4pPr>
    <a:lvl5pPr marL="1828800" lvl="4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5pPr>
    <a:lvl6pPr marL="2286000" lvl="5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6pPr>
    <a:lvl7pPr marL="2743200" lvl="6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7pPr>
    <a:lvl8pPr marL="3200400" lvl="7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8pPr>
    <a:lvl9pPr marL="3657600" lvl="8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51" userDrawn="1">
          <p15:clr>
            <a:srgbClr val="A4A3A4"/>
          </p15:clr>
        </p15:guide>
        <p15:guide id="2" pos="3882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PC" initials="P" lastIdx="1" clrIdx="0">
    <p:extLst>
      <p:ext uri="{19B8F6BF-5375-455C-9EA6-DF929625EA0E}">
        <p15:presenceInfo xmlns:p15="http://schemas.microsoft.com/office/powerpoint/2012/main" userId="PC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B251C"/>
    <a:srgbClr val="E5F5FC"/>
    <a:srgbClr val="00ADE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950" autoAdjust="0"/>
    <p:restoredTop sz="92761" autoAdjust="0"/>
  </p:normalViewPr>
  <p:slideViewPr>
    <p:cSldViewPr showGuides="1">
      <p:cViewPr varScale="1">
        <p:scale>
          <a:sx n="74" d="100"/>
          <a:sy n="74" d="100"/>
        </p:scale>
        <p:origin x="1090" y="77"/>
      </p:cViewPr>
      <p:guideLst>
        <p:guide orient="horz" pos="2251"/>
        <p:guide pos="388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5" cy="720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commentAuthors" Target="commentAuthors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noProof="1" smtClean="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076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备注占位符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</a:p>
          <a:p>
            <a:pPr marL="457200" marR="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</a:p>
          <a:p>
            <a:pPr marL="914400" marR="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</a:p>
          <a:p>
            <a:pPr marL="1371600" marR="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</a:p>
          <a:p>
            <a:pPr marL="1828800" marR="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latin typeface="Calibri" panose="020F0502020204030204" pitchFamily="34" charset="0"/>
                <a:ea typeface="等线" panose="02010600030101010101" pitchFamily="2" charset="-122"/>
                <a:cs typeface="+mn-cs"/>
              </a:rPr>
              <a:t>‹#›</a:t>
            </a:fld>
            <a:endParaRPr lang="zh-CN" altLang="en-US" sz="1200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C891A09-133D-DE97-388C-C1FB7E3E0E4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7F0A08B3-860F-CA57-1F36-466D2ABB159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48E73FE3-7D45-F14D-FAB4-7343596C6D6F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101378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03FEFB4-40DB-822B-192A-0A737698AF7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8E36A348-6567-F2A7-2B78-4BAA00D8078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79C9BD28-3F85-2341-86D4-C8FE9D333B59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945155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93F29CF-83D1-FAB2-BB63-49C47DAC92F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E21BA409-FDC7-A1F2-0649-D2E1E238939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82AC5BE3-F641-10D2-AC18-305223B6F524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441033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0C5F71-AF6D-9041-A5E7-C59BBEACE15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12548B4E-E6B6-31F2-402B-F0BA1C5D7B4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7279FD3D-5B96-929F-8F5F-3214140C6099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362688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EAFD82-61C5-CD6B-E9E8-511CDF91680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4D7F507E-E834-AD03-2353-063B675D28A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D6AA954B-B197-80F2-92E5-0FB72F16ACA0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130056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642CBB1-5E24-1FBF-4EEF-E2D5BDE1DBE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B4CDE521-71B6-1E87-10F4-5AAC9AD7A65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444FD82A-2A61-DAB7-D2AF-E741833A377B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615211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39D147B-B899-B65E-8599-26859108099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244BD687-7DB1-080F-4CA3-6BCFEECDED9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08E853C3-52B4-1961-3AE2-7CC125C2BE02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339942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34E3396-FE25-9BC5-DC8E-0BB0FE09D9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83802076-9382-0F9D-771E-8E0BA8FCB01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4F72C6E7-F3FB-C5CE-4A7D-1FD32F0BEF76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677317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8A45D3-D591-771E-3315-73F075F9A18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DA8038D3-E4B2-2EB0-C77A-F301756D743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47EB0A82-4A81-F47B-AF78-52F7666B5B90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982208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8BE7452-D01E-D993-5B02-06B8EFA4D3E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11F71A87-0FCE-FE7D-0253-CADC4238FA8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A7AABEEF-D4E6-529E-554B-DC35F0C79AEA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671490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ADF16C8-E701-1C38-A219-B4004CA0D09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9DEACB8D-0D0D-0B96-B47D-47733A102AF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6B2FC18A-7A32-A90D-4858-3684316E029B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850734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AE078BD-C6F7-CFB8-470F-3E09ACA984C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16CC9872-120B-EA9F-696F-92FEE531003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8A26B90A-330E-E9F1-1890-BBBFD6FF1B27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91751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版式@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500" r="48055"/>
          <a:stretch>
            <a:fillRect/>
          </a:stretch>
        </p:blipFill>
        <p:spPr bwMode="auto">
          <a:xfrm>
            <a:off x="479611" y="476795"/>
            <a:ext cx="3168220" cy="460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/>
          <p:cNvSpPr/>
          <p:nvPr userDrawn="1"/>
        </p:nvSpPr>
        <p:spPr>
          <a:xfrm>
            <a:off x="1199660" y="476795"/>
            <a:ext cx="1584110" cy="460376"/>
          </a:xfrm>
          <a:prstGeom prst="rect">
            <a:avLst/>
          </a:prstGeom>
          <a:solidFill>
            <a:srgbClr val="E5F5F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 userDrawn="1"/>
        </p:nvSpPr>
        <p:spPr>
          <a:xfrm>
            <a:off x="1847705" y="414595"/>
            <a:ext cx="5517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rgbClr val="00ADED"/>
                </a:solidFill>
              </a:rPr>
              <a:t>@</a:t>
            </a:r>
            <a:endParaRPr lang="zh-CN" altLang="en-US" sz="3200" dirty="0">
              <a:solidFill>
                <a:srgbClr val="00ADED"/>
              </a:solidFill>
            </a:endParaRPr>
          </a:p>
        </p:txBody>
      </p:sp>
      <p:sp>
        <p:nvSpPr>
          <p:cNvPr id="2" name="文本框 1"/>
          <p:cNvSpPr txBox="1"/>
          <p:nvPr userDrawn="1"/>
        </p:nvSpPr>
        <p:spPr>
          <a:xfrm>
            <a:off x="381000" y="381000"/>
            <a:ext cx="3810000" cy="369332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altLang="zh-CN"/>
              <a:t>@</a:t>
            </a:r>
            <a:r>
              <a:rPr lang="zh-CN" altLang="en-US"/>
              <a:t>知识导航；</a:t>
            </a:r>
            <a:r>
              <a:rPr lang="en-US" altLang="zh-CN"/>
              <a:t>@</a:t>
            </a:r>
            <a:r>
              <a:rPr lang="zh-CN" altLang="en-US"/>
              <a:t>典例导思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知识导航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500" r="48055"/>
          <a:stretch>
            <a:fillRect/>
          </a:stretch>
        </p:blipFill>
        <p:spPr bwMode="auto">
          <a:xfrm>
            <a:off x="479611" y="476795"/>
            <a:ext cx="3168220" cy="460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/>
          <p:cNvSpPr/>
          <p:nvPr userDrawn="1"/>
        </p:nvSpPr>
        <p:spPr>
          <a:xfrm>
            <a:off x="1199660" y="476795"/>
            <a:ext cx="1584110" cy="460376"/>
          </a:xfrm>
          <a:prstGeom prst="rect">
            <a:avLst/>
          </a:prstGeom>
          <a:solidFill>
            <a:srgbClr val="E5F5F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 userDrawn="1"/>
        </p:nvSpPr>
        <p:spPr>
          <a:xfrm>
            <a:off x="1847705" y="414595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>
                <a:solidFill>
                  <a:srgbClr val="00ADED"/>
                </a:solidFill>
              </a:rPr>
              <a:t>知识导航</a:t>
            </a:r>
            <a:endParaRPr lang="zh-CN" altLang="en-US" sz="3200" dirty="0">
              <a:solidFill>
                <a:srgbClr val="00ADED"/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典例导思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500" r="48055"/>
          <a:stretch>
            <a:fillRect/>
          </a:stretch>
        </p:blipFill>
        <p:spPr bwMode="auto">
          <a:xfrm>
            <a:off x="479611" y="476795"/>
            <a:ext cx="3168220" cy="460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/>
          <p:cNvSpPr/>
          <p:nvPr userDrawn="1"/>
        </p:nvSpPr>
        <p:spPr>
          <a:xfrm>
            <a:off x="1199660" y="476795"/>
            <a:ext cx="1584110" cy="460376"/>
          </a:xfrm>
          <a:prstGeom prst="rect">
            <a:avLst/>
          </a:prstGeom>
          <a:solidFill>
            <a:srgbClr val="E5F5F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 userDrawn="1"/>
        </p:nvSpPr>
        <p:spPr>
          <a:xfrm>
            <a:off x="1847705" y="414595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>
                <a:solidFill>
                  <a:srgbClr val="00ADED"/>
                </a:solidFill>
              </a:rPr>
              <a:t>典例导思</a:t>
            </a:r>
            <a:endParaRPr lang="zh-CN" altLang="en-US" sz="3200" dirty="0">
              <a:solidFill>
                <a:srgbClr val="00ADED"/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1" descr="高分突破·课件模板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-11112" y="-7937"/>
            <a:ext cx="12214225" cy="68738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1"/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407035" y="6165215"/>
            <a:ext cx="1901825" cy="69342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0.TIF"/><Relationship Id="rId4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TI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6.png"/><Relationship Id="rId5" Type="http://schemas.openxmlformats.org/officeDocument/2006/relationships/image" Target="../media/image25.TIF"/><Relationship Id="rId4" Type="http://schemas.openxmlformats.org/officeDocument/2006/relationships/image" Target="../media/image24.TI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TI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T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TI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T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TI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T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TI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2506D485-514D-FD29-97E9-2F9A25917784}"/>
              </a:ext>
            </a:extLst>
          </p:cNvPr>
          <p:cNvSpPr txBox="1"/>
          <p:nvPr/>
        </p:nvSpPr>
        <p:spPr>
          <a:xfrm>
            <a:off x="1199660" y="980830"/>
            <a:ext cx="9576665" cy="403091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buNone/>
            </a:pPr>
            <a:r>
              <a:rPr lang="en-US" altLang="zh-CN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8</a:t>
            </a:r>
            <a:r>
              <a:rPr lang="zh-CN" altLang="zh-CN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　图形的位似</a:t>
            </a:r>
          </a:p>
          <a:p>
            <a:pPr algn="ctr">
              <a:lnSpc>
                <a:spcPct val="150000"/>
              </a:lnSpc>
            </a:pPr>
            <a:r>
              <a:rPr lang="zh-CN" altLang="zh-CN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zh-CN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课时　位似多边形的定义和作法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7D6FC76-A923-2869-E6C0-6B0FBCFB25C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F7F9ABE6-EC21-49CF-513A-579FEBF3BCAF}"/>
              </a:ext>
            </a:extLst>
          </p:cNvPr>
          <p:cNvSpPr txBox="1"/>
          <p:nvPr/>
        </p:nvSpPr>
        <p:spPr>
          <a:xfrm>
            <a:off x="623620" y="511002"/>
            <a:ext cx="10539929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11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图中的小方格都是边长为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的正方形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,△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△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A'B'C'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是关于点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为位似中心的位似图形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它们的顶点都在小正方形的顶点上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AC15B5C-ADA7-D16C-F18C-6621C7E0CC8C}"/>
              </a:ext>
            </a:extLst>
          </p:cNvPr>
          <p:cNvSpPr txBox="1"/>
          <p:nvPr/>
        </p:nvSpPr>
        <p:spPr>
          <a:xfrm>
            <a:off x="650820" y="1485556"/>
            <a:ext cx="610465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画出位似中心点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60834FC5-95E4-A213-1BDE-64CDC8130E9A}"/>
              </a:ext>
            </a:extLst>
          </p:cNvPr>
          <p:cNvSpPr txBox="1"/>
          <p:nvPr/>
        </p:nvSpPr>
        <p:spPr>
          <a:xfrm>
            <a:off x="623620" y="2056858"/>
            <a:ext cx="610465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解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:(1)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点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即为所求作的位似中心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70DAB217-00D2-C90F-4E43-67CDE0778F7E}"/>
              </a:ext>
            </a:extLst>
          </p:cNvPr>
          <p:cNvSpPr txBox="1"/>
          <p:nvPr/>
        </p:nvSpPr>
        <p:spPr>
          <a:xfrm>
            <a:off x="593846" y="2648607"/>
            <a:ext cx="610465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求出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△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△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A'B'C'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的相似比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14F885E8-2538-2A8E-D4FB-BC97BB1126E7}"/>
              </a:ext>
            </a:extLst>
          </p:cNvPr>
          <p:cNvSpPr txBox="1"/>
          <p:nvPr/>
        </p:nvSpPr>
        <p:spPr>
          <a:xfrm>
            <a:off x="593846" y="3335076"/>
            <a:ext cx="610465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相似比为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∶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5" name="文本框 14">
                <a:extLst>
                  <a:ext uri="{FF2B5EF4-FFF2-40B4-BE49-F238E27FC236}">
                    <a16:creationId xmlns:a16="http://schemas.microsoft.com/office/drawing/2014/main" id="{6610939C-2F8E-0580-BC9C-F0C74077236C}"/>
                  </a:ext>
                </a:extLst>
              </p:cNvPr>
              <p:cNvSpPr txBox="1"/>
              <p:nvPr/>
            </p:nvSpPr>
            <p:spPr>
              <a:xfrm>
                <a:off x="593845" y="3940683"/>
                <a:ext cx="6726239" cy="114351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(3)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以点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O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为位似中心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在点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O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的同侧再画一个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en-US" altLang="zh-CN" sz="2800" b="1" baseline="-250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</a:t>
                </a:r>
                <a:r>
                  <a:rPr lang="en-US" altLang="zh-CN" sz="2800" b="1" baseline="-250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</a:t>
                </a:r>
                <a:r>
                  <a:rPr lang="en-US" altLang="zh-CN" sz="2800" b="1" baseline="-250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使它与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ABC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的相似比等于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𝟑</m:t>
                        </m:r>
                      </m:num>
                      <m:den>
                        <m:r>
                          <a:rPr lang="en-US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5" name="文本框 14">
                <a:extLst>
                  <a:ext uri="{FF2B5EF4-FFF2-40B4-BE49-F238E27FC236}">
                    <a16:creationId xmlns:a16="http://schemas.microsoft.com/office/drawing/2014/main" id="{6610939C-2F8E-0580-BC9C-F0C74077236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3845" y="3940683"/>
                <a:ext cx="6726239" cy="1143518"/>
              </a:xfrm>
              <a:prstGeom prst="rect">
                <a:avLst/>
              </a:prstGeom>
              <a:blipFill>
                <a:blip r:embed="rId3"/>
                <a:stretch>
                  <a:fillRect l="-1812" t="-6915" b="-531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7" name="文本框 16">
            <a:extLst>
              <a:ext uri="{FF2B5EF4-FFF2-40B4-BE49-F238E27FC236}">
                <a16:creationId xmlns:a16="http://schemas.microsoft.com/office/drawing/2014/main" id="{50245293-766A-C89E-F86A-F20013F99ABF}"/>
              </a:ext>
            </a:extLst>
          </p:cNvPr>
          <p:cNvSpPr txBox="1"/>
          <p:nvPr/>
        </p:nvSpPr>
        <p:spPr>
          <a:xfrm>
            <a:off x="568413" y="5184748"/>
            <a:ext cx="610465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,△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800" b="1" baseline="-25000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2800" b="1" baseline="-25000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en-US" altLang="zh-CN" sz="2800" b="1" baseline="-25000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即为所求作的图形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en-US" sz="28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20" name="图片 19">
            <a:extLst>
              <a:ext uri="{FF2B5EF4-FFF2-40B4-BE49-F238E27FC236}">
                <a16:creationId xmlns:a16="http://schemas.microsoft.com/office/drawing/2014/main" id="{907EB62D-FFF3-146A-5E7A-5048534277C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20085" y="1536383"/>
            <a:ext cx="4248295" cy="2619556"/>
          </a:xfrm>
          <a:prstGeom prst="rect">
            <a:avLst/>
          </a:prstGeom>
        </p:spPr>
      </p:pic>
      <p:pic>
        <p:nvPicPr>
          <p:cNvPr id="21" name="image206.jpeg">
            <a:extLst>
              <a:ext uri="{FF2B5EF4-FFF2-40B4-BE49-F238E27FC236}">
                <a16:creationId xmlns:a16="http://schemas.microsoft.com/office/drawing/2014/main" id="{27267F47-1F26-8D2E-AFBF-48261E210CA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176075" y="1485556"/>
            <a:ext cx="4479780" cy="27559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84202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3" grpId="0"/>
      <p:bldP spid="1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218560B-622D-6951-59FF-0921C2FCBA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207.jpeg">
            <a:extLst>
              <a:ext uri="{FF2B5EF4-FFF2-40B4-BE49-F238E27FC236}">
                <a16:creationId xmlns:a16="http://schemas.microsoft.com/office/drawing/2014/main" id="{0B3FEC54-D13F-2209-9B17-EDC5F62383E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9860" y="620805"/>
            <a:ext cx="3666722" cy="467975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CBD06646-1B36-DF28-AB4A-8E287CF4D3DE}"/>
                  </a:ext>
                </a:extLst>
              </p:cNvPr>
              <p:cNvSpPr txBox="1"/>
              <p:nvPr/>
            </p:nvSpPr>
            <p:spPr>
              <a:xfrm>
                <a:off x="695625" y="1340855"/>
                <a:ext cx="10224710" cy="265662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12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在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ABC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中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,∠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=90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°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,∠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=30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°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=2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以点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为位似中心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在点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的同侧将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ABC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按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8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8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𝟑</m:t>
                        </m:r>
                      </m:e>
                    </m:rad>
                  </m:oMath>
                </a14:m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∶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放大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的对应点分别为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A'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B'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再将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A'B'C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绕点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旋转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90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°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点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A'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的对应点为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P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则点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P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与点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之间的距离为</a:t>
                </a:r>
                <a:r>
                  <a:rPr lang="zh-CN" altLang="zh-CN" sz="2800" b="1" u="sng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800" b="1" u="sng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       </a:t>
                </a:r>
                <a:r>
                  <a:rPr lang="zh-CN" altLang="zh-CN" sz="2800" b="1" u="sng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CBD06646-1B36-DF28-AB4A-8E287CF4D3D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5625" y="1340855"/>
                <a:ext cx="10224710" cy="2656625"/>
              </a:xfrm>
              <a:prstGeom prst="rect">
                <a:avLst/>
              </a:prstGeom>
              <a:blipFill>
                <a:blip r:embed="rId4"/>
                <a:stretch>
                  <a:fillRect l="-1193" r="-835" b="-573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2431C1C8-66A3-B4C4-FDE8-66BCFDBE024A}"/>
              </a:ext>
            </a:extLst>
          </p:cNvPr>
          <p:cNvSpPr txBox="1"/>
          <p:nvPr/>
        </p:nvSpPr>
        <p:spPr>
          <a:xfrm>
            <a:off x="1775700" y="3441585"/>
            <a:ext cx="115208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kumimoji="0" lang="zh-CN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或</a:t>
            </a:r>
            <a:r>
              <a:rPr kumimoji="0" lang="en-US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524791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F260DC2-81A6-4B10-D75D-F41C9D78390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8F13DF8E-38EE-DE13-8CF9-302AB736339D}"/>
                  </a:ext>
                </a:extLst>
              </p:cNvPr>
              <p:cNvSpPr txBox="1"/>
              <p:nvPr/>
            </p:nvSpPr>
            <p:spPr>
              <a:xfrm>
                <a:off x="551615" y="500662"/>
                <a:ext cx="10481744" cy="173041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buNone/>
                </a:pPr>
                <a:r>
                  <a:rPr lang="en-US" altLang="zh-CN" sz="2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13</a:t>
                </a:r>
                <a:r>
                  <a:rPr lang="en-US" altLang="zh-CN" sz="26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2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如图</a:t>
                </a:r>
                <a:r>
                  <a:rPr lang="en-US" altLang="zh-CN" sz="2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正三角形</a:t>
                </a:r>
                <a:r>
                  <a:rPr lang="en-US" altLang="zh-CN" sz="26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ABC</a:t>
                </a:r>
                <a:r>
                  <a:rPr lang="zh-CN" altLang="zh-CN" sz="2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的边长为</a:t>
                </a:r>
                <a:r>
                  <a:rPr lang="en-US" altLang="zh-CN" sz="2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3+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6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6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𝟑</m:t>
                        </m:r>
                      </m:e>
                    </m:rad>
                  </m:oMath>
                </a14:m>
                <a:r>
                  <a:rPr lang="en-US" altLang="zh-CN" sz="26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600" b="1" dirty="0"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r>
                  <a:rPr lang="en-US" altLang="zh-CN" sz="2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(1)</a:t>
                </a:r>
                <a:r>
                  <a:rPr lang="zh-CN" altLang="zh-CN" sz="2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如图</a:t>
                </a:r>
                <a:r>
                  <a:rPr lang="en-US" altLang="zh-CN" sz="2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1,</a:t>
                </a:r>
                <a:r>
                  <a:rPr lang="zh-CN" altLang="zh-CN" sz="2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正方形</a:t>
                </a:r>
                <a:r>
                  <a:rPr lang="en-US" altLang="zh-CN" sz="26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EFPN</a:t>
                </a:r>
                <a:r>
                  <a:rPr lang="zh-CN" altLang="zh-CN" sz="2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的顶点</a:t>
                </a:r>
                <a:r>
                  <a:rPr lang="en-US" altLang="zh-CN" sz="26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E</a:t>
                </a:r>
                <a:r>
                  <a:rPr lang="en-US" altLang="zh-CN" sz="2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6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F</a:t>
                </a:r>
                <a:r>
                  <a:rPr lang="zh-CN" altLang="zh-CN" sz="2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在边</a:t>
                </a:r>
                <a:r>
                  <a:rPr lang="en-US" altLang="zh-CN" sz="26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</a:t>
                </a:r>
                <a:r>
                  <a:rPr lang="zh-CN" altLang="zh-CN" sz="2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上</a:t>
                </a:r>
                <a:r>
                  <a:rPr lang="en-US" altLang="zh-CN" sz="2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顶点</a:t>
                </a:r>
                <a:r>
                  <a:rPr lang="en-US" altLang="zh-CN" sz="26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N</a:t>
                </a:r>
                <a:r>
                  <a:rPr lang="zh-CN" altLang="zh-CN" sz="2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在边</a:t>
                </a:r>
                <a:r>
                  <a:rPr lang="en-US" altLang="zh-CN" sz="26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AC</a:t>
                </a:r>
                <a:r>
                  <a:rPr lang="zh-CN" altLang="zh-CN" sz="2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上</a:t>
                </a:r>
                <a:r>
                  <a:rPr lang="en-US" altLang="zh-CN" sz="26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2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在正三角形</a:t>
                </a:r>
                <a:r>
                  <a:rPr lang="en-US" altLang="zh-CN" sz="26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ABC</a:t>
                </a:r>
                <a:r>
                  <a:rPr lang="zh-CN" altLang="zh-CN" sz="2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及其内部</a:t>
                </a:r>
                <a:r>
                  <a:rPr lang="en-US" altLang="zh-CN" sz="2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以点</a:t>
                </a:r>
                <a:r>
                  <a:rPr lang="en-US" altLang="zh-CN" sz="26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zh-CN" altLang="zh-CN" sz="2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为位似中心</a:t>
                </a:r>
                <a:r>
                  <a:rPr lang="en-US" altLang="zh-CN" sz="2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作正方形</a:t>
                </a:r>
                <a:r>
                  <a:rPr lang="en-US" altLang="zh-CN" sz="26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EFPN</a:t>
                </a:r>
                <a:r>
                  <a:rPr lang="zh-CN" altLang="zh-CN" sz="2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的位似正方形</a:t>
                </a:r>
                <a:r>
                  <a:rPr lang="en-US" altLang="zh-CN" sz="26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E'F'P'N'</a:t>
                </a:r>
                <a:r>
                  <a:rPr lang="en-US" altLang="zh-CN" sz="2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且使正方形</a:t>
                </a:r>
                <a:r>
                  <a:rPr lang="en-US" altLang="zh-CN" sz="26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E'F'P'N'</a:t>
                </a:r>
                <a:r>
                  <a:rPr lang="zh-CN" altLang="zh-CN" sz="2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的面积最大</a:t>
                </a:r>
                <a:r>
                  <a:rPr lang="en-US" altLang="zh-CN" sz="2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zh-CN" altLang="zh-CN" sz="2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不要求写作法</a:t>
                </a:r>
                <a:r>
                  <a:rPr lang="en-US" altLang="zh-CN" sz="2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);</a:t>
                </a:r>
                <a:endParaRPr lang="zh-CN" altLang="zh-CN" sz="2600" b="1" dirty="0"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8F13DF8E-38EE-DE13-8CF9-302AB736339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615" y="500662"/>
                <a:ext cx="10481744" cy="1730410"/>
              </a:xfrm>
              <a:prstGeom prst="rect">
                <a:avLst/>
              </a:prstGeom>
              <a:blipFill>
                <a:blip r:embed="rId3"/>
                <a:stretch>
                  <a:fillRect l="-1047" t="-1761" r="-988" b="-845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image208.jpeg">
            <a:extLst>
              <a:ext uri="{FF2B5EF4-FFF2-40B4-BE49-F238E27FC236}">
                <a16:creationId xmlns:a16="http://schemas.microsoft.com/office/drawing/2014/main" id="{D1BA8DD6-F531-A32C-2066-B0E8B5D8F523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r="50000"/>
          <a:stretch/>
        </p:blipFill>
        <p:spPr>
          <a:xfrm>
            <a:off x="8661551" y="2847361"/>
            <a:ext cx="2459065" cy="2358040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D1078A1C-3C89-0EB8-4FB5-BF9E17DDDCF4}"/>
              </a:ext>
            </a:extLst>
          </p:cNvPr>
          <p:cNvSpPr txBox="1"/>
          <p:nvPr/>
        </p:nvSpPr>
        <p:spPr>
          <a:xfrm>
            <a:off x="536363" y="2288512"/>
            <a:ext cx="7992555" cy="4924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26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解</a:t>
            </a:r>
            <a:r>
              <a:rPr lang="en-US" altLang="zh-CN" sz="26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:(1)</a:t>
            </a:r>
            <a:r>
              <a:rPr lang="zh-CN" altLang="zh-CN" sz="26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如答案图</a:t>
            </a:r>
            <a:r>
              <a:rPr lang="en-US" altLang="zh-CN" sz="26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6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正方形</a:t>
            </a:r>
            <a:r>
              <a:rPr lang="en-US" altLang="zh-CN" sz="26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E'F'P'N'</a:t>
            </a:r>
            <a:r>
              <a:rPr lang="zh-CN" altLang="zh-CN" sz="26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即为所求作的图形</a:t>
            </a:r>
            <a:r>
              <a:rPr lang="en-US" altLang="zh-CN" sz="26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6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7" name="image209.jpeg">
            <a:extLst>
              <a:ext uri="{FF2B5EF4-FFF2-40B4-BE49-F238E27FC236}">
                <a16:creationId xmlns:a16="http://schemas.microsoft.com/office/drawing/2014/main" id="{52B3FB17-1B56-CC89-651C-7688515FA16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301526" y="2636945"/>
            <a:ext cx="2731833" cy="2645993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id="{BCBA7509-914B-71A9-8748-A4556E43A788}"/>
              </a:ext>
            </a:extLst>
          </p:cNvPr>
          <p:cNvSpPr txBox="1"/>
          <p:nvPr/>
        </p:nvSpPr>
        <p:spPr>
          <a:xfrm>
            <a:off x="523497" y="2902705"/>
            <a:ext cx="6104658" cy="4924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求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中作出的正方形</a:t>
            </a:r>
            <a:r>
              <a:rPr lang="en-US" altLang="zh-CN" sz="2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E'F'P'N'</a:t>
            </a:r>
            <a:r>
              <a:rPr lang="zh-CN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的边长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zh-CN" altLang="zh-CN" sz="26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0C577B10-2D71-A3D1-F575-B1160ADF1C37}"/>
                  </a:ext>
                </a:extLst>
              </p:cNvPr>
              <p:cNvSpPr txBox="1"/>
              <p:nvPr/>
            </p:nvSpPr>
            <p:spPr>
              <a:xfrm>
                <a:off x="551615" y="3395148"/>
                <a:ext cx="6552455" cy="265508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buNone/>
                </a:pPr>
                <a:r>
                  <a:rPr lang="en-US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(2)</a:t>
                </a:r>
                <a:r>
                  <a:rPr lang="zh-CN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设正方形</a:t>
                </a: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E'F'P'N'</a:t>
                </a:r>
                <a:r>
                  <a:rPr lang="zh-CN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的边长为</a:t>
                </a: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x.</a:t>
                </a:r>
                <a:endParaRPr lang="zh-CN" altLang="zh-CN" sz="26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</a:t>
                </a:r>
                <a:r>
                  <a:rPr lang="en-US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ABC</a:t>
                </a:r>
                <a:r>
                  <a:rPr lang="zh-CN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为正三角形</a:t>
                </a:r>
                <a:r>
                  <a:rPr lang="en-US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∴AE'=BF'=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zh-CN" altLang="zh-CN" sz="26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600" b="1" i="1" smtClean="0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𝟑</m:t>
                            </m:r>
                          </m:e>
                        </m:rad>
                      </m:num>
                      <m:den>
                        <m:r>
                          <a:rPr lang="en-US" altLang="zh-CN" sz="2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𝟑</m:t>
                        </m:r>
                      </m:den>
                    </m:f>
                  </m:oMath>
                </a14:m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x.</a:t>
                </a:r>
                <a:endParaRPr lang="zh-CN" altLang="zh-CN" sz="26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∵E'F'+AE'+BF'=</a:t>
                </a:r>
                <a:r>
                  <a:rPr lang="en-US" altLang="zh-CN" sz="2600" b="1" i="1" dirty="0" err="1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</a:t>
                </a:r>
                <a:r>
                  <a:rPr lang="en-US" altLang="zh-CN" sz="2600" b="1" dirty="0" err="1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600" b="1" i="1" dirty="0" err="1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∴x</a:t>
                </a: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zh-CN" altLang="zh-CN" sz="26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600" b="1" i="1" smtClean="0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𝟑</m:t>
                            </m:r>
                          </m:e>
                        </m:rad>
                      </m:num>
                      <m:den>
                        <m:r>
                          <a:rPr lang="en-US" altLang="zh-CN" sz="2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𝟑</m:t>
                        </m:r>
                      </m:den>
                    </m:f>
                  </m:oMath>
                </a14:m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x+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zh-CN" altLang="zh-CN" sz="26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600" b="1" i="1" smtClean="0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𝟑</m:t>
                            </m:r>
                          </m:e>
                        </m:rad>
                      </m:num>
                      <m:den>
                        <m:r>
                          <a:rPr lang="en-US" altLang="zh-CN" sz="2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𝟑</m:t>
                        </m:r>
                      </m:den>
                    </m:f>
                  </m:oMath>
                </a14:m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x=</a:t>
                </a:r>
                <a:r>
                  <a:rPr lang="en-US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</a:t>
                </a: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𝟑</m:t>
                        </m:r>
                      </m:e>
                    </m:rad>
                  </m:oMath>
                </a14:m>
                <a:r>
                  <a:rPr lang="en-US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26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zh-CN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解得</a:t>
                </a: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x=</a:t>
                </a:r>
                <a:r>
                  <a:rPr lang="en-US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𝟑</m:t>
                        </m:r>
                      </m:e>
                    </m:rad>
                  </m:oMath>
                </a14:m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:r>
                  <a:rPr lang="en-US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3,</a:t>
                </a:r>
                <a:endParaRPr lang="zh-CN" altLang="zh-CN" sz="26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zh-CN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正方形</a:t>
                </a: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E'F'P'N'</a:t>
                </a:r>
                <a:r>
                  <a:rPr lang="zh-CN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的边长为</a:t>
                </a:r>
                <a:r>
                  <a:rPr lang="en-US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𝟑</m:t>
                        </m:r>
                      </m:e>
                    </m:rad>
                  </m:oMath>
                </a14:m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:r>
                  <a:rPr lang="en-US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</a:t>
                </a: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6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0C577B10-2D71-A3D1-F575-B1160ADF1C3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615" y="3395148"/>
                <a:ext cx="6552455" cy="2655086"/>
              </a:xfrm>
              <a:prstGeom prst="rect">
                <a:avLst/>
              </a:prstGeom>
              <a:blipFill>
                <a:blip r:embed="rId6"/>
                <a:stretch>
                  <a:fillRect l="-1674" t="-2529" b="-505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3552603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4038388-7C51-CE11-8012-4308538230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3A384028-2316-4F88-E90C-E8088276AE90}"/>
                  </a:ext>
                </a:extLst>
              </p:cNvPr>
              <p:cNvSpPr txBox="1"/>
              <p:nvPr/>
            </p:nvSpPr>
            <p:spPr>
              <a:xfrm>
                <a:off x="547253" y="1484865"/>
                <a:ext cx="11088770" cy="421416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buNone/>
                </a:pPr>
                <a:r>
                  <a:rPr lang="en-US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(3)</a:t>
                </a:r>
                <a:r>
                  <a:rPr lang="zh-CN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设正方形</a:t>
                </a: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DEMN</a:t>
                </a:r>
                <a:r>
                  <a:rPr lang="en-US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正方形</a:t>
                </a: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EFPH</a:t>
                </a:r>
                <a:r>
                  <a:rPr lang="zh-CN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的边长分别为</a:t>
                </a:r>
                <a:r>
                  <a:rPr lang="en-US" altLang="zh-CN" sz="2600" b="1" i="1" dirty="0" err="1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</a:t>
                </a:r>
                <a:r>
                  <a:rPr lang="en-US" altLang="zh-CN" sz="2600" b="1" dirty="0" err="1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600" b="1" i="1" dirty="0" err="1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n</a:t>
                </a:r>
                <a:r>
                  <a:rPr lang="en-US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 sz="2600" b="1" i="1" dirty="0" err="1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</a:t>
                </a:r>
                <a:r>
                  <a:rPr lang="en-US" altLang="zh-CN" sz="2600" b="1" dirty="0" err="1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≥</a:t>
                </a:r>
                <a:r>
                  <a:rPr lang="en-US" altLang="zh-CN" sz="2600" b="1" i="1" dirty="0" err="1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n</a:t>
                </a:r>
                <a:r>
                  <a:rPr lang="en-US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),</a:t>
                </a:r>
                <a:r>
                  <a:rPr lang="zh-CN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它们的面积和为</a:t>
                </a: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S</a:t>
                </a:r>
                <a:r>
                  <a:rPr lang="en-US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则</a:t>
                </a: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S=m</a:t>
                </a:r>
                <a:r>
                  <a:rPr lang="en-US" altLang="zh-CN" sz="2600" b="1" baseline="30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+n</a:t>
                </a:r>
                <a:r>
                  <a:rPr lang="en-US" altLang="zh-CN" sz="2600" b="1" baseline="30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6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∵AD+DE+EF+BF=AB</a:t>
                </a:r>
                <a:r>
                  <a:rPr lang="en-US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26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zh-CN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即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zh-CN" altLang="zh-CN" sz="26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600" b="1" i="1" smtClean="0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𝟑</m:t>
                            </m:r>
                          </m:e>
                        </m:rad>
                      </m:num>
                      <m:den>
                        <m:r>
                          <a:rPr lang="en-US" altLang="zh-CN" sz="2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𝟑</m:t>
                        </m:r>
                      </m:den>
                    </m:f>
                  </m:oMath>
                </a14:m>
                <a:r>
                  <a:rPr lang="en-US" altLang="zh-CN" sz="2600" b="1" i="1" dirty="0" err="1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m+m+n</a:t>
                </a: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zh-CN" altLang="zh-CN" sz="26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600" b="1" i="1" smtClean="0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𝟑</m:t>
                            </m:r>
                          </m:e>
                        </m:rad>
                      </m:num>
                      <m:den>
                        <m:r>
                          <a:rPr lang="en-US" altLang="zh-CN" sz="2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𝟑</m:t>
                        </m:r>
                      </m:den>
                    </m:f>
                  </m:oMath>
                </a14:m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n=</a:t>
                </a:r>
                <a:r>
                  <a:rPr lang="en-US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</a:t>
                </a: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𝟑</m:t>
                        </m:r>
                      </m:e>
                    </m:rad>
                  </m:oMath>
                </a14:m>
                <a:r>
                  <a:rPr lang="en-US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化简得</a:t>
                </a:r>
                <a:r>
                  <a:rPr lang="en-US" altLang="zh-CN" sz="2600" b="1" i="1" dirty="0" err="1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m+n</a:t>
                </a: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3,</a:t>
                </a:r>
                <a:endParaRPr lang="zh-CN" altLang="zh-CN" sz="26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∴S=m</a:t>
                </a:r>
                <a:r>
                  <a:rPr lang="en-US" altLang="zh-CN" sz="2600" b="1" baseline="30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</a:t>
                </a:r>
                <a:r>
                  <a:rPr lang="en-US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(3</a:t>
                </a: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-m</a:t>
                </a:r>
                <a:r>
                  <a:rPr lang="en-US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r>
                  <a:rPr lang="en-US" altLang="zh-CN" sz="2600" b="1" baseline="30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</a:t>
                </a:r>
                <a:r>
                  <a:rPr lang="en-US" altLang="zh-CN" sz="2600" b="1" baseline="30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:r>
                  <a:rPr lang="en-US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6</a:t>
                </a: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m+</a:t>
                </a:r>
                <a:r>
                  <a:rPr lang="en-US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9</a:t>
                </a: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zh-CN" altLang="zh-CN" sz="2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zh-CN" altLang="zh-CN" sz="26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r>
                              <a:rPr lang="en-US" altLang="zh-CN" sz="2600" b="1" i="1" smtClean="0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𝒎</m:t>
                            </m:r>
                            <m:r>
                              <a:rPr lang="en-US" altLang="zh-CN" sz="2600" b="1" i="1" smtClean="0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−</m:t>
                            </m:r>
                            <m:f>
                              <m:fPr>
                                <m:ctrlPr>
                                  <a:rPr lang="zh-CN" altLang="zh-CN" sz="2600" b="1" i="1">
                                    <a:solidFill>
                                      <a:srgbClr val="DB251C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600" b="1" i="1" smtClean="0">
                                    <a:solidFill>
                                      <a:srgbClr val="DB251C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宋体" panose="02010600030101010101" pitchFamily="2" charset="-122"/>
                                    <a:cs typeface="Times New Roman" panose="02020603050405020304" pitchFamily="18" charset="0"/>
                                  </a:rPr>
                                  <m:t>𝟑</m:t>
                                </m:r>
                              </m:num>
                              <m:den>
                                <m:r>
                                  <a:rPr lang="en-US" altLang="zh-CN" sz="2600" b="1" i="1" smtClean="0">
                                    <a:solidFill>
                                      <a:srgbClr val="DB251C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宋体" panose="02010600030101010101" pitchFamily="2" charset="-122"/>
                                    <a:cs typeface="Times New Roman" panose="02020603050405020304" pitchFamily="18" charset="0"/>
                                  </a:rPr>
                                  <m:t>𝟐</m:t>
                                </m:r>
                              </m:den>
                            </m:f>
                          </m:e>
                        </m:d>
                      </m:e>
                      <m:sup>
                        <m:r>
                          <a:rPr lang="en-US" altLang="zh-CN" sz="2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</m:sup>
                    </m:sSup>
                  </m:oMath>
                </a14:m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𝟗</m:t>
                        </m:r>
                      </m:num>
                      <m:den>
                        <m:r>
                          <a:rPr lang="en-US" altLang="zh-CN" sz="2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6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zh-CN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由</a:t>
                </a:r>
                <a:r>
                  <a:rPr lang="en-US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(2)</a:t>
                </a:r>
                <a:r>
                  <a:rPr lang="zh-CN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可得</a:t>
                </a:r>
                <a:r>
                  <a:rPr lang="en-US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0</a:t>
                </a: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&lt;m</a:t>
                </a:r>
                <a:r>
                  <a:rPr lang="en-US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≤3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𝟑</m:t>
                        </m:r>
                      </m:e>
                    </m:rad>
                  </m:oMath>
                </a14:m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:r>
                  <a:rPr lang="en-US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</a:t>
                </a: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6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zh-CN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由</a:t>
                </a:r>
                <a:r>
                  <a:rPr lang="en-US" altLang="zh-CN" sz="2600" b="1" i="1" dirty="0" err="1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</a:t>
                </a:r>
                <a:r>
                  <a:rPr lang="en-US" altLang="zh-CN" sz="2600" b="1" dirty="0" err="1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≥</a:t>
                </a:r>
                <a:r>
                  <a:rPr lang="en-US" altLang="zh-CN" sz="2600" b="1" i="1" dirty="0" err="1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n</a:t>
                </a:r>
                <a:r>
                  <a:rPr lang="en-US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得</a:t>
                </a: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</a:t>
                </a:r>
                <a:r>
                  <a:rPr lang="en-US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≥3</a:t>
                </a: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-m</a:t>
                </a:r>
                <a:r>
                  <a:rPr lang="en-US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𝟑</m:t>
                        </m:r>
                      </m:num>
                      <m:den>
                        <m:r>
                          <a:rPr lang="en-US" altLang="zh-CN" sz="2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≤</a:t>
                </a: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</a:t>
                </a:r>
                <a:r>
                  <a:rPr lang="en-US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≤3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𝟑</m:t>
                        </m:r>
                      </m:e>
                    </m:rad>
                  </m:oMath>
                </a14:m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:r>
                  <a:rPr lang="en-US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</a:t>
                </a: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6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zh-CN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当</a:t>
                </a: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𝟑</m:t>
                        </m:r>
                      </m:num>
                      <m:den>
                        <m:r>
                          <a:rPr lang="en-US" altLang="zh-CN" sz="2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zh-CN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时</a:t>
                </a:r>
                <a:r>
                  <a:rPr lang="en-US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S</a:t>
                </a:r>
                <a:r>
                  <a:rPr lang="zh-CN" altLang="zh-CN" sz="2600" b="1" baseline="-25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最小</a:t>
                </a: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𝟗</m:t>
                        </m:r>
                      </m:num>
                      <m:den>
                        <m:r>
                          <a:rPr lang="en-US" altLang="zh-CN" sz="2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;</a:t>
                </a:r>
                <a:r>
                  <a:rPr lang="zh-CN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当</a:t>
                </a: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m=</a:t>
                </a:r>
                <a:r>
                  <a:rPr lang="en-US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𝟑</m:t>
                        </m:r>
                      </m:e>
                    </m:rad>
                  </m:oMath>
                </a14:m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:r>
                  <a:rPr lang="en-US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</a:t>
                </a:r>
                <a:r>
                  <a:rPr lang="zh-CN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时</a:t>
                </a:r>
                <a:r>
                  <a:rPr lang="en-US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S</a:t>
                </a:r>
                <a:r>
                  <a:rPr lang="zh-CN" altLang="zh-CN" sz="2600" b="1" baseline="-25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最大</a:t>
                </a: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99</a:t>
                </a: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:r>
                  <a:rPr lang="en-US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54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𝟑</m:t>
                        </m:r>
                      </m:e>
                    </m:rad>
                  </m:oMath>
                </a14:m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en-US" sz="2600" b="1" dirty="0">
                  <a:solidFill>
                    <a:srgbClr val="DB251C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3A384028-2316-4F88-E90C-E8088276AE9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7253" y="1484865"/>
                <a:ext cx="11088770" cy="4214167"/>
              </a:xfrm>
              <a:prstGeom prst="rect">
                <a:avLst/>
              </a:prstGeom>
              <a:blipFill>
                <a:blip r:embed="rId3"/>
                <a:stretch>
                  <a:fillRect l="-990" t="-1737" b="-57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3A1A2CF1-BBA4-F0E7-9DC7-2791A5EFFDEE}"/>
              </a:ext>
            </a:extLst>
          </p:cNvPr>
          <p:cNvSpPr txBox="1"/>
          <p:nvPr/>
        </p:nvSpPr>
        <p:spPr>
          <a:xfrm>
            <a:off x="515611" y="536813"/>
            <a:ext cx="11088770" cy="8925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2,</a:t>
            </a:r>
            <a:r>
              <a:rPr lang="zh-CN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在正三角形</a:t>
            </a:r>
            <a:r>
              <a:rPr lang="en-US" altLang="zh-CN" sz="2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</a:t>
            </a:r>
            <a:r>
              <a:rPr lang="zh-CN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中放入正方形</a:t>
            </a:r>
            <a:r>
              <a:rPr lang="en-US" altLang="zh-CN" sz="2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DEMN</a:t>
            </a:r>
            <a:r>
              <a:rPr lang="zh-CN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和正方形</a:t>
            </a:r>
            <a:r>
              <a:rPr lang="en-US" altLang="zh-CN" sz="2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EFPH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使得</a:t>
            </a:r>
            <a:r>
              <a:rPr lang="en-US" altLang="zh-CN" sz="2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DE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EF</a:t>
            </a:r>
            <a:r>
              <a:rPr lang="zh-CN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在边</a:t>
            </a:r>
            <a:r>
              <a:rPr lang="en-US" altLang="zh-CN" sz="2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</a:t>
            </a:r>
            <a:r>
              <a:rPr lang="zh-CN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上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点</a:t>
            </a:r>
            <a:r>
              <a:rPr lang="en-US" altLang="zh-CN" sz="2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zh-CN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分别在边</a:t>
            </a:r>
            <a:r>
              <a:rPr lang="en-US" altLang="zh-CN" sz="2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CB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</a:t>
            </a:r>
            <a:r>
              <a:rPr lang="zh-CN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上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求这两个正方形面积和的最大值及最小值</a:t>
            </a:r>
            <a:r>
              <a:rPr lang="en-US" altLang="zh-CN" sz="2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6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4" name="image208.jpeg">
            <a:extLst>
              <a:ext uri="{FF2B5EF4-FFF2-40B4-BE49-F238E27FC236}">
                <a16:creationId xmlns:a16="http://schemas.microsoft.com/office/drawing/2014/main" id="{03DE391E-3FD4-CA50-C173-DEE4E7A24AA9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55481"/>
          <a:stretch/>
        </p:blipFill>
        <p:spPr>
          <a:xfrm>
            <a:off x="8256150" y="2581445"/>
            <a:ext cx="2592181" cy="27916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00454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D3DBBC8-DFD2-38CE-7E54-C738CC8A498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193.jpeg">
            <a:extLst>
              <a:ext uri="{FF2B5EF4-FFF2-40B4-BE49-F238E27FC236}">
                <a16:creationId xmlns:a16="http://schemas.microsoft.com/office/drawing/2014/main" id="{C1E04F15-706B-C17D-03E8-ECAF50D61A2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51865" y="548800"/>
            <a:ext cx="3198746" cy="467975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2968BFF1-4A88-F1A5-FD60-7453DD36ED51}"/>
              </a:ext>
            </a:extLst>
          </p:cNvPr>
          <p:cNvSpPr txBox="1"/>
          <p:nvPr/>
        </p:nvSpPr>
        <p:spPr>
          <a:xfrm>
            <a:off x="682959" y="1245771"/>
            <a:ext cx="687100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下列图形中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不是位似图形的是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en-US" sz="28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5" name="image194.jpeg">
            <a:extLst>
              <a:ext uri="{FF2B5EF4-FFF2-40B4-BE49-F238E27FC236}">
                <a16:creationId xmlns:a16="http://schemas.microsoft.com/office/drawing/2014/main" id="{763F2AD4-76B5-A153-480C-C92377092EF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9635" y="2373386"/>
            <a:ext cx="9504660" cy="2111227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06283E93-6B30-B649-FD97-14631A9A94C7}"/>
              </a:ext>
            </a:extLst>
          </p:cNvPr>
          <p:cNvSpPr txBox="1"/>
          <p:nvPr/>
        </p:nvSpPr>
        <p:spPr>
          <a:xfrm>
            <a:off x="6126786" y="1276395"/>
            <a:ext cx="47324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448489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AB26532-891D-4C3E-B513-0AA66DA15AC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5BD0EA1E-CFC1-2125-3079-D94B9291D172}"/>
              </a:ext>
            </a:extLst>
          </p:cNvPr>
          <p:cNvSpPr txBox="1"/>
          <p:nvPr/>
        </p:nvSpPr>
        <p:spPr>
          <a:xfrm>
            <a:off x="695625" y="476795"/>
            <a:ext cx="6984485" cy="26001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,△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△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DEF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位似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点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为位似中心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相似比为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∶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若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△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的周长为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△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DEF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的周长是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A.4	          B.6	         C.9	          D.16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A1A0689C-95E7-852F-FDC9-B9F54549B2B4}"/>
              </a:ext>
            </a:extLst>
          </p:cNvPr>
          <p:cNvSpPr txBox="1"/>
          <p:nvPr/>
        </p:nvSpPr>
        <p:spPr>
          <a:xfrm>
            <a:off x="683357" y="3284990"/>
            <a:ext cx="7344510" cy="25996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以点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为位似中心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将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△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放大后得到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△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DEF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已知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△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△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DEF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的面积比为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∶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OC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∶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CF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的值为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A.1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∶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	          B.1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∶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	          C.1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∶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	            D.1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∶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D052E01C-75D6-752C-3CFA-0D36C30CA20C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r="54283"/>
          <a:stretch/>
        </p:blipFill>
        <p:spPr>
          <a:xfrm>
            <a:off x="8400160" y="476795"/>
            <a:ext cx="3074305" cy="2628900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5663994E-23D1-723F-BCDE-994C14F3BF35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52142"/>
          <a:stretch/>
        </p:blipFill>
        <p:spPr>
          <a:xfrm>
            <a:off x="8328154" y="3255776"/>
            <a:ext cx="3218315" cy="2628900"/>
          </a:xfrm>
          <a:prstGeom prst="rect">
            <a:avLst/>
          </a:prstGeom>
        </p:spPr>
      </p:pic>
      <p:sp>
        <p:nvSpPr>
          <p:cNvPr id="12" name="文本框 11">
            <a:extLst>
              <a:ext uri="{FF2B5EF4-FFF2-40B4-BE49-F238E27FC236}">
                <a16:creationId xmlns:a16="http://schemas.microsoft.com/office/drawing/2014/main" id="{4BEB47C0-5788-2E83-5F44-6C006BE68F28}"/>
              </a:ext>
            </a:extLst>
          </p:cNvPr>
          <p:cNvSpPr txBox="1"/>
          <p:nvPr/>
        </p:nvSpPr>
        <p:spPr>
          <a:xfrm>
            <a:off x="2567755" y="1916895"/>
            <a:ext cx="50403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dirty="0"/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663DE031-49DF-9C32-4C78-9B6078A1BEB8}"/>
              </a:ext>
            </a:extLst>
          </p:cNvPr>
          <p:cNvSpPr txBox="1"/>
          <p:nvPr/>
        </p:nvSpPr>
        <p:spPr>
          <a:xfrm>
            <a:off x="3575825" y="4725090"/>
            <a:ext cx="50403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211348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7EB48B8-CFA6-6F0F-811E-931C7CDA354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82BCAC96-7A3E-A952-10CD-1A419C4B175C}"/>
              </a:ext>
            </a:extLst>
          </p:cNvPr>
          <p:cNvSpPr txBox="1"/>
          <p:nvPr/>
        </p:nvSpPr>
        <p:spPr>
          <a:xfrm>
            <a:off x="767630" y="377733"/>
            <a:ext cx="10368720" cy="13031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,△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△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DEF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位似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点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为位似中心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位似比为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∶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2,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BC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=2,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EF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的长度为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8A26FF7-60C0-A7B4-2556-0B9F2C5BF457}"/>
              </a:ext>
            </a:extLst>
          </p:cNvPr>
          <p:cNvSpPr txBox="1"/>
          <p:nvPr/>
        </p:nvSpPr>
        <p:spPr>
          <a:xfrm>
            <a:off x="767630" y="4941105"/>
            <a:ext cx="10224710" cy="6568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如图中的两个四边形是位似图形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它们的位似中心是点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7B224E77-17D2-C363-13A0-A3FA1E0E4FD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5700" y="1916895"/>
            <a:ext cx="6867525" cy="2581275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id="{462C51F4-DADF-41AC-14C4-6794AF4F20F5}"/>
              </a:ext>
            </a:extLst>
          </p:cNvPr>
          <p:cNvSpPr txBox="1"/>
          <p:nvPr/>
        </p:nvSpPr>
        <p:spPr>
          <a:xfrm>
            <a:off x="2999785" y="1003657"/>
            <a:ext cx="604159" cy="66954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kumimoji="0" lang="en-US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endParaRPr lang="zh-CN" altLang="en-US" dirty="0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103413A7-D04E-DF3D-38C8-94A4CE1E04F7}"/>
              </a:ext>
            </a:extLst>
          </p:cNvPr>
          <p:cNvSpPr txBox="1"/>
          <p:nvPr/>
        </p:nvSpPr>
        <p:spPr>
          <a:xfrm>
            <a:off x="9552240" y="4941105"/>
            <a:ext cx="461881" cy="66954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kumimoji="0" lang="en-US" altLang="zh-CN" sz="2800" b="1" i="1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680171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7578A3B-8274-210B-C331-B08381E159D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DF25CFA0-342E-48AE-2CE4-D2D8E1832ADF}"/>
              </a:ext>
            </a:extLst>
          </p:cNvPr>
          <p:cNvSpPr txBox="1"/>
          <p:nvPr/>
        </p:nvSpPr>
        <p:spPr>
          <a:xfrm>
            <a:off x="695625" y="476795"/>
            <a:ext cx="8712280" cy="6568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以点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为位似中心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将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△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放大为原来的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倍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4" name="image199.jpeg">
            <a:extLst>
              <a:ext uri="{FF2B5EF4-FFF2-40B4-BE49-F238E27FC236}">
                <a16:creationId xmlns:a16="http://schemas.microsoft.com/office/drawing/2014/main" id="{E6606479-C9F8-D711-6982-CCA777D05F1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71915" y="2852960"/>
            <a:ext cx="2736190" cy="1563784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8AB5AB22-1ED1-BA1F-E98A-5F6AF6171EB5}"/>
              </a:ext>
            </a:extLst>
          </p:cNvPr>
          <p:cNvSpPr txBox="1"/>
          <p:nvPr/>
        </p:nvSpPr>
        <p:spPr>
          <a:xfrm>
            <a:off x="695625" y="1177815"/>
            <a:ext cx="7632530" cy="6568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解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如答案图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,△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A'B'C'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即为所求作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答案不唯一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7" name="image200.jpeg">
            <a:extLst>
              <a:ext uri="{FF2B5EF4-FFF2-40B4-BE49-F238E27FC236}">
                <a16:creationId xmlns:a16="http://schemas.microsoft.com/office/drawing/2014/main" id="{E960A9EA-E5E8-4E43-DC02-4BA55129E4D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95950" y="2780955"/>
            <a:ext cx="3600100" cy="20076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10385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49C28E5-931F-AEE1-B755-CD739CA8112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3A35EF86-FC38-D337-3D7D-76F3A6F880FE}"/>
                  </a:ext>
                </a:extLst>
              </p:cNvPr>
              <p:cNvSpPr txBox="1"/>
              <p:nvPr/>
            </p:nvSpPr>
            <p:spPr>
              <a:xfrm>
                <a:off x="550592" y="472185"/>
                <a:ext cx="6104658" cy="286911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buNone/>
                </a:pP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7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在如图所示的网格中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每格均是边长为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的小正方形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四边形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ABCD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的顶点均在格点上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(1)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请以点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O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为位似中心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在网格中作出四边形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A'B'C'D'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使四边形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A'B'C'D'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与四边形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ABCD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位似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且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𝑶𝑪</m:t>
                        </m:r>
                        <m:r>
                          <a:rPr lang="en-US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′</m:t>
                        </m:r>
                      </m:num>
                      <m:den>
                        <m:r>
                          <a:rPr lang="en-US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𝑶𝑪</m:t>
                        </m:r>
                      </m:den>
                    </m:f>
                  </m:oMath>
                </a14:m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=2;</a:t>
                </a:r>
                <a:endParaRPr lang="zh-CN" altLang="en-US" sz="2800" b="1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3A35EF86-FC38-D337-3D7D-76F3A6F880F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0592" y="472185"/>
                <a:ext cx="6104658" cy="2869119"/>
              </a:xfrm>
              <a:prstGeom prst="rect">
                <a:avLst/>
              </a:prstGeom>
              <a:blipFill>
                <a:blip r:embed="rId3"/>
                <a:stretch>
                  <a:fillRect l="-1996" t="-2760" r="-1597" b="-148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8607C37C-28D3-0E9E-BD57-2A3F47700EDE}"/>
              </a:ext>
            </a:extLst>
          </p:cNvPr>
          <p:cNvSpPr txBox="1"/>
          <p:nvPr/>
        </p:nvSpPr>
        <p:spPr>
          <a:xfrm>
            <a:off x="559935" y="4221055"/>
            <a:ext cx="6256116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填空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线段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BB'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的长为</a:t>
            </a:r>
            <a:r>
              <a:rPr lang="zh-CN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,△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A'D'O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的面积为</a:t>
            </a:r>
            <a:r>
              <a:rPr lang="zh-CN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en-US" sz="28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8377B252-443A-3E54-35BA-8C0E847386B2}"/>
              </a:ext>
            </a:extLst>
          </p:cNvPr>
          <p:cNvSpPr txBox="1"/>
          <p:nvPr/>
        </p:nvSpPr>
        <p:spPr>
          <a:xfrm>
            <a:off x="545269" y="3415934"/>
            <a:ext cx="238251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如图所示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D2E67FAD-219B-583B-BBAA-E628CDF61E69}"/>
                  </a:ext>
                </a:extLst>
              </p:cNvPr>
              <p:cNvSpPr txBox="1"/>
              <p:nvPr/>
            </p:nvSpPr>
            <p:spPr>
              <a:xfrm>
                <a:off x="4439885" y="4169893"/>
                <a:ext cx="879828" cy="56515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kumimoji="0" lang="en-US" altLang="zh-CN" sz="2800" b="1" i="0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6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zh-CN" altLang="zh-CN" sz="2800" b="1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800" b="1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</m:e>
                    </m:rad>
                  </m:oMath>
                </a14:m>
                <a:endParaRPr lang="zh-CN" altLang="en-US" dirty="0">
                  <a:solidFill>
                    <a:srgbClr val="DB251C"/>
                  </a:solidFill>
                </a:endParaRPr>
              </a:p>
            </p:txBody>
          </p:sp>
        </mc:Choice>
        <mc:Fallback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D2E67FAD-219B-583B-BBAA-E628CDF61E6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39885" y="4169893"/>
                <a:ext cx="879828" cy="565155"/>
              </a:xfrm>
              <a:prstGeom prst="rect">
                <a:avLst/>
              </a:prstGeom>
              <a:blipFill>
                <a:blip r:embed="rId4"/>
                <a:stretch>
                  <a:fillRect l="-13793" t="-4301" b="-2795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" name="文本框 14">
            <a:extLst>
              <a:ext uri="{FF2B5EF4-FFF2-40B4-BE49-F238E27FC236}">
                <a16:creationId xmlns:a16="http://schemas.microsoft.com/office/drawing/2014/main" id="{30F55C9B-ABCE-93C4-F0A1-9EE17D9A259E}"/>
              </a:ext>
            </a:extLst>
          </p:cNvPr>
          <p:cNvSpPr txBox="1"/>
          <p:nvPr/>
        </p:nvSpPr>
        <p:spPr>
          <a:xfrm>
            <a:off x="2263968" y="4662763"/>
            <a:ext cx="62334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</a:t>
            </a:r>
            <a:endParaRPr lang="zh-CN" altLang="en-US" dirty="0"/>
          </a:p>
        </p:txBody>
      </p:sp>
      <p:pic>
        <p:nvPicPr>
          <p:cNvPr id="17" name="图片 16">
            <a:extLst>
              <a:ext uri="{FF2B5EF4-FFF2-40B4-BE49-F238E27FC236}">
                <a16:creationId xmlns:a16="http://schemas.microsoft.com/office/drawing/2014/main" id="{54F7F143-9621-96BF-F627-068C004B0B3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389913" y="1124840"/>
            <a:ext cx="3619500" cy="3400425"/>
          </a:xfrm>
          <a:prstGeom prst="rect">
            <a:avLst/>
          </a:prstGeom>
        </p:spPr>
      </p:pic>
      <p:pic>
        <p:nvPicPr>
          <p:cNvPr id="19" name="图片 18">
            <a:extLst>
              <a:ext uri="{FF2B5EF4-FFF2-40B4-BE49-F238E27FC236}">
                <a16:creationId xmlns:a16="http://schemas.microsoft.com/office/drawing/2014/main" id="{F72EA2DC-98FC-71DF-6166-BE7C45D8EBC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929683" y="984479"/>
            <a:ext cx="4408361" cy="37505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34171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3" grpId="0"/>
      <p:bldP spid="1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1F87733-582C-BAA4-BF60-F7559CDBFE6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202.jpeg">
            <a:extLst>
              <a:ext uri="{FF2B5EF4-FFF2-40B4-BE49-F238E27FC236}">
                <a16:creationId xmlns:a16="http://schemas.microsoft.com/office/drawing/2014/main" id="{96F08724-40C3-784E-8944-F32302C3359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23870" y="548800"/>
            <a:ext cx="2706571" cy="395970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BA6B48E0-EF34-94C6-DE13-45B2C2D0B05E}"/>
              </a:ext>
            </a:extLst>
          </p:cNvPr>
          <p:cNvSpPr txBox="1"/>
          <p:nvPr/>
        </p:nvSpPr>
        <p:spPr>
          <a:xfrm>
            <a:off x="567286" y="1268850"/>
            <a:ext cx="11145103" cy="38923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以点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为位似中心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把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△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放大为原图形的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倍后得到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△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A'B'C'.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下列说法中错误的是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</a:p>
          <a:p>
            <a:pPr>
              <a:lnSpc>
                <a:spcPct val="15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A.△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∽△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A'B'C'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C'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三点在同一直线上</a:t>
            </a:r>
          </a:p>
          <a:p>
            <a:pPr>
              <a:lnSpc>
                <a:spcPct val="15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AO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∶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AA'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=1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∶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∥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A'B'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6" name="image203.jpeg">
            <a:extLst>
              <a:ext uri="{FF2B5EF4-FFF2-40B4-BE49-F238E27FC236}">
                <a16:creationId xmlns:a16="http://schemas.microsoft.com/office/drawing/2014/main" id="{3B94EECA-2D80-AF1C-D8EB-D96D365F2F2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40010" y="2684710"/>
            <a:ext cx="3567195" cy="2452201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4BBBC822-C0F9-2F10-3D1C-719D9A7AEE11}"/>
              </a:ext>
            </a:extLst>
          </p:cNvPr>
          <p:cNvSpPr txBox="1"/>
          <p:nvPr/>
        </p:nvSpPr>
        <p:spPr>
          <a:xfrm>
            <a:off x="4199321" y="2103378"/>
            <a:ext cx="45657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061771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5288442-B1D9-D682-149D-32D5E603A6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2349817A-7BF5-4076-D51D-897082FDEE74}"/>
              </a:ext>
            </a:extLst>
          </p:cNvPr>
          <p:cNvSpPr txBox="1"/>
          <p:nvPr/>
        </p:nvSpPr>
        <p:spPr>
          <a:xfrm>
            <a:off x="551615" y="620805"/>
            <a:ext cx="10584735" cy="38885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在正方形网格中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,△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和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△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FDE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相似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则关于位似中心与相似比的叙述正确的是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位似中心是点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相似比是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∶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位似中心是点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相似比是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∶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位似中心在点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之间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相似比为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∶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位似中心在点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之间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相似比为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∶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4" name="image204.jpeg">
            <a:extLst>
              <a:ext uri="{FF2B5EF4-FFF2-40B4-BE49-F238E27FC236}">
                <a16:creationId xmlns:a16="http://schemas.microsoft.com/office/drawing/2014/main" id="{ADD40851-7E35-C71F-577D-12DFBE56386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12140" y="2420930"/>
            <a:ext cx="2384503" cy="2537860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66D6251C-6DB2-0DDA-1DFF-43328E9648D2}"/>
              </a:ext>
            </a:extLst>
          </p:cNvPr>
          <p:cNvSpPr txBox="1"/>
          <p:nvPr/>
        </p:nvSpPr>
        <p:spPr>
          <a:xfrm>
            <a:off x="4151865" y="1448225"/>
            <a:ext cx="50403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469491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371C00D-F327-7E2C-74FD-E85E59F3135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3EA2B29C-E920-A316-D061-1F913049BD04}"/>
              </a:ext>
            </a:extLst>
          </p:cNvPr>
          <p:cNvSpPr txBox="1"/>
          <p:nvPr/>
        </p:nvSpPr>
        <p:spPr>
          <a:xfrm>
            <a:off x="767629" y="692810"/>
            <a:ext cx="10728745" cy="13031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,△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△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DEF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位似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位似中心为点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若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OA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∶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=1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∶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2,△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的周长为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△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DEF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的周长为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4" name="image205.jpeg">
            <a:extLst>
              <a:ext uri="{FF2B5EF4-FFF2-40B4-BE49-F238E27FC236}">
                <a16:creationId xmlns:a16="http://schemas.microsoft.com/office/drawing/2014/main" id="{5FCE64ED-1A23-101F-F729-79409D02D15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89247" y="2775944"/>
            <a:ext cx="3241178" cy="1800125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39AD2128-5DB9-CD20-78CE-1F7EA600CC96}"/>
              </a:ext>
            </a:extLst>
          </p:cNvPr>
          <p:cNvSpPr txBox="1"/>
          <p:nvPr/>
        </p:nvSpPr>
        <p:spPr>
          <a:xfrm>
            <a:off x="5591965" y="1472767"/>
            <a:ext cx="31787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715265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课件模板（2016.6）</Template>
  <TotalTime>2318</TotalTime>
  <Words>1165</Words>
  <Application>Microsoft Office PowerPoint</Application>
  <PresentationFormat>宽屏</PresentationFormat>
  <Paragraphs>62</Paragraphs>
  <Slides>13</Slides>
  <Notes>13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0" baseType="lpstr">
      <vt:lpstr>黑体</vt:lpstr>
      <vt:lpstr>Arial</vt:lpstr>
      <vt:lpstr>Calibri</vt:lpstr>
      <vt:lpstr>Calibri Light</vt:lpstr>
      <vt:lpstr>Cambria Math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lastModifiedBy>PC</cp:lastModifiedBy>
  <cp:revision>197</cp:revision>
  <dcterms:created xsi:type="dcterms:W3CDTF">2024-04-24T12:16:00Z</dcterms:created>
  <dcterms:modified xsi:type="dcterms:W3CDTF">2025-03-29T16:48:57Z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KSORubyTemplateID">
    <vt:lpwstr>13</vt:lpwstr>
  </property>
  <property fmtid="{D5CDD505-2E9C-101B-9397-08002B2CF9AE}" pid="4" name="ICV">
    <vt:lpwstr>C1F74F484A28490C9854105CB33BFC36_13</vt:lpwstr>
  </property>
</Properties>
</file>