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728" r:id="rId2"/>
    <p:sldId id="4968" r:id="rId3"/>
    <p:sldId id="4969" r:id="rId4"/>
    <p:sldId id="4970" r:id="rId5"/>
    <p:sldId id="4971" r:id="rId6"/>
    <p:sldId id="4972" r:id="rId7"/>
    <p:sldId id="4973" r:id="rId8"/>
    <p:sldId id="4974" r:id="rId9"/>
    <p:sldId id="4975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393E8-237C-FE6E-621A-FF0D63E29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9B719D-949B-5CAE-88F1-8DA09D7C29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BCF33C-170F-B2D4-611A-24DCA793BB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31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21E6D-90D2-4AB4-3B64-F01BC47FF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A5291A5-575D-74C7-BEE1-086A3419BA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9AF8AD-6117-F8D0-E41E-348C03E6D3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11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46C27-76DC-6A31-6228-2C2527BDF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7E28AA-E6B7-6C7E-49B8-EC7A03E756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EF9E326-DE9B-AF06-CEAB-4BE04F7EA6E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68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0FA40-9F6C-30D6-6205-211FDF2F6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719092-4BFD-EF39-8715-9C503B826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8C351F-7AFD-6BED-3527-C83ACF12ACC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020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52347-6299-E86B-46E0-D2C1BDB36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C2F0D5-E204-31F2-50A8-CBAF2460F5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41B7C6B-A5E0-FD67-C01A-2E6D785A74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16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5243C-B9D0-FFA6-F9FD-D019EC9F3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3C0A13-44E1-E1C2-3367-2D29A5CB55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B686EFF-0458-F37E-AA37-EB712A4296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40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C926B-72AD-B2DE-7613-79203216A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46C4CF-A793-D89C-C178-2A675B158F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CA2F02-E3CB-AEFE-891F-52954FB771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34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25264-3E84-900B-D068-F5C2CB0C6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7556B4-5A55-8613-351B-DDD706CE9D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87C35F-9D54-2EA3-F3B0-013CB8209D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6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7CF7140-B658-6012-25EF-580DC589672F}"/>
              </a:ext>
            </a:extLst>
          </p:cNvPr>
          <p:cNvSpPr txBox="1"/>
          <p:nvPr/>
        </p:nvSpPr>
        <p:spPr>
          <a:xfrm>
            <a:off x="1703695" y="2106041"/>
            <a:ext cx="907263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i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一元二次方程的根与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系数的关系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49296-3F55-86AA-BB95-0EFF647B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6.jpeg">
            <a:extLst>
              <a:ext uri="{FF2B5EF4-FFF2-40B4-BE49-F238E27FC236}">
                <a16:creationId xmlns:a16="http://schemas.microsoft.com/office/drawing/2014/main" id="{ACBA12B9-7F8B-8569-CADD-7949C0A56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28D6E4D-9434-7ACD-7400-881C265CFD4B}"/>
              </a:ext>
            </a:extLst>
          </p:cNvPr>
          <p:cNvSpPr txBox="1"/>
          <p:nvPr/>
        </p:nvSpPr>
        <p:spPr>
          <a:xfrm>
            <a:off x="551614" y="1340855"/>
            <a:ext cx="11088771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一元二次方程的根与系数的关系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根与系数的关系的内容中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包含两个条件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方程是一元二次方程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即二次项系数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方程有实数根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40ACBA-CFA6-3856-BC48-74CCC4A7AEE0}"/>
                  </a:ext>
                </a:extLst>
              </p:cNvPr>
              <p:cNvSpPr txBox="1"/>
              <p:nvPr/>
            </p:nvSpPr>
            <p:spPr>
              <a:xfrm>
                <a:off x="9264220" y="1844890"/>
                <a:ext cx="576040" cy="721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40ACBA-CFA6-3856-BC48-74CCC4A7A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220" y="1844890"/>
                <a:ext cx="576040" cy="721159"/>
              </a:xfrm>
              <a:prstGeom prst="rect">
                <a:avLst/>
              </a:prstGeom>
              <a:blipFill>
                <a:blip r:embed="rId4"/>
                <a:stretch>
                  <a:fillRect l="-22340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81CCC0-0783-E627-4A72-3E012BBDC717}"/>
                  </a:ext>
                </a:extLst>
              </p:cNvPr>
              <p:cNvSpPr txBox="1"/>
              <p:nvPr/>
            </p:nvSpPr>
            <p:spPr>
              <a:xfrm>
                <a:off x="10632315" y="1844890"/>
                <a:ext cx="461075" cy="7301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𝒄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81CCC0-0783-E627-4A72-3E012BBDC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2315" y="1844890"/>
                <a:ext cx="461075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97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0D9FA-5AD4-5A29-EAB4-7F6AC77E7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BAD5C6-1409-898F-22BE-EF6D54342E0A}"/>
                  </a:ext>
                </a:extLst>
              </p:cNvPr>
              <p:cNvSpPr txBox="1"/>
              <p:nvPr/>
            </p:nvSpPr>
            <p:spPr>
              <a:xfrm>
                <a:off x="839635" y="548800"/>
                <a:ext cx="7632530" cy="5047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一些常见的关于两根代数式的变形</a:t>
                </a: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(6)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BAD5C6-1409-898F-22BE-EF6D54342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548800"/>
                <a:ext cx="7632530" cy="5047472"/>
              </a:xfrm>
              <a:prstGeom prst="rect">
                <a:avLst/>
              </a:prstGeom>
              <a:blipFill>
                <a:blip r:embed="rId3"/>
                <a:stretch>
                  <a:fillRect l="-1677" t="-845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8497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A113-567F-C2E8-4CCC-AD4756B10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7.jpeg">
            <a:extLst>
              <a:ext uri="{FF2B5EF4-FFF2-40B4-BE49-F238E27FC236}">
                <a16:creationId xmlns:a16="http://schemas.microsoft.com/office/drawing/2014/main" id="{8DCCC4D8-D5CE-9993-300A-167F76BED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4928"/>
            <a:ext cx="6571475" cy="499004"/>
          </a:xfrm>
          <a:prstGeom prst="rect">
            <a:avLst/>
          </a:prstGeom>
        </p:spPr>
      </p:pic>
      <p:pic>
        <p:nvPicPr>
          <p:cNvPr id="3" name="image228.jpeg">
            <a:extLst>
              <a:ext uri="{FF2B5EF4-FFF2-40B4-BE49-F238E27FC236}">
                <a16:creationId xmlns:a16="http://schemas.microsoft.com/office/drawing/2014/main" id="{61F2C825-C8CC-931C-42AF-BD6FDE871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76" y="1272972"/>
            <a:ext cx="7154836" cy="4990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F6D44A-C560-78D3-F123-D9AA41AFE73C}"/>
              </a:ext>
            </a:extLst>
          </p:cNvPr>
          <p:cNvSpPr txBox="1"/>
          <p:nvPr/>
        </p:nvSpPr>
        <p:spPr>
          <a:xfrm>
            <a:off x="2351740" y="124149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直接利用根与系数的关系进行计算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9.jpeg">
            <a:extLst>
              <a:ext uri="{FF2B5EF4-FFF2-40B4-BE49-F238E27FC236}">
                <a16:creationId xmlns:a16="http://schemas.microsoft.com/office/drawing/2014/main" id="{0D4159F2-854F-3B17-CE89-445428E05D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635" y="1939868"/>
            <a:ext cx="773843" cy="3515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4B4D1BE-02F4-ED77-F3A3-99D3CCF1F454}"/>
                  </a:ext>
                </a:extLst>
              </p:cNvPr>
              <p:cNvSpPr txBox="1"/>
              <p:nvPr/>
            </p:nvSpPr>
            <p:spPr>
              <a:xfrm>
                <a:off x="839635" y="1903161"/>
                <a:ext cx="10728745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有两根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其中一根为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则这两根之积为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C.1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D.-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4B4D1BE-02F4-ED77-F3A3-99D3CCF1F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903161"/>
                <a:ext cx="10728745" cy="1576457"/>
              </a:xfrm>
              <a:prstGeom prst="rect">
                <a:avLst/>
              </a:prstGeom>
              <a:blipFill>
                <a:blip r:embed="rId6"/>
                <a:stretch>
                  <a:fillRect l="-1193" t="-5019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8EF31F4-4260-9159-77E8-6D23531BF03A}"/>
                  </a:ext>
                </a:extLst>
              </p:cNvPr>
              <p:cNvSpPr txBox="1"/>
              <p:nvPr/>
            </p:nvSpPr>
            <p:spPr>
              <a:xfrm>
                <a:off x="839635" y="3704390"/>
                <a:ext cx="10728744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C.-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8EF31F4-4260-9159-77E8-6D23531BF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3704390"/>
                <a:ext cx="10728744" cy="1576457"/>
              </a:xfrm>
              <a:prstGeom prst="rect">
                <a:avLst/>
              </a:prstGeom>
              <a:blipFill>
                <a:blip r:embed="rId7"/>
                <a:stretch>
                  <a:fillRect l="-1193" t="-5426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EC00157-996A-69CE-BF0F-1AC7E9D84C2F}"/>
              </a:ext>
            </a:extLst>
          </p:cNvPr>
          <p:cNvSpPr txBox="1"/>
          <p:nvPr/>
        </p:nvSpPr>
        <p:spPr>
          <a:xfrm>
            <a:off x="3740855" y="2350760"/>
            <a:ext cx="411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A43241-DB76-7DF6-D140-5DEFC193969B}"/>
              </a:ext>
            </a:extLst>
          </p:cNvPr>
          <p:cNvSpPr txBox="1"/>
          <p:nvPr/>
        </p:nvSpPr>
        <p:spPr>
          <a:xfrm>
            <a:off x="1286993" y="4149050"/>
            <a:ext cx="416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09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016D0-FF81-1059-CC49-ECF5FAFC5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58FDAEC-BE1C-C9BF-9BC5-BA03096B673F}"/>
                  </a:ext>
                </a:extLst>
              </p:cNvPr>
              <p:cNvSpPr txBox="1"/>
              <p:nvPr/>
            </p:nvSpPr>
            <p:spPr>
              <a:xfrm>
                <a:off x="623620" y="1484865"/>
                <a:ext cx="10944760" cy="2840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的两根为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e>
                      <m:sup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已知实数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分别满足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+8=0,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+8=0,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58FDAEC-BE1C-C9BF-9BC5-BA03096B6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484865"/>
                <a:ext cx="10944760" cy="2840906"/>
              </a:xfrm>
              <a:prstGeom prst="rect">
                <a:avLst/>
              </a:prstGeom>
              <a:blipFill>
                <a:blip r:embed="rId3"/>
                <a:stretch>
                  <a:fillRect l="-1114" r="-1058" b="-1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D02F0C7-BC47-9CC3-E097-A3F75FF27178}"/>
              </a:ext>
            </a:extLst>
          </p:cNvPr>
          <p:cNvSpPr txBox="1"/>
          <p:nvPr/>
        </p:nvSpPr>
        <p:spPr>
          <a:xfrm>
            <a:off x="10704320" y="1772885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C0A9ED-5A04-F20C-57E5-ACAF036B680D}"/>
              </a:ext>
            </a:extLst>
          </p:cNvPr>
          <p:cNvSpPr txBox="1"/>
          <p:nvPr/>
        </p:nvSpPr>
        <p:spPr>
          <a:xfrm>
            <a:off x="3730345" y="3697565"/>
            <a:ext cx="6375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8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1C914-4036-A350-1964-64BE5AA89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0.jpeg">
            <a:extLst>
              <a:ext uri="{FF2B5EF4-FFF2-40B4-BE49-F238E27FC236}">
                <a16:creationId xmlns:a16="http://schemas.microsoft.com/office/drawing/2014/main" id="{0B460D38-1D12-0013-2822-36C2A689E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1529905" cy="4371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D6EB37-E79F-666F-7E2D-005E91138AA9}"/>
                  </a:ext>
                </a:extLst>
              </p:cNvPr>
              <p:cNvSpPr txBox="1"/>
              <p:nvPr/>
            </p:nvSpPr>
            <p:spPr>
              <a:xfrm>
                <a:off x="828028" y="1196845"/>
                <a:ext cx="9588272" cy="157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-7=0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	                      B.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=-6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D.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=7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D6EB37-E79F-666F-7E2D-005E91138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028" y="1196845"/>
                <a:ext cx="9588272" cy="1574405"/>
              </a:xfrm>
              <a:prstGeom prst="rect">
                <a:avLst/>
              </a:prstGeom>
              <a:blipFill>
                <a:blip r:embed="rId4"/>
                <a:stretch>
                  <a:fillRect l="-1335" t="-5019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4894809-DB46-2272-99A5-700308B52202}"/>
              </a:ext>
            </a:extLst>
          </p:cNvPr>
          <p:cNvSpPr txBox="1"/>
          <p:nvPr/>
        </p:nvSpPr>
        <p:spPr>
          <a:xfrm>
            <a:off x="801285" y="2924965"/>
            <a:ext cx="1083909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·绥化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小影与小冬一起写作业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在解一道一元二次方程时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小影在化简过程中写错了常数项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因而得到方程的两个根是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小冬在化简过程中写错了一次项的系数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因而得到方程的两个根是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则原来的方程是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+5=0	   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	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-10=0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EA68D7-EB9A-C2E6-2F95-AA81646EED0D}"/>
              </a:ext>
            </a:extLst>
          </p:cNvPr>
          <p:cNvSpPr txBox="1"/>
          <p:nvPr/>
        </p:nvSpPr>
        <p:spPr>
          <a:xfrm>
            <a:off x="6888055" y="1255379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AF8173-394B-4EE4-DBCE-EF4100CD3871}"/>
              </a:ext>
            </a:extLst>
          </p:cNvPr>
          <p:cNvSpPr txBox="1"/>
          <p:nvPr/>
        </p:nvSpPr>
        <p:spPr>
          <a:xfrm>
            <a:off x="3042745" y="4263793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922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4173B-3D7F-E8CD-3668-B4E41E331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1.jpeg">
            <a:extLst>
              <a:ext uri="{FF2B5EF4-FFF2-40B4-BE49-F238E27FC236}">
                <a16:creationId xmlns:a16="http://schemas.microsoft.com/office/drawing/2014/main" id="{1FAECD72-BECF-E192-7F6A-E47CA4B40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CF4102F-4A60-CB3D-4A3C-0B6ED6366625}"/>
              </a:ext>
            </a:extLst>
          </p:cNvPr>
          <p:cNvSpPr txBox="1"/>
          <p:nvPr/>
        </p:nvSpPr>
        <p:spPr>
          <a:xfrm>
            <a:off x="2135725" y="565560"/>
            <a:ext cx="75605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利用根与系数的关系求字母系数的值或范围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32.jpeg">
            <a:extLst>
              <a:ext uri="{FF2B5EF4-FFF2-40B4-BE49-F238E27FC236}">
                <a16:creationId xmlns:a16="http://schemas.microsoft.com/office/drawing/2014/main" id="{9F26BB41-1EA3-7BB2-4D83-E937AB20B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39" y="1241201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63B3FAD-D832-CC5A-2D41-BFDEEF13C92C}"/>
              </a:ext>
            </a:extLst>
          </p:cNvPr>
          <p:cNvSpPr txBox="1"/>
          <p:nvPr/>
        </p:nvSpPr>
        <p:spPr>
          <a:xfrm>
            <a:off x="720059" y="1132180"/>
            <a:ext cx="107518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2893C1-18C3-D740-E2F9-F634427D9AC7}"/>
              </a:ext>
            </a:extLst>
          </p:cNvPr>
          <p:cNvSpPr txBox="1"/>
          <p:nvPr/>
        </p:nvSpPr>
        <p:spPr>
          <a:xfrm>
            <a:off x="720059" y="2093443"/>
            <a:ext cx="91922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求实数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574C49-FE5B-D992-15BF-06DE847E9168}"/>
                  </a:ext>
                </a:extLst>
              </p:cNvPr>
              <p:cNvSpPr txBox="1"/>
              <p:nvPr/>
            </p:nvSpPr>
            <p:spPr>
              <a:xfrm>
                <a:off x="720059" y="2973030"/>
                <a:ext cx="7056490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2)≥0,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574C49-FE5B-D992-15BF-06DE847E9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059" y="2973030"/>
                <a:ext cx="7056490" cy="712631"/>
              </a:xfrm>
              <a:prstGeom prst="rect">
                <a:avLst/>
              </a:prstGeom>
              <a:blipFill>
                <a:blip r:embed="rId5"/>
                <a:stretch>
                  <a:fillRect l="-1727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7E34752-6F73-6FC5-A7DB-6809489B8715}"/>
              </a:ext>
            </a:extLst>
          </p:cNvPr>
          <p:cNvSpPr txBox="1"/>
          <p:nvPr/>
        </p:nvSpPr>
        <p:spPr>
          <a:xfrm>
            <a:off x="708808" y="3665527"/>
            <a:ext cx="100562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设方程的两个实数根分别为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+1)=-1,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9EE0D30-6FB5-8AC1-7B29-55F34028D519}"/>
              </a:ext>
            </a:extLst>
          </p:cNvPr>
          <p:cNvSpPr txBox="1"/>
          <p:nvPr/>
        </p:nvSpPr>
        <p:spPr>
          <a:xfrm>
            <a:off x="708808" y="4162683"/>
            <a:ext cx="603523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=k-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∴k-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65975C-F703-4049-BDE8-1C34BDFE31D7}"/>
              </a:ext>
            </a:extLst>
          </p:cNvPr>
          <p:cNvSpPr txBox="1"/>
          <p:nvPr/>
        </p:nvSpPr>
        <p:spPr>
          <a:xfrm>
            <a:off x="5915987" y="1583255"/>
            <a:ext cx="1404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&lt;m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85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25E19-43E3-63EF-9A26-5A873BDB0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3.jpeg">
            <a:extLst>
              <a:ext uri="{FF2B5EF4-FFF2-40B4-BE49-F238E27FC236}">
                <a16:creationId xmlns:a16="http://schemas.microsoft.com/office/drawing/2014/main" id="{ADF9443C-6E70-1C13-4982-332267F0B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620805"/>
            <a:ext cx="1712080" cy="449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EBAD9B-AD64-B960-C368-D2CE3AC0A4E1}"/>
                  </a:ext>
                </a:extLst>
              </p:cNvPr>
              <p:cNvSpPr txBox="1"/>
              <p:nvPr/>
            </p:nvSpPr>
            <p:spPr>
              <a:xfrm>
                <a:off x="551615" y="1196845"/>
                <a:ext cx="11232780" cy="3451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的两个实数根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的一元二次方程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的两个实数根为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  <m:sup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EBAD9B-AD64-B960-C368-D2CE3AC0A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96845"/>
                <a:ext cx="11232780" cy="3451329"/>
              </a:xfrm>
              <a:prstGeom prst="rect">
                <a:avLst/>
              </a:prstGeom>
              <a:blipFill>
                <a:blip r:embed="rId4"/>
                <a:stretch>
                  <a:fillRect l="-1085" b="-4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9C287BA-A654-D97A-7525-5612B0246D1A}"/>
              </a:ext>
            </a:extLst>
          </p:cNvPr>
          <p:cNvSpPr txBox="1"/>
          <p:nvPr/>
        </p:nvSpPr>
        <p:spPr>
          <a:xfrm>
            <a:off x="1991715" y="237665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754496-19D4-2110-F631-5BDF0903C40D}"/>
              </a:ext>
            </a:extLst>
          </p:cNvPr>
          <p:cNvSpPr txBox="1"/>
          <p:nvPr/>
        </p:nvSpPr>
        <p:spPr>
          <a:xfrm>
            <a:off x="3935850" y="4102320"/>
            <a:ext cx="1224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013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2C5E7-533A-6324-9D42-2060DECD2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998361-E213-73B8-90FB-F9473A9731A5}"/>
              </a:ext>
            </a:extLst>
          </p:cNvPr>
          <p:cNvSpPr txBox="1"/>
          <p:nvPr/>
        </p:nvSpPr>
        <p:spPr>
          <a:xfrm>
            <a:off x="623619" y="692810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有两个不相等的实数根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43CCFD-C1FB-9DFA-A012-9C869A668AB1}"/>
              </a:ext>
            </a:extLst>
          </p:cNvPr>
          <p:cNvSpPr txBox="1"/>
          <p:nvPr/>
        </p:nvSpPr>
        <p:spPr>
          <a:xfrm>
            <a:off x="663916" y="1772885"/>
            <a:ext cx="60801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方程有两个不相等的实数根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∴Δ=b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k&gt;-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∴k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k&gt;-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D4B717-DD41-027F-A3FF-A1DE29F3E82C}"/>
                  </a:ext>
                </a:extLst>
              </p:cNvPr>
              <p:cNvSpPr txBox="1"/>
              <p:nvPr/>
            </p:nvSpPr>
            <p:spPr>
              <a:xfrm>
                <a:off x="659487" y="3283848"/>
                <a:ext cx="10728745" cy="7148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若方程的两个不相等的实数根是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D4B717-DD41-027F-A3FF-A1DE29F3E8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487" y="3283848"/>
                <a:ext cx="10728745" cy="714811"/>
              </a:xfrm>
              <a:prstGeom prst="rect">
                <a:avLst/>
              </a:prstGeom>
              <a:blipFill>
                <a:blip r:embed="rId3"/>
                <a:stretch>
                  <a:fillRect l="-1136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E18DF2-66D6-CF43-E23D-DBBAF61C5F0F}"/>
                  </a:ext>
                </a:extLst>
              </p:cNvPr>
              <p:cNvSpPr txBox="1"/>
              <p:nvPr/>
            </p:nvSpPr>
            <p:spPr>
              <a:xfrm>
                <a:off x="674796" y="4052528"/>
                <a:ext cx="9525489" cy="1583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方程的两个不相等的实数根是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由根与系数的关系得</a:t>
                </a:r>
                <a:endPara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ab=-k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E18DF2-66D6-CF43-E23D-DBBAF61C5F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796" y="4052528"/>
                <a:ext cx="9525489" cy="1583062"/>
              </a:xfrm>
              <a:prstGeom prst="rect">
                <a:avLst/>
              </a:prstGeom>
              <a:blipFill>
                <a:blip r:embed="rId4"/>
                <a:stretch>
                  <a:fillRect l="-1344" t="-5405" b="-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498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4232</TotalTime>
  <Words>871</Words>
  <Application>Microsoft Office PowerPoint</Application>
  <PresentationFormat>宽屏</PresentationFormat>
  <Paragraphs>60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246</cp:revision>
  <dcterms:created xsi:type="dcterms:W3CDTF">2024-04-24T12:16:00Z</dcterms:created>
  <dcterms:modified xsi:type="dcterms:W3CDTF">2025-04-02T15:17:10Z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