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67" r:id="rId2"/>
    <p:sldId id="4069" r:id="rId3"/>
    <p:sldId id="4070" r:id="rId4"/>
    <p:sldId id="4071" r:id="rId5"/>
    <p:sldId id="4072" r:id="rId6"/>
    <p:sldId id="4073" r:id="rId7"/>
    <p:sldId id="4074" r:id="rId8"/>
    <p:sldId id="4075" r:id="rId9"/>
    <p:sldId id="4076" r:id="rId10"/>
    <p:sldId id="4077" r:id="rId11"/>
    <p:sldId id="4078" r:id="rId12"/>
    <p:sldId id="4079" r:id="rId13"/>
    <p:sldId id="4080" r:id="rId14"/>
  </p:sldIdLst>
  <p:sldSz cx="12192000" cy="6858000"/>
  <p:notesSz cx="6858000" cy="9144000"/>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3432" autoAdjust="0"/>
  </p:normalViewPr>
  <p:slideViewPr>
    <p:cSldViewPr showGuides="1">
      <p:cViewPr varScale="1">
        <p:scale>
          <a:sx n="75" d="100"/>
          <a:sy n="75" d="100"/>
        </p:scale>
        <p:origin x="1022" y="53"/>
      </p:cViewPr>
      <p:guideLst>
        <p:guide orient="horz" pos="2251"/>
        <p:guide pos="388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wrap="square" lIns="91440" tIns="45720" rIns="91440" bIns="45720" anchor="t" anchorCtr="0"/>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5EE3C-343B-8928-DD4E-7F6D18D034AF}"/>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13642680-E5B5-7BB7-4ED9-C9D7A1E099A8}"/>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49351EA-725D-3000-751A-8622A8BB3841}"/>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539244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9C1D0-3979-29CE-82C3-213939CE7952}"/>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9F32439B-7749-AFDD-3DA5-E9592B44B5C6}"/>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ED7B445A-6C07-92D0-7762-1B085A35ACAC}"/>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36604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F960E-E2C2-A3B1-600A-266A0126E0E6}"/>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288C59E-9857-769F-ADD3-48852542B89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5B1B960-911B-5185-A5C8-98825218111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64854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B33A3-7B7E-8C8E-1893-8F0EA452A8F6}"/>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A1B3D8E-8D53-6E07-CBE8-158F35B0B058}"/>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4C7728C-66D5-33B4-804D-9F253272068E}"/>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471150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48040-4FEF-E6C2-368D-5F611B3F8FE4}"/>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8E1938C-6791-3518-3CC4-D70F8A982AA9}"/>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6E48BA3-3A02-FA73-C2A0-482C0E4AB25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701143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D7276-4EFB-AFC8-3149-E8F70FFDE88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169151F-F702-32DE-BAB0-6CDC84BC0357}"/>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189CB6F9-A329-DC0E-4F00-8F9E038A4763}"/>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227533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403DD-1336-0610-4661-4FB5BB30D5B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691D155-6BB9-A1AB-B177-DD35904D27FA}"/>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2F7C3500-78FB-97EA-C9CD-7152EFA696FD}"/>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976565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04032-C8C9-6111-8B06-E121D1D8856E}"/>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D38A531-2A36-E92C-FB84-595DE017872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FF1DCCF4-6640-083B-0A46-553A60A3BB1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737976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B1B22-177A-2BEB-CD40-D595DE61F6F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5D066B66-CE52-1258-99A2-8EC0EAD7E65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6DA4C53-AACA-4BC8-D0E2-4C325C2A484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027441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C17BB-5E00-18BA-6892-F5F338BC7492}"/>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517ACB61-970C-FC7C-87F9-C5D1C6EE1146}"/>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BA6071B-25FC-8F20-05B9-AC007869C477}"/>
              </a:ext>
            </a:extLst>
          </p:cNvPr>
          <p:cNvSpPr>
            <a:spLocks noGrp="1"/>
          </p:cNvSpPr>
          <p:nvPr>
            <p:ph type="body"/>
          </p:nvPr>
        </p:nvSpPr>
        <p:spPr/>
        <p:txBody>
          <a:bodyPr wrap="square" lIns="91440" tIns="45720" rIns="91440" bIns="45720" anchor="t" anchorCtr="0"/>
          <a:lstStyle/>
          <a:p>
            <a:pPr lvl="0"/>
            <a:endParaRPr lang="zh-CN" altLang="en-US" dirty="0"/>
          </a:p>
        </p:txBody>
      </p:sp>
    </p:spTree>
    <p:extLst>
      <p:ext uri="{BB962C8B-B14F-4D97-AF65-F5344CB8AC3E}">
        <p14:creationId xmlns:p14="http://schemas.microsoft.com/office/powerpoint/2010/main" val="132875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4D1E6-7442-6522-C705-3D50563F5E5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4E3853F2-78A2-5CE8-4F97-9CA199C92D9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73C82FF2-7680-F419-A896-8DA2EEF49267}"/>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559180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CAC3A-A5CA-EB2B-ABC2-A43DF7860531}"/>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68AC071-A488-1D1F-D4A5-B02A9CD8DB7A}"/>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67229476-ED8F-C67B-3037-B5AC4732FCE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767725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版式@">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551754" cy="584775"/>
          </a:xfrm>
          <a:prstGeom prst="rect">
            <a:avLst/>
          </a:prstGeom>
          <a:noFill/>
        </p:spPr>
        <p:txBody>
          <a:bodyPr wrap="none" rtlCol="0">
            <a:spAutoFit/>
          </a:bodyPr>
          <a:lstStyle/>
          <a:p>
            <a:r>
              <a:rPr lang="en-US" altLang="zh-CN" sz="3200" dirty="0">
                <a:solidFill>
                  <a:srgbClr val="00ADED"/>
                </a:solidFill>
              </a:rPr>
              <a:t>@</a:t>
            </a:r>
            <a:endParaRPr lang="zh-CN" altLang="en-US" sz="3200" dirty="0">
              <a:solidFill>
                <a:srgbClr val="00ADED"/>
              </a:solidFill>
            </a:endParaRPr>
          </a:p>
        </p:txBody>
      </p:sp>
      <p:sp>
        <p:nvSpPr>
          <p:cNvPr id="2" name="文本框 1"/>
          <p:cNvSpPr txBox="1"/>
          <p:nvPr userDrawn="1"/>
        </p:nvSpPr>
        <p:spPr>
          <a:xfrm>
            <a:off x="381000" y="381000"/>
            <a:ext cx="3810000" cy="369332"/>
          </a:xfrm>
          <a:prstGeom prst="rect">
            <a:avLst/>
          </a:prstGeom>
          <a:noFill/>
        </p:spPr>
        <p:txBody>
          <a:bodyPr vert="horz" rtlCol="0">
            <a:spAutoFit/>
          </a:bodyPr>
          <a:lstStyle/>
          <a:p>
            <a:r>
              <a:rPr lang="en-US" altLang="zh-CN"/>
              <a:t>@</a:t>
            </a:r>
            <a:r>
              <a:rPr lang="zh-CN" altLang="en-US"/>
              <a:t>知识导航；</a:t>
            </a:r>
            <a:r>
              <a:rPr lang="en-US" altLang="zh-CN"/>
              <a:t>@</a:t>
            </a:r>
            <a:r>
              <a:rPr lang="zh-CN" altLang="en-US"/>
              <a:t>典例导思</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知识导航">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知识导航</a:t>
            </a:r>
            <a:endParaRPr lang="zh-CN" altLang="en-US" sz="3200" dirty="0">
              <a:solidFill>
                <a:srgbClr val="00ADED"/>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典例导思">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典例导思</a:t>
            </a:r>
            <a:endParaRPr lang="zh-CN" altLang="en-US" sz="3200" dirty="0">
              <a:solidFill>
                <a:srgbClr val="00ADED"/>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7"/>
          <a:stretch>
            <a:fillRect/>
          </a:stretch>
        </p:blipFill>
        <p:spPr>
          <a:xfrm>
            <a:off x="-11112" y="-7937"/>
            <a:ext cx="12214225" cy="6873875"/>
          </a:xfrm>
          <a:prstGeom prst="rect">
            <a:avLst/>
          </a:prstGeom>
          <a:noFill/>
          <a:ln w="9525">
            <a:noFill/>
          </a:ln>
        </p:spPr>
      </p:pic>
      <p:pic>
        <p:nvPicPr>
          <p:cNvPr id="2" name="图片 1"/>
          <p:cNvPicPr>
            <a:picLocks noChangeAspect="1"/>
          </p:cNvPicPr>
          <p:nvPr userDrawn="1"/>
        </p:nvPicPr>
        <p:blipFill>
          <a:blip r:embed="rId8"/>
          <a:stretch>
            <a:fillRect/>
          </a:stretch>
        </p:blipFill>
        <p:spPr>
          <a:xfrm>
            <a:off x="407035" y="6165215"/>
            <a:ext cx="1901825" cy="6934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3.TIF"/></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A2F3030-EEE0-7D92-D4A0-DC999D171347}"/>
              </a:ext>
            </a:extLst>
          </p:cNvPr>
          <p:cNvSpPr txBox="1"/>
          <p:nvPr/>
        </p:nvSpPr>
        <p:spPr>
          <a:xfrm>
            <a:off x="419817" y="1484865"/>
            <a:ext cx="11352366" cy="2645917"/>
          </a:xfrm>
          <a:prstGeom prst="rect">
            <a:avLst/>
          </a:prstGeom>
          <a:noFill/>
        </p:spPr>
        <p:txBody>
          <a:bodyPr wrap="square">
            <a:spAutoFit/>
          </a:bodyPr>
          <a:lstStyle/>
          <a:p>
            <a:pPr algn="ctr">
              <a:lnSpc>
                <a:spcPct val="150000"/>
              </a:lnSpc>
              <a:buNone/>
            </a:pP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a:t>
            </a: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用树状图或表格求概率</a:t>
            </a:r>
          </a:p>
          <a:p>
            <a:pPr algn="ctr">
              <a:lnSpc>
                <a:spcPct val="150000"/>
              </a:lnSpc>
            </a:pP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a:t>
            </a: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a:t>
            </a: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课时　用树状图或表格求概率</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12748-8D1B-15B1-76F3-5727755E295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6DDA8D1-A71A-A31B-C343-92C041800430}"/>
              </a:ext>
            </a:extLst>
          </p:cNvPr>
          <p:cNvSpPr txBox="1"/>
          <p:nvPr/>
        </p:nvSpPr>
        <p:spPr>
          <a:xfrm>
            <a:off x="695624" y="548800"/>
            <a:ext cx="10440725" cy="656846"/>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求在</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中使关于</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的一元二次方程</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ax</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有实数根的概率</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D05D53D3-6DD0-3F0D-A422-DE9BEA48FD6C}"/>
                  </a:ext>
                </a:extLst>
              </p:cNvPr>
              <p:cNvSpPr txBox="1"/>
              <p:nvPr/>
            </p:nvSpPr>
            <p:spPr>
              <a:xfrm>
                <a:off x="712369" y="1412860"/>
                <a:ext cx="10872756" cy="3530582"/>
              </a:xfrm>
              <a:prstGeom prst="rect">
                <a:avLst/>
              </a:prstGeom>
              <a:noFill/>
            </p:spPr>
            <p:txBody>
              <a:bodyPr wrap="square">
                <a:spAutoFit/>
              </a:bodyPr>
              <a:lstStyle/>
              <a:p>
                <a:pPr algn="just">
                  <a:lnSpc>
                    <a:spcPct val="150000"/>
                  </a:lnSpc>
                  <a:buNone/>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一元二次方程有实数根</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∴Δ=a</a:t>
                </a:r>
                <a:r>
                  <a:rPr lang="en-US" altLang="zh-CN" sz="28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从</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中的表格可以看出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共有</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种等可能的结果</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而使方程</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有实数根的结果有</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种</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(3,1),(4,1),(4,2)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有实数根</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𝟑</m:t>
                        </m:r>
                      </m:num>
                      <m:den>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𝟏𝟐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𝟒</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D05D53D3-6DD0-3F0D-A422-DE9BEA48FD6C}"/>
                  </a:ext>
                </a:extLst>
              </p:cNvPr>
              <p:cNvSpPr txBox="1">
                <a:spLocks noRot="1" noChangeAspect="1" noMove="1" noResize="1" noEditPoints="1" noAdjustHandles="1" noChangeArrowheads="1" noChangeShapeType="1" noTextEdit="1"/>
              </p:cNvSpPr>
              <p:nvPr/>
            </p:nvSpPr>
            <p:spPr>
              <a:xfrm>
                <a:off x="712369" y="1412860"/>
                <a:ext cx="10872756" cy="3530582"/>
              </a:xfrm>
              <a:prstGeom prst="rect">
                <a:avLst/>
              </a:prstGeom>
              <a:blipFill>
                <a:blip r:embed="rId3"/>
                <a:stretch>
                  <a:fillRect l="-1178" r="-1122" b="-120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09106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B4516-22CF-EC83-8451-D64F70EF0C1F}"/>
            </a:ext>
          </a:extLst>
        </p:cNvPr>
        <p:cNvGrpSpPr/>
        <p:nvPr/>
      </p:nvGrpSpPr>
      <p:grpSpPr>
        <a:xfrm>
          <a:off x="0" y="0"/>
          <a:ext cx="0" cy="0"/>
          <a:chOff x="0" y="0"/>
          <a:chExt cx="0" cy="0"/>
        </a:xfrm>
      </p:grpSpPr>
      <p:pic>
        <p:nvPicPr>
          <p:cNvPr id="2" name="image5.jpeg">
            <a:extLst>
              <a:ext uri="{FF2B5EF4-FFF2-40B4-BE49-F238E27FC236}">
                <a16:creationId xmlns:a16="http://schemas.microsoft.com/office/drawing/2014/main" id="{FCEF07C6-A981-7FE0-3699-A1702F3941C9}"/>
              </a:ext>
            </a:extLst>
          </p:cNvPr>
          <p:cNvPicPr>
            <a:picLocks noChangeAspect="1"/>
          </p:cNvPicPr>
          <p:nvPr/>
        </p:nvPicPr>
        <p:blipFill>
          <a:blip r:embed="rId3"/>
          <a:stretch>
            <a:fillRect/>
          </a:stretch>
        </p:blipFill>
        <p:spPr>
          <a:xfrm>
            <a:off x="4262639" y="548800"/>
            <a:ext cx="3666722" cy="467975"/>
          </a:xfrm>
          <a:prstGeom prst="rect">
            <a:avLst/>
          </a:prstGeom>
        </p:spPr>
      </p:pic>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551F3356-8CBA-BE63-6496-FEA9FFFBA843}"/>
                  </a:ext>
                </a:extLst>
              </p:cNvPr>
              <p:cNvSpPr txBox="1"/>
              <p:nvPr/>
            </p:nvSpPr>
            <p:spPr>
              <a:xfrm>
                <a:off x="659622" y="1124840"/>
                <a:ext cx="10872755" cy="4188647"/>
              </a:xfrm>
              <a:prstGeom prst="rect">
                <a:avLst/>
              </a:prstGeom>
              <a:noFill/>
            </p:spPr>
            <p:txBody>
              <a:bodyPr wrap="square">
                <a:spAutoFit/>
              </a:bodyPr>
              <a:lstStyle/>
              <a:p>
                <a:pPr>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在一个不透明的袋子里装有四个小球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球上分别标有</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6,7,8,9</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四个数字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这些小球除数字外都相同</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甲、乙两人玩“猜数字”游戏</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甲先从袋中任意摸出一个小球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将小球上的数字记为</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再由乙猜这个小球上的数字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记为</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满足</a:t>
                </a:r>
                <a14:m>
                  <m:oMath xmlns:m="http://schemas.openxmlformats.org/officeDocument/2006/math">
                    <m:d>
                      <m:dPr>
                        <m:begChr m:val="|"/>
                        <m:endChr m:val="|"/>
                        <m:ctrlPr>
                          <a:rPr lang="zh-CN" altLang="zh-CN" sz="2800" b="1" i="1">
                            <a:effectLst/>
                            <a:latin typeface="Cambria Math" panose="02040503050406030204" pitchFamily="18" charset="0"/>
                            <a:ea typeface="Cambria Math" panose="02040503050406030204" pitchFamily="18" charset="0"/>
                          </a:rPr>
                        </m:ctrlPr>
                      </m:dPr>
                      <m:e>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𝒎</m:t>
                        </m:r>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𝒏</m:t>
                        </m:r>
                      </m:e>
                    </m:d>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那么就称甲、乙两人“心领神会”</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则甲、乙两人“心领神会”的概率是</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14:m>
                  <m:oMath xmlns:m="http://schemas.openxmlformats.org/officeDocument/2006/math">
                    <m:f>
                      <m:fPr>
                        <m:ctrlPr>
                          <a:rPr lang="zh-CN" altLang="zh-CN" sz="2800" b="1" i="1"/>
                        </m:ctrlPr>
                      </m:fPr>
                      <m:num>
                        <m:r>
                          <a:rPr lang="en-US" altLang="zh-CN" sz="2800" b="1" i="1"/>
                          <m:t>𝟑</m:t>
                        </m:r>
                      </m:num>
                      <m:den>
                        <m:r>
                          <a:rPr lang="en-US" altLang="zh-CN" sz="2800" b="1" i="1"/>
                          <m:t>𝟖</m:t>
                        </m:r>
                      </m:den>
                    </m:f>
                  </m:oMath>
                </a14:m>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14:m>
                  <m:oMath xmlns:m="http://schemas.openxmlformats.org/officeDocument/2006/math">
                    <m:f>
                      <m:fPr>
                        <m:ctrlPr>
                          <a:rPr lang="zh-CN" altLang="zh-CN" sz="2800" b="1" i="1"/>
                        </m:ctrlPr>
                      </m:fPr>
                      <m:num>
                        <m:r>
                          <a:rPr lang="en-US" altLang="zh-CN" sz="2800" b="1" i="1"/>
                          <m:t>𝟓</m:t>
                        </m:r>
                      </m:num>
                      <m:den>
                        <m:r>
                          <a:rPr lang="en-US" altLang="zh-CN" sz="2800" b="1" i="1"/>
                          <m:t>𝟖</m:t>
                        </m:r>
                      </m:den>
                    </m:f>
                  </m:oMath>
                </a14:m>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C.</a:t>
                </a:r>
                <a14:m>
                  <m:oMath xmlns:m="http://schemas.openxmlformats.org/officeDocument/2006/math">
                    <m:f>
                      <m:fPr>
                        <m:ctrlPr>
                          <a:rPr lang="zh-CN" altLang="zh-CN" sz="2800" b="1" i="1"/>
                        </m:ctrlPr>
                      </m:fPr>
                      <m:num>
                        <m:r>
                          <a:rPr lang="en-US" altLang="zh-CN" sz="2800" b="1" i="1"/>
                          <m:t>𝟏</m:t>
                        </m:r>
                      </m:num>
                      <m:den>
                        <m:r>
                          <a:rPr lang="en-US" altLang="zh-CN" sz="2800" b="1" i="1"/>
                          <m:t>𝟒</m:t>
                        </m:r>
                      </m:den>
                    </m:f>
                  </m:oMath>
                </a14:m>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14:m>
                  <m:oMath xmlns:m="http://schemas.openxmlformats.org/officeDocument/2006/math">
                    <m:f>
                      <m:fPr>
                        <m:ctrlPr>
                          <a:rPr lang="zh-CN" altLang="zh-CN" sz="2800" b="1" i="1"/>
                        </m:ctrlPr>
                      </m:fPr>
                      <m:num>
                        <m:r>
                          <a:rPr lang="en-US" altLang="zh-CN" sz="2800" b="1" i="1"/>
                          <m:t>𝟏</m:t>
                        </m:r>
                      </m:num>
                      <m:den>
                        <m:r>
                          <a:rPr lang="en-US" altLang="zh-CN" sz="2800" b="1" i="1"/>
                          <m:t>𝟐</m:t>
                        </m:r>
                      </m:den>
                    </m:f>
                  </m:oMath>
                </a14:m>
                <a:endParaRPr lang="zh-CN" altLang="zh-CN" sz="28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文本框 3">
                <a:extLst>
                  <a:ext uri="{FF2B5EF4-FFF2-40B4-BE49-F238E27FC236}">
                    <a16:creationId xmlns:a16="http://schemas.microsoft.com/office/drawing/2014/main" id="{551F3356-8CBA-BE63-6496-FEA9FFFBA843}"/>
                  </a:ext>
                </a:extLst>
              </p:cNvPr>
              <p:cNvSpPr txBox="1">
                <a:spLocks noRot="1" noChangeAspect="1" noMove="1" noResize="1" noEditPoints="1" noAdjustHandles="1" noChangeArrowheads="1" noChangeShapeType="1" noTextEdit="1"/>
              </p:cNvSpPr>
              <p:nvPr/>
            </p:nvSpPr>
            <p:spPr>
              <a:xfrm>
                <a:off x="659622" y="1124840"/>
                <a:ext cx="10872755" cy="4188647"/>
              </a:xfrm>
              <a:prstGeom prst="rect">
                <a:avLst/>
              </a:prstGeom>
              <a:blipFill>
                <a:blip r:embed="rId4"/>
                <a:stretch>
                  <a:fillRect l="-1121" r="-729" b="-873"/>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33DB01F5-33D3-76D6-4DB9-8FE3EA5538F7}"/>
              </a:ext>
            </a:extLst>
          </p:cNvPr>
          <p:cNvSpPr txBox="1"/>
          <p:nvPr/>
        </p:nvSpPr>
        <p:spPr>
          <a:xfrm>
            <a:off x="7568681" y="3861030"/>
            <a:ext cx="388895"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solidFill>
                <a:srgbClr val="DB251C"/>
              </a:solidFill>
            </a:endParaRPr>
          </a:p>
        </p:txBody>
      </p:sp>
    </p:spTree>
    <p:extLst>
      <p:ext uri="{BB962C8B-B14F-4D97-AF65-F5344CB8AC3E}">
        <p14:creationId xmlns:p14="http://schemas.microsoft.com/office/powerpoint/2010/main" val="169592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806A4-5CD1-A7D4-042D-5931B92D6C4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408D8E3-6E5C-8CAA-8DCF-86E13435442E}"/>
              </a:ext>
            </a:extLst>
          </p:cNvPr>
          <p:cNvSpPr txBox="1"/>
          <p:nvPr/>
        </p:nvSpPr>
        <p:spPr>
          <a:xfrm>
            <a:off x="623620" y="548800"/>
            <a:ext cx="11088770" cy="1384995"/>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在四张编号为</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的卡片</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除编号外</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其余完全相同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的正面分别写上如图所示的正整数后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背面朝上</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洗匀放好</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现从中随机抽取一张</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不放回</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再从剩下的卡片中随机抽取一张</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E99E6D2F-F13C-7003-B87A-0FFAE14E0B9D}"/>
              </a:ext>
            </a:extLst>
          </p:cNvPr>
          <p:cNvPicPr>
            <a:picLocks noChangeAspect="1"/>
          </p:cNvPicPr>
          <p:nvPr/>
        </p:nvPicPr>
        <p:blipFill>
          <a:blip r:embed="rId3"/>
          <a:stretch>
            <a:fillRect/>
          </a:stretch>
        </p:blipFill>
        <p:spPr>
          <a:xfrm>
            <a:off x="5591965" y="2043107"/>
            <a:ext cx="5760400" cy="1729850"/>
          </a:xfrm>
          <a:prstGeom prst="rect">
            <a:avLst/>
          </a:prstGeom>
        </p:spPr>
      </p:pic>
      <p:sp>
        <p:nvSpPr>
          <p:cNvPr id="7" name="文本框 6">
            <a:extLst>
              <a:ext uri="{FF2B5EF4-FFF2-40B4-BE49-F238E27FC236}">
                <a16:creationId xmlns:a16="http://schemas.microsoft.com/office/drawing/2014/main" id="{94DC2319-CC72-DEB7-EBB5-83F295439A13}"/>
              </a:ext>
            </a:extLst>
          </p:cNvPr>
          <p:cNvSpPr txBox="1"/>
          <p:nvPr/>
        </p:nvSpPr>
        <p:spPr>
          <a:xfrm>
            <a:off x="616505" y="2057618"/>
            <a:ext cx="4687440" cy="1815882"/>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请用画树状图或列表的方法表示两次抽取卡片的所有可能出现的结果</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卡片用</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36F815B7-B32C-C9F1-061F-B5F9828CBC80}"/>
              </a:ext>
            </a:extLst>
          </p:cNvPr>
          <p:cNvSpPr txBox="1"/>
          <p:nvPr/>
        </p:nvSpPr>
        <p:spPr>
          <a:xfrm>
            <a:off x="616505" y="3950406"/>
            <a:ext cx="3823380" cy="523220"/>
          </a:xfrm>
          <a:prstGeom prst="rect">
            <a:avLst/>
          </a:prstGeom>
          <a:noFill/>
        </p:spPr>
        <p:txBody>
          <a:bodyPr wrap="square">
            <a:spAutoFit/>
          </a:bodyPr>
          <a:lstStyle/>
          <a:p>
            <a:pPr algn="just"/>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画树状图如下</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0" name="image6.jpeg">
            <a:extLst>
              <a:ext uri="{FF2B5EF4-FFF2-40B4-BE49-F238E27FC236}">
                <a16:creationId xmlns:a16="http://schemas.microsoft.com/office/drawing/2014/main" id="{5EB9F917-E980-E56C-B8B4-08436DA17391}"/>
              </a:ext>
            </a:extLst>
          </p:cNvPr>
          <p:cNvPicPr>
            <a:picLocks noChangeAspect="1"/>
          </p:cNvPicPr>
          <p:nvPr/>
        </p:nvPicPr>
        <p:blipFill>
          <a:blip r:embed="rId4"/>
          <a:stretch>
            <a:fillRect/>
          </a:stretch>
        </p:blipFill>
        <p:spPr>
          <a:xfrm>
            <a:off x="4806472" y="3950406"/>
            <a:ext cx="6710514" cy="1942435"/>
          </a:xfrm>
          <a:prstGeom prst="rect">
            <a:avLst/>
          </a:prstGeom>
        </p:spPr>
      </p:pic>
      <p:sp>
        <p:nvSpPr>
          <p:cNvPr id="12" name="文本框 11">
            <a:extLst>
              <a:ext uri="{FF2B5EF4-FFF2-40B4-BE49-F238E27FC236}">
                <a16:creationId xmlns:a16="http://schemas.microsoft.com/office/drawing/2014/main" id="{CF7A108E-D4C4-682C-0B83-B02D426737E2}"/>
              </a:ext>
            </a:extLst>
          </p:cNvPr>
          <p:cNvSpPr txBox="1"/>
          <p:nvPr/>
        </p:nvSpPr>
        <p:spPr>
          <a:xfrm>
            <a:off x="623620" y="4924206"/>
            <a:ext cx="4176290" cy="523220"/>
          </a:xfrm>
          <a:prstGeom prst="rect">
            <a:avLst/>
          </a:prstGeom>
          <a:noFill/>
        </p:spPr>
        <p:txBody>
          <a:bodyPr wrap="square">
            <a:spAutoFit/>
          </a:bodyPr>
          <a:lstStyle/>
          <a:p>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共有</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种等可能的结果</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8178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C7096-50FF-C83D-EF2E-0ED6F799620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495F022-3FB7-F9FC-1DDB-DF7E1CEA6626}"/>
              </a:ext>
            </a:extLst>
          </p:cNvPr>
          <p:cNvSpPr txBox="1"/>
          <p:nvPr/>
        </p:nvSpPr>
        <p:spPr>
          <a:xfrm>
            <a:off x="551614" y="692810"/>
            <a:ext cx="11016765" cy="1303177"/>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我们知道</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满足</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的三个正整数</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称为勾股数</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求抽到的两张卡片上的数都是勾股数的概率</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1EA362B5-51F9-B526-26EE-6A72D1128212}"/>
                  </a:ext>
                </a:extLst>
              </p:cNvPr>
              <p:cNvSpPr txBox="1"/>
              <p:nvPr/>
            </p:nvSpPr>
            <p:spPr>
              <a:xfrm>
                <a:off x="695623" y="2132910"/>
                <a:ext cx="10728745" cy="2237920"/>
              </a:xfrm>
              <a:prstGeom prst="rect">
                <a:avLst/>
              </a:prstGeom>
              <a:noFill/>
            </p:spPr>
            <p:txBody>
              <a:bodyPr wrap="square">
                <a:spAutoFit/>
              </a:bodyPr>
              <a:lstStyle/>
              <a:p>
                <a:pPr>
                  <a:lnSpc>
                    <a:spcPct val="150000"/>
                  </a:lnSpc>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由题意知</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卡片</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上的正整数是勾股数</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则抽到两张卡片上的数都是勾股数的结果有</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种</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所以</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抽到两张卡片上的数都是勾股数</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rPr>
                        </m:ctrlPr>
                      </m:fPr>
                      <m:num>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𝟔</m:t>
                        </m:r>
                      </m:num>
                      <m:den>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𝟏𝟐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rPr>
                        </m:ctrlPr>
                      </m:fPr>
                      <m:num>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solidFill>
                    <a:srgbClr val="DB251C"/>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1EA362B5-51F9-B526-26EE-6A72D1128212}"/>
                  </a:ext>
                </a:extLst>
              </p:cNvPr>
              <p:cNvSpPr txBox="1">
                <a:spLocks noRot="1" noChangeAspect="1" noMove="1" noResize="1" noEditPoints="1" noAdjustHandles="1" noChangeArrowheads="1" noChangeShapeType="1" noTextEdit="1"/>
              </p:cNvSpPr>
              <p:nvPr/>
            </p:nvSpPr>
            <p:spPr>
              <a:xfrm>
                <a:off x="695623" y="2132910"/>
                <a:ext cx="10728745" cy="2237920"/>
              </a:xfrm>
              <a:prstGeom prst="rect">
                <a:avLst/>
              </a:prstGeom>
              <a:blipFill>
                <a:blip r:embed="rId3"/>
                <a:stretch>
                  <a:fillRect l="-1136" r="-284" b="-24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9910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45DA2-CD00-A921-4231-36FE3E9B4C44}"/>
            </a:ext>
          </a:extLst>
        </p:cNvPr>
        <p:cNvGrpSpPr/>
        <p:nvPr/>
      </p:nvGrpSpPr>
      <p:grpSpPr>
        <a:xfrm>
          <a:off x="0" y="0"/>
          <a:ext cx="0" cy="0"/>
          <a:chOff x="0" y="0"/>
          <a:chExt cx="0" cy="0"/>
        </a:xfrm>
      </p:grpSpPr>
      <p:pic>
        <p:nvPicPr>
          <p:cNvPr id="2" name="image1.jpeg">
            <a:extLst>
              <a:ext uri="{FF2B5EF4-FFF2-40B4-BE49-F238E27FC236}">
                <a16:creationId xmlns:a16="http://schemas.microsoft.com/office/drawing/2014/main" id="{2CF51853-D375-E6E3-A605-92A8F5A46F57}"/>
              </a:ext>
            </a:extLst>
          </p:cNvPr>
          <p:cNvPicPr>
            <a:picLocks noChangeAspect="1"/>
          </p:cNvPicPr>
          <p:nvPr/>
        </p:nvPicPr>
        <p:blipFill>
          <a:blip r:embed="rId3"/>
          <a:stretch>
            <a:fillRect/>
          </a:stretch>
        </p:blipFill>
        <p:spPr>
          <a:xfrm>
            <a:off x="4367880" y="548800"/>
            <a:ext cx="2706571" cy="395970"/>
          </a:xfrm>
          <a:prstGeom prst="rect">
            <a:avLst/>
          </a:prstGeom>
        </p:spPr>
      </p:pic>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EB101BBA-0A9C-34A9-9E5F-F016291ECB4F}"/>
                  </a:ext>
                </a:extLst>
              </p:cNvPr>
              <p:cNvSpPr txBox="1"/>
              <p:nvPr/>
            </p:nvSpPr>
            <p:spPr>
              <a:xfrm>
                <a:off x="623619" y="1124840"/>
                <a:ext cx="10728745" cy="3533403"/>
              </a:xfrm>
              <a:prstGeom prst="rect">
                <a:avLst/>
              </a:prstGeom>
              <a:noFill/>
            </p:spPr>
            <p:txBody>
              <a:bodyPr wrap="square">
                <a:spAutoFit/>
              </a:bodyPr>
              <a:lstStyle/>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·济南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日是国际数学日</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某学校在今年国际数学日当天策划了“竞速华容道”“玩转幻方”和“巧解鲁班锁”三个挑战活动</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如果小红和小丽每人随机选择参加其中一个活动</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那么她们恰好选到同一个活动的概率是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𝟗</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B.</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𝟔</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C.</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𝟑</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D</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𝟐</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𝟑</m:t>
                        </m:r>
                      </m:den>
                    </m:f>
                  </m:oMath>
                </a14:m>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文本框 3">
                <a:extLst>
                  <a:ext uri="{FF2B5EF4-FFF2-40B4-BE49-F238E27FC236}">
                    <a16:creationId xmlns:a16="http://schemas.microsoft.com/office/drawing/2014/main" id="{EB101BBA-0A9C-34A9-9E5F-F016291ECB4F}"/>
                  </a:ext>
                </a:extLst>
              </p:cNvPr>
              <p:cNvSpPr txBox="1">
                <a:spLocks noRot="1" noChangeAspect="1" noMove="1" noResize="1" noEditPoints="1" noAdjustHandles="1" noChangeArrowheads="1" noChangeShapeType="1" noTextEdit="1"/>
              </p:cNvSpPr>
              <p:nvPr/>
            </p:nvSpPr>
            <p:spPr>
              <a:xfrm>
                <a:off x="623619" y="1124840"/>
                <a:ext cx="10728745" cy="3533403"/>
              </a:xfrm>
              <a:prstGeom prst="rect">
                <a:avLst/>
              </a:prstGeom>
              <a:blipFill>
                <a:blip r:embed="rId4"/>
                <a:stretch>
                  <a:fillRect l="-1136" r="-1193" b="-1209"/>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835562F8-607C-3260-6DD0-85B26634BF82}"/>
              </a:ext>
            </a:extLst>
          </p:cNvPr>
          <p:cNvSpPr txBox="1"/>
          <p:nvPr/>
        </p:nvSpPr>
        <p:spPr>
          <a:xfrm>
            <a:off x="4295875" y="3212985"/>
            <a:ext cx="43203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3301153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B39B5-A12B-ED98-7D9D-FB9D86023C0F}"/>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08178A96-39B9-7441-50F7-F04A05A71023}"/>
                  </a:ext>
                </a:extLst>
              </p:cNvPr>
              <p:cNvSpPr txBox="1"/>
              <p:nvPr/>
            </p:nvSpPr>
            <p:spPr>
              <a:xfrm>
                <a:off x="623620" y="332785"/>
                <a:ext cx="10368720" cy="3533403"/>
              </a:xfrm>
              <a:prstGeom prst="rect">
                <a:avLst/>
              </a:prstGeom>
              <a:noFill/>
            </p:spPr>
            <p:txBody>
              <a:bodyPr wrap="square">
                <a:spAutoFit/>
              </a:bodyPr>
              <a:lstStyle/>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·福建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哥德巴赫提出“每个大于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的偶数都可以表示为两个质数之和”的猜想</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我国数学家陈景润在哥德巴赫猜想的研究中取得了世界领先的成果</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在质数</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2,3,5</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随机选取两个不同的数</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其和是偶数的概率是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𝟒</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B.</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𝟑</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C.</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D</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𝟐</m:t>
                        </m:r>
                      </m:num>
                      <m:den>
                        <m:r>
                          <a:rPr lang="en-US" altLang="zh-CN" sz="2800" b="1" i="1">
                            <a:solidFill>
                              <a:srgbClr val="000000"/>
                            </a:solidFill>
                            <a:effectLst/>
                            <a:latin typeface="Cambria Math" panose="02040503050406030204" pitchFamily="18" charset="0"/>
                            <a:ea typeface="方正书宋_GBK"/>
                            <a:cs typeface="Times New Roman" panose="02020603050405020304" pitchFamily="18" charset="0"/>
                          </a:rPr>
                          <m:t>𝟑</m:t>
                        </m:r>
                      </m:den>
                    </m:f>
                  </m:oMath>
                </a14:m>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08178A96-39B9-7441-50F7-F04A05A71023}"/>
                  </a:ext>
                </a:extLst>
              </p:cNvPr>
              <p:cNvSpPr txBox="1">
                <a:spLocks noRot="1" noChangeAspect="1" noMove="1" noResize="1" noEditPoints="1" noAdjustHandles="1" noChangeArrowheads="1" noChangeShapeType="1" noTextEdit="1"/>
              </p:cNvSpPr>
              <p:nvPr/>
            </p:nvSpPr>
            <p:spPr>
              <a:xfrm>
                <a:off x="623620" y="332785"/>
                <a:ext cx="10368720" cy="3533403"/>
              </a:xfrm>
              <a:prstGeom prst="rect">
                <a:avLst/>
              </a:prstGeom>
              <a:blipFill>
                <a:blip r:embed="rId3"/>
                <a:stretch>
                  <a:fillRect l="-1176" r="-1235" b="-1209"/>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2ECDD599-B423-E930-1162-AA13CD739D44}"/>
              </a:ext>
            </a:extLst>
          </p:cNvPr>
          <p:cNvSpPr txBox="1"/>
          <p:nvPr/>
        </p:nvSpPr>
        <p:spPr>
          <a:xfrm>
            <a:off x="623620" y="3841283"/>
            <a:ext cx="10368720" cy="1949508"/>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一个不透明的布袋内装有除颜色外</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其余完全相同的</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个红球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个白球</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搅匀后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从中随机摸出一个球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不放回</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再从中随机摸出一个球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则两次摸到的球的颜色相同的概率为</a:t>
            </a:r>
            <a:r>
              <a:rPr lang="en-US" altLang="zh-CN" sz="28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963C33FB-FCDD-488C-ED0A-844BD6E47606}"/>
              </a:ext>
            </a:extLst>
          </p:cNvPr>
          <p:cNvSpPr txBox="1"/>
          <p:nvPr/>
        </p:nvSpPr>
        <p:spPr>
          <a:xfrm>
            <a:off x="3575825" y="2420930"/>
            <a:ext cx="504035"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541B925D-C0FA-8A1D-612E-8DE5A51337AA}"/>
                  </a:ext>
                </a:extLst>
              </p:cNvPr>
              <p:cNvSpPr txBox="1"/>
              <p:nvPr/>
            </p:nvSpPr>
            <p:spPr>
              <a:xfrm>
                <a:off x="6672040" y="5006987"/>
                <a:ext cx="748920" cy="78380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4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r>
                            <a:rPr kumimoji="0" lang="en-US" altLang="zh-CN" sz="24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den>
                      </m:f>
                    </m:oMath>
                  </m:oMathPara>
                </a14:m>
                <a:endParaRPr lang="zh-CN" altLang="en-US" sz="1600" dirty="0">
                  <a:solidFill>
                    <a:srgbClr val="DB251C"/>
                  </a:solidFill>
                </a:endParaRPr>
              </a:p>
            </p:txBody>
          </p:sp>
        </mc:Choice>
        <mc:Fallback>
          <p:sp>
            <p:nvSpPr>
              <p:cNvPr id="9" name="文本框 8">
                <a:extLst>
                  <a:ext uri="{FF2B5EF4-FFF2-40B4-BE49-F238E27FC236}">
                    <a16:creationId xmlns:a16="http://schemas.microsoft.com/office/drawing/2014/main" id="{541B925D-C0FA-8A1D-612E-8DE5A51337AA}"/>
                  </a:ext>
                </a:extLst>
              </p:cNvPr>
              <p:cNvSpPr txBox="1">
                <a:spLocks noRot="1" noChangeAspect="1" noMove="1" noResize="1" noEditPoints="1" noAdjustHandles="1" noChangeArrowheads="1" noChangeShapeType="1" noTextEdit="1"/>
              </p:cNvSpPr>
              <p:nvPr/>
            </p:nvSpPr>
            <p:spPr>
              <a:xfrm>
                <a:off x="6672040" y="5006987"/>
                <a:ext cx="748920" cy="783804"/>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4920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F0F16-5219-9E36-8D60-B16053454C9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1BE587F-EDF4-75AA-B386-1B5524FFCF20}"/>
              </a:ext>
            </a:extLst>
          </p:cNvPr>
          <p:cNvSpPr txBox="1"/>
          <p:nvPr/>
        </p:nvSpPr>
        <p:spPr>
          <a:xfrm>
            <a:off x="623619" y="548800"/>
            <a:ext cx="10728745" cy="4847224"/>
          </a:xfrm>
          <a:prstGeom prst="rect">
            <a:avLst/>
          </a:prstGeom>
          <a:noFill/>
        </p:spPr>
        <p:txBody>
          <a:bodyPr wrap="square">
            <a:spAutoFit/>
          </a:bodyPr>
          <a:lstStyle/>
          <a:p>
            <a:pPr algn="just">
              <a:lnSpc>
                <a:spcPct val="14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【跨学科融合】</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·重庆八中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个外观完全相同且密封不透明的试剂瓶</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分别装有稀硫酸、稀盐酸、氯化钠、碳酸钠和氢氧化钠五种溶液</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小星从这</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个试剂瓶中任意抽取</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则抽到的</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个都是酸性溶液</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稀硫酸溶液、稀盐酸溶液</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的概率是</a:t>
            </a:r>
            <a:r>
              <a:rPr lang="en-US" altLang="zh-CN" sz="28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4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新高考“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3+1+2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”选科模式是指</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除语文、数学、外语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门科目以外</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学生应在历史和物理</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门首选科目中选择</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科</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在思想政治、地理、化学、生物学</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门再选科目中选择</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科</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某同学从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门再选科目中随机选择</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科</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恰好选择地理和化学的概率为</a:t>
            </a:r>
            <a:r>
              <a:rPr lang="en-US" altLang="zh-CN" sz="28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0D23E06B-141A-E3AF-6D04-169D76AA0438}"/>
                  </a:ext>
                </a:extLst>
              </p:cNvPr>
              <p:cNvSpPr txBox="1"/>
              <p:nvPr/>
            </p:nvSpPr>
            <p:spPr>
              <a:xfrm>
                <a:off x="6816050" y="2297040"/>
                <a:ext cx="604910" cy="7861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4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r>
                            <a:rPr kumimoji="0" lang="en-US" altLang="zh-CN" sz="24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𝟏𝟎</m:t>
                          </m:r>
                        </m:den>
                      </m:f>
                    </m:oMath>
                  </m:oMathPara>
                </a14:m>
                <a:endParaRPr lang="zh-CN" altLang="en-US" sz="1600" dirty="0">
                  <a:solidFill>
                    <a:srgbClr val="DB251C"/>
                  </a:solidFill>
                </a:endParaRPr>
              </a:p>
            </p:txBody>
          </p:sp>
        </mc:Choice>
        <mc:Fallback>
          <p:sp>
            <p:nvSpPr>
              <p:cNvPr id="7" name="文本框 6">
                <a:extLst>
                  <a:ext uri="{FF2B5EF4-FFF2-40B4-BE49-F238E27FC236}">
                    <a16:creationId xmlns:a16="http://schemas.microsoft.com/office/drawing/2014/main" id="{0D23E06B-141A-E3AF-6D04-169D76AA0438}"/>
                  </a:ext>
                </a:extLst>
              </p:cNvPr>
              <p:cNvSpPr txBox="1">
                <a:spLocks noRot="1" noChangeAspect="1" noMove="1" noResize="1" noEditPoints="1" noAdjustHandles="1" noChangeArrowheads="1" noChangeShapeType="1" noTextEdit="1"/>
              </p:cNvSpPr>
              <p:nvPr/>
            </p:nvSpPr>
            <p:spPr>
              <a:xfrm>
                <a:off x="6816050" y="2297040"/>
                <a:ext cx="604910" cy="786177"/>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36C63272-310B-2837-B313-4A7B8E8B7DAD}"/>
                  </a:ext>
                </a:extLst>
              </p:cNvPr>
              <p:cNvSpPr txBox="1"/>
              <p:nvPr/>
            </p:nvSpPr>
            <p:spPr>
              <a:xfrm>
                <a:off x="6621602" y="4681341"/>
                <a:ext cx="388895" cy="714683"/>
              </a:xfrm>
              <a:prstGeom prst="rect">
                <a:avLst/>
              </a:prstGeom>
              <a:noFill/>
            </p:spPr>
            <p:txBody>
              <a:bodyPr wrap="square">
                <a:spAutoFit/>
              </a:bodyPr>
              <a:lstStyle/>
              <a:p>
                <a14:m>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𝟔</m:t>
                        </m:r>
                      </m:den>
                    </m:f>
                  </m:oMath>
                </a14:m>
                <a:r>
                  <a:rPr kumimoji="0" lang="zh-CN" altLang="zh-CN" sz="2800" b="1" i="0" u="sng"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solidFill>
                    <a:srgbClr val="DB251C"/>
                  </a:solidFill>
                </a:endParaRPr>
              </a:p>
            </p:txBody>
          </p:sp>
        </mc:Choice>
        <mc:Fallback>
          <p:sp>
            <p:nvSpPr>
              <p:cNvPr id="9" name="文本框 8">
                <a:extLst>
                  <a:ext uri="{FF2B5EF4-FFF2-40B4-BE49-F238E27FC236}">
                    <a16:creationId xmlns:a16="http://schemas.microsoft.com/office/drawing/2014/main" id="{36C63272-310B-2837-B313-4A7B8E8B7DAD}"/>
                  </a:ext>
                </a:extLst>
              </p:cNvPr>
              <p:cNvSpPr txBox="1">
                <a:spLocks noRot="1" noChangeAspect="1" noMove="1" noResize="1" noEditPoints="1" noAdjustHandles="1" noChangeArrowheads="1" noChangeShapeType="1" noTextEdit="1"/>
              </p:cNvSpPr>
              <p:nvPr/>
            </p:nvSpPr>
            <p:spPr>
              <a:xfrm>
                <a:off x="6621602" y="4681341"/>
                <a:ext cx="388895" cy="714683"/>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1864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FBA04-41D3-4632-53B7-E475A151C5D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777776B-C834-085D-2649-27A3F8E50DE9}"/>
              </a:ext>
            </a:extLst>
          </p:cNvPr>
          <p:cNvSpPr txBox="1"/>
          <p:nvPr/>
        </p:nvSpPr>
        <p:spPr>
          <a:xfrm>
            <a:off x="623620" y="620805"/>
            <a:ext cx="10656740" cy="2595839"/>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【跨学科融合】</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人类的性别是由一对性染色体</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(X,Y)</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决定</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当染色体为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XX</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是女性</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当染色体为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XY</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是男性</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如图为一对夫妻的性染色体遗传图谱</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如果这位女士怀上了一个小孩</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该小孩为女孩的概率是</a:t>
            </a:r>
            <a:r>
              <a:rPr lang="en-US" altLang="zh-CN" sz="28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2.jpeg">
            <a:extLst>
              <a:ext uri="{FF2B5EF4-FFF2-40B4-BE49-F238E27FC236}">
                <a16:creationId xmlns:a16="http://schemas.microsoft.com/office/drawing/2014/main" id="{484DC3FD-F7A3-9F1E-A66F-C51B9A249486}"/>
              </a:ext>
            </a:extLst>
          </p:cNvPr>
          <p:cNvPicPr>
            <a:picLocks noChangeAspect="1"/>
          </p:cNvPicPr>
          <p:nvPr/>
        </p:nvPicPr>
        <p:blipFill>
          <a:blip r:embed="rId3"/>
          <a:stretch>
            <a:fillRect/>
          </a:stretch>
        </p:blipFill>
        <p:spPr>
          <a:xfrm>
            <a:off x="4511890" y="2924965"/>
            <a:ext cx="4093462" cy="2783380"/>
          </a:xfrm>
          <a:prstGeom prst="rect">
            <a:avLst/>
          </a:prstGeom>
        </p:spPr>
      </p:pic>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33C82336-84AB-C2A8-C457-B7AA78388225}"/>
                  </a:ext>
                </a:extLst>
              </p:cNvPr>
              <p:cNvSpPr txBox="1"/>
              <p:nvPr/>
            </p:nvSpPr>
            <p:spPr>
              <a:xfrm>
                <a:off x="1375982" y="2370765"/>
                <a:ext cx="460900" cy="78380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4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r>
                            <a:rPr kumimoji="0" lang="en-US" altLang="zh-CN" sz="24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den>
                      </m:f>
                    </m:oMath>
                  </m:oMathPara>
                </a14:m>
                <a:endParaRPr lang="zh-CN" altLang="en-US" sz="1600" dirty="0">
                  <a:solidFill>
                    <a:srgbClr val="DB251C"/>
                  </a:solidFill>
                </a:endParaRPr>
              </a:p>
            </p:txBody>
          </p:sp>
        </mc:Choice>
        <mc:Fallback>
          <p:sp>
            <p:nvSpPr>
              <p:cNvPr id="6" name="文本框 5">
                <a:extLst>
                  <a:ext uri="{FF2B5EF4-FFF2-40B4-BE49-F238E27FC236}">
                    <a16:creationId xmlns:a16="http://schemas.microsoft.com/office/drawing/2014/main" id="{33C82336-84AB-C2A8-C457-B7AA78388225}"/>
                  </a:ext>
                </a:extLst>
              </p:cNvPr>
              <p:cNvSpPr txBox="1">
                <a:spLocks noRot="1" noChangeAspect="1" noMove="1" noResize="1" noEditPoints="1" noAdjustHandles="1" noChangeArrowheads="1" noChangeShapeType="1" noTextEdit="1"/>
              </p:cNvSpPr>
              <p:nvPr/>
            </p:nvSpPr>
            <p:spPr>
              <a:xfrm>
                <a:off x="1375982" y="2370765"/>
                <a:ext cx="460900" cy="783804"/>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6602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C2FB2-0A85-04C6-61D9-4BAFEBF9E5E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086B471-BD40-F48A-624B-D1D56FCEA513}"/>
              </a:ext>
            </a:extLst>
          </p:cNvPr>
          <p:cNvSpPr txBox="1"/>
          <p:nvPr/>
        </p:nvSpPr>
        <p:spPr>
          <a:xfrm>
            <a:off x="446830" y="476795"/>
            <a:ext cx="11088770" cy="1200329"/>
          </a:xfrm>
          <a:prstGeom prst="rect">
            <a:avLst/>
          </a:prstGeom>
          <a:noFill/>
        </p:spPr>
        <p:txBody>
          <a:bodyPr wrap="square">
            <a:spAutoFit/>
          </a:bodyPr>
          <a:lstStyle/>
          <a:p>
            <a:pPr algn="just">
              <a:buNone/>
            </a:pP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en-US" altLang="zh-CN" sz="24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·苏州</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一个不透明的盒子里装有</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张书签</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分别描绘“春”“夏”“秋”“冬”四个季节</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书签除图案外都相同</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并将</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张书签充分搅匀</a:t>
            </a:r>
            <a:r>
              <a:rPr lang="en-US" altLang="zh-CN" sz="24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若从盒子中任意抽取</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张书签</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恰好抽到“夏”的概率为</a:t>
            </a:r>
            <a:r>
              <a:rPr lang="en-US" altLang="zh-CN" sz="24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7267509E-CF59-A62F-3B55-2AB5B95C006E}"/>
              </a:ext>
            </a:extLst>
          </p:cNvPr>
          <p:cNvSpPr txBox="1"/>
          <p:nvPr/>
        </p:nvSpPr>
        <p:spPr>
          <a:xfrm>
            <a:off x="435750" y="1690560"/>
            <a:ext cx="10800750" cy="1200329"/>
          </a:xfrm>
          <a:prstGeom prst="rect">
            <a:avLst/>
          </a:prstGeom>
          <a:noFill/>
        </p:spPr>
        <p:txBody>
          <a:bodyPr wrap="square">
            <a:spAutoFit/>
          </a:bodyPr>
          <a:lstStyle/>
          <a:p>
            <a:pPr algn="just"/>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若从盒子中任意抽取</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张书签</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先抽取</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张书签</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且这张书签不放回</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再抽取</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张书签</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求抽取的书签恰好</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张为“春”、</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张为“秋”的概率</a:t>
            </a:r>
            <a:r>
              <a:rPr lang="en-US" altLang="zh-CN" sz="24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请用画树状图或列表等方法说明理由</a:t>
            </a:r>
            <a:r>
              <a:rPr lang="en-US"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AB0E32B7-0087-959B-8997-4956B9E4B6E0}"/>
              </a:ext>
            </a:extLst>
          </p:cNvPr>
          <p:cNvSpPr txBox="1"/>
          <p:nvPr/>
        </p:nvSpPr>
        <p:spPr>
          <a:xfrm>
            <a:off x="435750" y="2967335"/>
            <a:ext cx="3805395" cy="461665"/>
          </a:xfrm>
          <a:prstGeom prst="rect">
            <a:avLst/>
          </a:prstGeom>
          <a:noFill/>
        </p:spPr>
        <p:txBody>
          <a:bodyPr wrap="square">
            <a:spAutoFit/>
          </a:bodyPr>
          <a:lstStyle/>
          <a:p>
            <a:pPr algn="just"/>
            <a:r>
              <a:rPr lang="zh-CN" altLang="zh-CN" sz="24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4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画树状图如下</a:t>
            </a:r>
            <a:r>
              <a:rPr lang="en-US" altLang="zh-CN" sz="24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image3.jpeg">
            <a:extLst>
              <a:ext uri="{FF2B5EF4-FFF2-40B4-BE49-F238E27FC236}">
                <a16:creationId xmlns:a16="http://schemas.microsoft.com/office/drawing/2014/main" id="{BB6EB7D1-F199-1644-6229-8CB94A58E5B4}"/>
              </a:ext>
            </a:extLst>
          </p:cNvPr>
          <p:cNvPicPr>
            <a:picLocks noChangeAspect="1"/>
          </p:cNvPicPr>
          <p:nvPr/>
        </p:nvPicPr>
        <p:blipFill>
          <a:blip r:embed="rId3"/>
          <a:stretch>
            <a:fillRect/>
          </a:stretch>
        </p:blipFill>
        <p:spPr>
          <a:xfrm>
            <a:off x="5836125" y="3129702"/>
            <a:ext cx="5571569" cy="2005293"/>
          </a:xfrm>
          <a:prstGeom prst="rect">
            <a:avLst/>
          </a:prstGeom>
        </p:spPr>
      </p:pic>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4BB581C6-C483-C3DB-8227-9FEDC1D2C130}"/>
                  </a:ext>
                </a:extLst>
              </p:cNvPr>
              <p:cNvSpPr txBox="1"/>
              <p:nvPr/>
            </p:nvSpPr>
            <p:spPr>
              <a:xfrm>
                <a:off x="446830" y="3573010"/>
                <a:ext cx="5073130" cy="2103140"/>
              </a:xfrm>
              <a:prstGeom prst="rect">
                <a:avLst/>
              </a:prstGeom>
              <a:noFill/>
            </p:spPr>
            <p:txBody>
              <a:bodyPr wrap="square">
                <a:spAutoFit/>
              </a:bodyPr>
              <a:lstStyle/>
              <a:p>
                <a:pPr algn="just">
                  <a:buNone/>
                </a:pP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共有</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种等可能的结果</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其中抽取的书签恰好</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张为“春”、</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张为“秋”的结果有</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种</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抽取的书签恰好</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张为“春”、</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张为“秋”</a:t>
                </a:r>
                <a:r>
                  <a:rPr lang="en-US"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4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b="1" i="1" smtClean="0">
                            <a:solidFill>
                              <a:srgbClr val="DB251C"/>
                            </a:solidFill>
                            <a:effectLst/>
                            <a:latin typeface="Cambria Math" panose="02040503050406030204" pitchFamily="18" charset="0"/>
                            <a:ea typeface="方正书宋_GBK"/>
                            <a:cs typeface="Times New Roman" panose="02020603050405020304" pitchFamily="18" charset="0"/>
                          </a:rPr>
                          <m:t>𝟐</m:t>
                        </m:r>
                      </m:num>
                      <m:den>
                        <m:r>
                          <a:rPr lang="en-US" altLang="zh-CN" sz="2400" b="1" i="1" smtClean="0">
                            <a:solidFill>
                              <a:srgbClr val="DB251C"/>
                            </a:solidFill>
                            <a:effectLst/>
                            <a:latin typeface="Cambria Math" panose="02040503050406030204" pitchFamily="18" charset="0"/>
                            <a:ea typeface="方正书宋_GBK"/>
                            <a:cs typeface="Times New Roman" panose="02020603050405020304" pitchFamily="18" charset="0"/>
                          </a:rPr>
                          <m:t>𝟏𝟐</m:t>
                        </m:r>
                      </m:den>
                    </m:f>
                  </m:oMath>
                </a14:m>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4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b="1" i="1" smtClean="0">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2400" b="1" i="1" smtClean="0">
                            <a:solidFill>
                              <a:srgbClr val="DB251C"/>
                            </a:solidFill>
                            <a:effectLst/>
                            <a:latin typeface="Cambria Math" panose="02040503050406030204" pitchFamily="18" charset="0"/>
                            <a:ea typeface="方正书宋_GBK"/>
                            <a:cs typeface="Times New Roman" panose="02020603050405020304" pitchFamily="18" charset="0"/>
                          </a:rPr>
                          <m:t>𝟔</m:t>
                        </m:r>
                      </m:den>
                    </m:f>
                  </m:oMath>
                </a14:m>
                <a:r>
                  <a:rPr lang="en-US" altLang="zh-CN" sz="24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10" name="文本框 9">
                <a:extLst>
                  <a:ext uri="{FF2B5EF4-FFF2-40B4-BE49-F238E27FC236}">
                    <a16:creationId xmlns:a16="http://schemas.microsoft.com/office/drawing/2014/main" id="{4BB581C6-C483-C3DB-8227-9FEDC1D2C130}"/>
                  </a:ext>
                </a:extLst>
              </p:cNvPr>
              <p:cNvSpPr txBox="1">
                <a:spLocks noRot="1" noChangeAspect="1" noMove="1" noResize="1" noEditPoints="1" noAdjustHandles="1" noChangeArrowheads="1" noChangeShapeType="1" noTextEdit="1"/>
              </p:cNvSpPr>
              <p:nvPr/>
            </p:nvSpPr>
            <p:spPr>
              <a:xfrm>
                <a:off x="446830" y="3573010"/>
                <a:ext cx="5073130" cy="2103140"/>
              </a:xfrm>
              <a:prstGeom prst="rect">
                <a:avLst/>
              </a:prstGeom>
              <a:blipFill>
                <a:blip r:embed="rId4"/>
                <a:stretch>
                  <a:fillRect l="-1801" t="-3188" r="-7803" b="-173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文本框 11">
                <a:extLst>
                  <a:ext uri="{FF2B5EF4-FFF2-40B4-BE49-F238E27FC236}">
                    <a16:creationId xmlns:a16="http://schemas.microsoft.com/office/drawing/2014/main" id="{7DFE769C-596F-7216-17FF-C7609B9ED921}"/>
                  </a:ext>
                </a:extLst>
              </p:cNvPr>
              <p:cNvSpPr txBox="1"/>
              <p:nvPr/>
            </p:nvSpPr>
            <p:spPr>
              <a:xfrm>
                <a:off x="8487425" y="1053042"/>
                <a:ext cx="460900" cy="624082"/>
              </a:xfrm>
              <a:prstGeom prst="rect">
                <a:avLst/>
              </a:prstGeom>
              <a:noFill/>
            </p:spPr>
            <p:txBody>
              <a:bodyPr wrap="square">
                <a:spAutoFit/>
              </a:bodyPr>
              <a:lstStyle/>
              <a:p>
                <a14:m>
                  <m:oMath xmlns:m="http://schemas.openxmlformats.org/officeDocument/2006/math">
                    <m:f>
                      <m:fPr>
                        <m:ctrlPr>
                          <a:rPr kumimoji="0" lang="zh-CN"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r>
                          <a:rPr kumimoji="0" lang="en-US"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den>
                    </m:f>
                  </m:oMath>
                </a14:m>
                <a:r>
                  <a:rPr kumimoji="0" lang="zh-CN" altLang="zh-CN" sz="2400" b="1" i="0" u="sng"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solidFill>
                    <a:srgbClr val="DB251C"/>
                  </a:solidFill>
                </a:endParaRPr>
              </a:p>
            </p:txBody>
          </p:sp>
        </mc:Choice>
        <mc:Fallback>
          <p:sp>
            <p:nvSpPr>
              <p:cNvPr id="12" name="文本框 11">
                <a:extLst>
                  <a:ext uri="{FF2B5EF4-FFF2-40B4-BE49-F238E27FC236}">
                    <a16:creationId xmlns:a16="http://schemas.microsoft.com/office/drawing/2014/main" id="{7DFE769C-596F-7216-17FF-C7609B9ED921}"/>
                  </a:ext>
                </a:extLst>
              </p:cNvPr>
              <p:cNvSpPr txBox="1">
                <a:spLocks noRot="1" noChangeAspect="1" noMove="1" noResize="1" noEditPoints="1" noAdjustHandles="1" noChangeArrowheads="1" noChangeShapeType="1" noTextEdit="1"/>
              </p:cNvSpPr>
              <p:nvPr/>
            </p:nvSpPr>
            <p:spPr>
              <a:xfrm>
                <a:off x="8487425" y="1053042"/>
                <a:ext cx="460900" cy="624082"/>
              </a:xfrm>
              <a:prstGeom prst="rect">
                <a:avLst/>
              </a:prstGeom>
              <a:blipFill>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3383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CA4DE-1F0F-FD13-0677-C58DE9F2470E}"/>
            </a:ext>
          </a:extLst>
        </p:cNvPr>
        <p:cNvGrpSpPr/>
        <p:nvPr/>
      </p:nvGrpSpPr>
      <p:grpSpPr>
        <a:xfrm>
          <a:off x="0" y="0"/>
          <a:ext cx="0" cy="0"/>
          <a:chOff x="0" y="0"/>
          <a:chExt cx="0" cy="0"/>
        </a:xfrm>
      </p:grpSpPr>
      <p:pic>
        <p:nvPicPr>
          <p:cNvPr id="2" name="image4.jpeg">
            <a:extLst>
              <a:ext uri="{FF2B5EF4-FFF2-40B4-BE49-F238E27FC236}">
                <a16:creationId xmlns:a16="http://schemas.microsoft.com/office/drawing/2014/main" id="{F80F54CC-9514-AAC9-F0FB-A7523AF7AFFB}"/>
              </a:ext>
            </a:extLst>
          </p:cNvPr>
          <p:cNvPicPr>
            <a:picLocks noChangeAspect="1"/>
          </p:cNvPicPr>
          <p:nvPr/>
        </p:nvPicPr>
        <p:blipFill>
          <a:blip r:embed="rId3"/>
          <a:stretch>
            <a:fillRect/>
          </a:stretch>
        </p:blipFill>
        <p:spPr>
          <a:xfrm>
            <a:off x="4295875" y="548800"/>
            <a:ext cx="2706571" cy="395970"/>
          </a:xfrm>
          <a:prstGeom prst="rect">
            <a:avLst/>
          </a:prstGeom>
        </p:spPr>
      </p:pic>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B2D4D4B0-7EF0-DFA5-CAEB-AA19533DB361}"/>
                  </a:ext>
                </a:extLst>
              </p:cNvPr>
              <p:cNvSpPr txBox="1"/>
              <p:nvPr/>
            </p:nvSpPr>
            <p:spPr>
              <a:xfrm>
                <a:off x="551615" y="1052835"/>
                <a:ext cx="10584735" cy="2240742"/>
              </a:xfrm>
              <a:prstGeom prst="rect">
                <a:avLst/>
              </a:prstGeom>
              <a:noFill/>
            </p:spPr>
            <p:txBody>
              <a:bodyPr wrap="square">
                <a:spAutoFit/>
              </a:bodyPr>
              <a:lstStyle/>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三个数中随机选取两个不同的数</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分别记为</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则关于</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的一元二次方程</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ax</a:t>
                </a:r>
                <a:r>
                  <a:rPr lang="en-US" altLang="zh-CN" sz="28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没有实数根的概率为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B.</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𝟑</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C.</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𝟐</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𝟑</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D.</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𝟓</m:t>
                        </m:r>
                      </m:den>
                    </m:f>
                  </m:oMath>
                </a14:m>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文本框 3">
                <a:extLst>
                  <a:ext uri="{FF2B5EF4-FFF2-40B4-BE49-F238E27FC236}">
                    <a16:creationId xmlns:a16="http://schemas.microsoft.com/office/drawing/2014/main" id="{B2D4D4B0-7EF0-DFA5-CAEB-AA19533DB361}"/>
                  </a:ext>
                </a:extLst>
              </p:cNvPr>
              <p:cNvSpPr txBox="1">
                <a:spLocks noRot="1" noChangeAspect="1" noMove="1" noResize="1" noEditPoints="1" noAdjustHandles="1" noChangeArrowheads="1" noChangeShapeType="1" noTextEdit="1"/>
              </p:cNvSpPr>
              <p:nvPr/>
            </p:nvSpPr>
            <p:spPr>
              <a:xfrm>
                <a:off x="551615" y="1052835"/>
                <a:ext cx="10584735" cy="2240742"/>
              </a:xfrm>
              <a:prstGeom prst="rect">
                <a:avLst/>
              </a:prstGeom>
              <a:blipFill>
                <a:blip r:embed="rId4"/>
                <a:stretch>
                  <a:fillRect l="-1151" r="-1151" b="-245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F65B1A29-5F4B-D2EB-74BF-872156E4435D}"/>
                  </a:ext>
                </a:extLst>
              </p:cNvPr>
              <p:cNvSpPr txBox="1"/>
              <p:nvPr/>
            </p:nvSpPr>
            <p:spPr>
              <a:xfrm>
                <a:off x="553775" y="3401642"/>
                <a:ext cx="10654580" cy="2240742"/>
              </a:xfrm>
              <a:prstGeom prst="rect">
                <a:avLst/>
              </a:prstGeom>
              <a:noFill/>
            </p:spPr>
            <p:txBody>
              <a:bodyPr wrap="square">
                <a:spAutoFit/>
              </a:bodyPr>
              <a:lstStyle/>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现有</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条线段</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长度依次是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2,4,6,7,</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从中任选三条</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能组成三角形的概率是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𝟒</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B.</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C.</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𝟑</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𝟓</m:t>
                        </m:r>
                      </m:den>
                    </m:f>
                  </m:oMath>
                </a14:m>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D.</a:t>
                </a:r>
                <a14:m>
                  <m:oMath xmlns:m="http://schemas.openxmlformats.org/officeDocument/2006/math">
                    <m:f>
                      <m:fPr>
                        <m:ctrlPr>
                          <a:rPr lang="zh-CN" alt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𝟑</m:t>
                        </m:r>
                      </m:num>
                      <m:den>
                        <m:r>
                          <a:rPr lang="en-US" altLang="zh-CN" sz="2800" b="1" i="1" smtClean="0">
                            <a:solidFill>
                              <a:srgbClr val="000000"/>
                            </a:solidFill>
                            <a:effectLst/>
                            <a:latin typeface="Cambria Math" panose="02040503050406030204" pitchFamily="18" charset="0"/>
                            <a:ea typeface="方正书宋_GBK"/>
                            <a:cs typeface="Times New Roman" panose="02020603050405020304" pitchFamily="18" charset="0"/>
                          </a:rPr>
                          <m:t>𝟒</m:t>
                        </m:r>
                      </m:den>
                    </m:f>
                  </m:oMath>
                </a14:m>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6" name="文本框 5">
                <a:extLst>
                  <a:ext uri="{FF2B5EF4-FFF2-40B4-BE49-F238E27FC236}">
                    <a16:creationId xmlns:a16="http://schemas.microsoft.com/office/drawing/2014/main" id="{F65B1A29-5F4B-D2EB-74BF-872156E4435D}"/>
                  </a:ext>
                </a:extLst>
              </p:cNvPr>
              <p:cNvSpPr txBox="1">
                <a:spLocks noRot="1" noChangeAspect="1" noMove="1" noResize="1" noEditPoints="1" noAdjustHandles="1" noChangeArrowheads="1" noChangeShapeType="1" noTextEdit="1"/>
              </p:cNvSpPr>
              <p:nvPr/>
            </p:nvSpPr>
            <p:spPr>
              <a:xfrm>
                <a:off x="553775" y="3401642"/>
                <a:ext cx="10654580" cy="2240742"/>
              </a:xfrm>
              <a:prstGeom prst="rect">
                <a:avLst/>
              </a:prstGeom>
              <a:blipFill>
                <a:blip r:embed="rId5"/>
                <a:stretch>
                  <a:fillRect l="-1201" r="-1144" b="-2174"/>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576790F8-57C8-A093-8980-044EF4660881}"/>
              </a:ext>
            </a:extLst>
          </p:cNvPr>
          <p:cNvSpPr txBox="1"/>
          <p:nvPr/>
        </p:nvSpPr>
        <p:spPr>
          <a:xfrm>
            <a:off x="7824120" y="1844890"/>
            <a:ext cx="648045"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
        <p:nvSpPr>
          <p:cNvPr id="10" name="文本框 9">
            <a:extLst>
              <a:ext uri="{FF2B5EF4-FFF2-40B4-BE49-F238E27FC236}">
                <a16:creationId xmlns:a16="http://schemas.microsoft.com/office/drawing/2014/main" id="{79C11C4A-2D90-35EE-F99A-E76777007BFC}"/>
              </a:ext>
            </a:extLst>
          </p:cNvPr>
          <p:cNvSpPr txBox="1"/>
          <p:nvPr/>
        </p:nvSpPr>
        <p:spPr>
          <a:xfrm>
            <a:off x="1631690" y="4201870"/>
            <a:ext cx="504035"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Tree>
    <p:extLst>
      <p:ext uri="{BB962C8B-B14F-4D97-AF65-F5344CB8AC3E}">
        <p14:creationId xmlns:p14="http://schemas.microsoft.com/office/powerpoint/2010/main" val="958081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53FD9-16BF-72B6-B2D3-076061BAB22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E2261FD-2209-2EF4-9EF3-90AAFA4F58AD}"/>
              </a:ext>
            </a:extLst>
          </p:cNvPr>
          <p:cNvSpPr txBox="1"/>
          <p:nvPr/>
        </p:nvSpPr>
        <p:spPr>
          <a:xfrm>
            <a:off x="551615" y="836820"/>
            <a:ext cx="10728745" cy="3403752"/>
          </a:xfrm>
          <a:prstGeom prst="rect">
            <a:avLst/>
          </a:prstGeom>
          <a:noFill/>
        </p:spPr>
        <p:txBody>
          <a:bodyPr wrap="square">
            <a:spAutoFit/>
          </a:bodyPr>
          <a:lstStyle/>
          <a:p>
            <a:pPr algn="just">
              <a:lnSpc>
                <a:spcPct val="20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现有三张正面分别标有数字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的卡片</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它们除数字不同外其余完全相同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将卡片背面朝上洗匀后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从中随机抽取一张</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将卡片上的数字记为</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放回洗匀后再随机抽取一张</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将卡片上的数字记为</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则满足</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的概率为</a:t>
            </a:r>
            <a:r>
              <a:rPr lang="en-US" altLang="zh-CN" sz="28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F1144B1A-2B74-AB87-B37D-4373F10065CE}"/>
                  </a:ext>
                </a:extLst>
              </p:cNvPr>
              <p:cNvSpPr txBox="1"/>
              <p:nvPr/>
            </p:nvSpPr>
            <p:spPr>
              <a:xfrm>
                <a:off x="3287805" y="3429000"/>
                <a:ext cx="288020" cy="721031"/>
              </a:xfrm>
              <a:prstGeom prst="rect">
                <a:avLst/>
              </a:prstGeom>
              <a:noFill/>
            </p:spPr>
            <p:txBody>
              <a:bodyPr wrap="square">
                <a:spAutoFit/>
              </a:bodyPr>
              <a:lstStyle/>
              <a:p>
                <a14:m>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num>
                      <m:den>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𝟗</m:t>
                        </m:r>
                      </m:den>
                    </m:f>
                  </m:oMath>
                </a14:m>
                <a:r>
                  <a:rPr kumimoji="0" lang="zh-CN" altLang="zh-CN" sz="2800" b="1" i="0" u="sng"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solidFill>
                    <a:srgbClr val="DB251C"/>
                  </a:solidFill>
                </a:endParaRPr>
              </a:p>
            </p:txBody>
          </p:sp>
        </mc:Choice>
        <mc:Fallback>
          <p:sp>
            <p:nvSpPr>
              <p:cNvPr id="7" name="文本框 6">
                <a:extLst>
                  <a:ext uri="{FF2B5EF4-FFF2-40B4-BE49-F238E27FC236}">
                    <a16:creationId xmlns:a16="http://schemas.microsoft.com/office/drawing/2014/main" id="{F1144B1A-2B74-AB87-B37D-4373F10065CE}"/>
                  </a:ext>
                </a:extLst>
              </p:cNvPr>
              <p:cNvSpPr txBox="1">
                <a:spLocks noRot="1" noChangeAspect="1" noMove="1" noResize="1" noEditPoints="1" noAdjustHandles="1" noChangeArrowheads="1" noChangeShapeType="1" noTextEdit="1"/>
              </p:cNvSpPr>
              <p:nvPr/>
            </p:nvSpPr>
            <p:spPr>
              <a:xfrm>
                <a:off x="3287805" y="3429000"/>
                <a:ext cx="288020" cy="721031"/>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47014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17D81D-C443-2FF3-FDF5-3C00BB82812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8C5069A-07EA-B644-0787-0A7E97E25B57}"/>
              </a:ext>
            </a:extLst>
          </p:cNvPr>
          <p:cNvSpPr txBox="1"/>
          <p:nvPr/>
        </p:nvSpPr>
        <p:spPr>
          <a:xfrm>
            <a:off x="551615" y="435515"/>
            <a:ext cx="10914315" cy="2246769"/>
          </a:xfrm>
          <a:prstGeom prst="rect">
            <a:avLst/>
          </a:prstGeom>
          <a:noFill/>
        </p:spPr>
        <p:txBody>
          <a:bodyPr wrap="square">
            <a:spAutoFit/>
          </a:bodyPr>
          <a:lstStyle/>
          <a:p>
            <a:pPr algn="just">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阅读下文并解答问题</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小丽袋子中的卡片上分别标有数字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1,2,3,4;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小兵袋子中的卡片上分别标有数字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这些卡片除数字外都相同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分别用</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表示小冬从小丽、小兵袋子中抽出的卡片上标有的数字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请用画树状图法或列表法写出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的所有取值情况</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CE8F860A-2CB2-E982-0C31-3194E3F360F9}"/>
              </a:ext>
            </a:extLst>
          </p:cNvPr>
          <p:cNvSpPr txBox="1"/>
          <p:nvPr/>
        </p:nvSpPr>
        <p:spPr>
          <a:xfrm>
            <a:off x="553280" y="2784864"/>
            <a:ext cx="4894676" cy="523220"/>
          </a:xfrm>
          <a:prstGeom prst="rect">
            <a:avLst/>
          </a:prstGeom>
          <a:noFill/>
        </p:spPr>
        <p:txBody>
          <a:bodyPr wrap="square">
            <a:spAutoFit/>
          </a:bodyPr>
          <a:lstStyle/>
          <a:p>
            <a:pPr algn="just"/>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err="1">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err="1">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err="1">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对应的表格如下</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7" name="表格 6">
            <a:extLst>
              <a:ext uri="{FF2B5EF4-FFF2-40B4-BE49-F238E27FC236}">
                <a16:creationId xmlns:a16="http://schemas.microsoft.com/office/drawing/2014/main" id="{28568463-C2DF-EF90-9892-7D132B6414F7}"/>
              </a:ext>
            </a:extLst>
          </p:cNvPr>
          <p:cNvGraphicFramePr>
            <a:graphicFrameLocks noGrp="1"/>
          </p:cNvGraphicFramePr>
          <p:nvPr>
            <p:extLst>
              <p:ext uri="{D42A27DB-BD31-4B8C-83A1-F6EECF244321}">
                <p14:modId xmlns:p14="http://schemas.microsoft.com/office/powerpoint/2010/main" val="3942981210"/>
              </p:ext>
            </p:extLst>
          </p:nvPr>
        </p:nvGraphicFramePr>
        <p:xfrm>
          <a:off x="5231940" y="2721398"/>
          <a:ext cx="6048420" cy="3133090"/>
        </p:xfrm>
        <a:graphic>
          <a:graphicData uri="http://schemas.openxmlformats.org/drawingml/2006/table">
            <a:tbl>
              <a:tblPr firstRow="1" firstCol="1" bandRow="1"/>
              <a:tblGrid>
                <a:gridCol w="1382496">
                  <a:extLst>
                    <a:ext uri="{9D8B030D-6E8A-4147-A177-3AD203B41FA5}">
                      <a16:colId xmlns:a16="http://schemas.microsoft.com/office/drawing/2014/main" val="544709792"/>
                    </a:ext>
                  </a:extLst>
                </a:gridCol>
                <a:gridCol w="1555308">
                  <a:extLst>
                    <a:ext uri="{9D8B030D-6E8A-4147-A177-3AD203B41FA5}">
                      <a16:colId xmlns:a16="http://schemas.microsoft.com/office/drawing/2014/main" val="3152032354"/>
                    </a:ext>
                  </a:extLst>
                </a:gridCol>
                <a:gridCol w="1555308">
                  <a:extLst>
                    <a:ext uri="{9D8B030D-6E8A-4147-A177-3AD203B41FA5}">
                      <a16:colId xmlns:a16="http://schemas.microsoft.com/office/drawing/2014/main" val="2756161696"/>
                    </a:ext>
                  </a:extLst>
                </a:gridCol>
                <a:gridCol w="1555308">
                  <a:extLst>
                    <a:ext uri="{9D8B030D-6E8A-4147-A177-3AD203B41FA5}">
                      <a16:colId xmlns:a16="http://schemas.microsoft.com/office/drawing/2014/main" val="721197053"/>
                    </a:ext>
                  </a:extLst>
                </a:gridCol>
              </a:tblGrid>
              <a:tr h="0">
                <a:tc>
                  <a:txBody>
                    <a:bodyPr/>
                    <a:lstStyle/>
                    <a:p>
                      <a:pPr algn="ctr">
                        <a:buNone/>
                      </a:pPr>
                      <a:r>
                        <a:rPr lang="en-US" sz="2800" b="1" dirty="0">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b</a:t>
                      </a:r>
                      <a:b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br>
                      <a:endPar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buNone/>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lnTlToBr w="6350" cap="flat" cmpd="sng" algn="ctr">
                      <a:solidFill>
                        <a:srgbClr val="ABD8DA"/>
                      </a:solidFill>
                      <a:prstDash val="solid"/>
                      <a:round/>
                      <a:headEnd type="none" w="med" len="med"/>
                      <a:tailEnd type="none" w="med" len="med"/>
                    </a:lnTlToBr>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3</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2866076775"/>
                  </a:ext>
                </a:extLst>
              </a:tr>
              <a:tr h="217805">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(1,1)</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(1,2)</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(1,3)</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1323288259"/>
                  </a:ext>
                </a:extLst>
              </a:tr>
              <a:tr h="217805">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(2,1)</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dirty="0">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(2,2)</a:t>
                      </a:r>
                      <a:endPar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(2,3)</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927128994"/>
                  </a:ext>
                </a:extLst>
              </a:tr>
              <a:tr h="217805">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3</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(3,1)</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(3,2)</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(3,3)</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1126620217"/>
                  </a:ext>
                </a:extLst>
              </a:tr>
              <a:tr h="217805">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4</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(4,1)</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(4,2)</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tc>
                  <a:txBody>
                    <a:bodyPr/>
                    <a:lstStyle/>
                    <a:p>
                      <a:pPr algn="ctr">
                        <a:buNone/>
                      </a:pPr>
                      <a:r>
                        <a:rPr lang="en-US" sz="2800" b="1" dirty="0">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(4,3)</a:t>
                      </a:r>
                      <a:endPar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ABD8DA"/>
                      </a:solidFill>
                      <a:prstDash val="solid"/>
                      <a:round/>
                      <a:headEnd type="none" w="med" len="med"/>
                      <a:tailEnd type="none" w="med" len="med"/>
                    </a:lnL>
                    <a:lnR w="12700" cap="flat" cmpd="sng" algn="ctr">
                      <a:solidFill>
                        <a:srgbClr val="ABD8DA"/>
                      </a:solidFill>
                      <a:prstDash val="solid"/>
                      <a:round/>
                      <a:headEnd type="none" w="med" len="med"/>
                      <a:tailEnd type="none" w="med" len="med"/>
                    </a:lnR>
                    <a:lnT w="12700" cap="flat" cmpd="sng" algn="ctr">
                      <a:solidFill>
                        <a:srgbClr val="ABD8DA"/>
                      </a:solidFill>
                      <a:prstDash val="solid"/>
                      <a:round/>
                      <a:headEnd type="none" w="med" len="med"/>
                      <a:tailEnd type="none" w="med" len="med"/>
                    </a:lnT>
                    <a:lnB w="12700" cap="flat" cmpd="sng" algn="ctr">
                      <a:solidFill>
                        <a:srgbClr val="ABD8DA"/>
                      </a:solidFill>
                      <a:prstDash val="solid"/>
                      <a:round/>
                      <a:headEnd type="none" w="med" len="med"/>
                      <a:tailEnd type="none" w="med" len="med"/>
                    </a:lnB>
                    <a:noFill/>
                  </a:tcPr>
                </a:tc>
                <a:extLst>
                  <a:ext uri="{0D108BD9-81ED-4DB2-BD59-A6C34878D82A}">
                    <a16:rowId xmlns:a16="http://schemas.microsoft.com/office/drawing/2014/main" val="2304619409"/>
                  </a:ext>
                </a:extLst>
              </a:tr>
            </a:tbl>
          </a:graphicData>
        </a:graphic>
      </p:graphicFrame>
      <p:sp>
        <p:nvSpPr>
          <p:cNvPr id="11" name="文本框 10">
            <a:extLst>
              <a:ext uri="{FF2B5EF4-FFF2-40B4-BE49-F238E27FC236}">
                <a16:creationId xmlns:a16="http://schemas.microsoft.com/office/drawing/2014/main" id="{8C8F6A6F-9A9E-686C-69CB-EE61DF90589B}"/>
              </a:ext>
            </a:extLst>
          </p:cNvPr>
          <p:cNvSpPr txBox="1"/>
          <p:nvPr/>
        </p:nvSpPr>
        <p:spPr>
          <a:xfrm>
            <a:off x="5519961" y="3416884"/>
            <a:ext cx="460900"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ABD8DA"/>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endParaRPr kumimoji="0" lang="zh-CN" altLang="en-US" sz="28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71434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1774</TotalTime>
  <Words>1437</Words>
  <Application>Microsoft Office PowerPoint</Application>
  <PresentationFormat>宽屏</PresentationFormat>
  <Paragraphs>70</Paragraphs>
  <Slides>13</Slides>
  <Notes>13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vt:i4>
      </vt:variant>
    </vt:vector>
  </HeadingPairs>
  <TitlesOfParts>
    <vt:vector size="20" baseType="lpstr">
      <vt:lpstr>黑体</vt:lpstr>
      <vt:lpstr>Arial</vt:lpstr>
      <vt:lpstr>Calibri</vt:lpstr>
      <vt:lpstr>Calibri Light</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lastModifiedBy>PC</cp:lastModifiedBy>
  <cp:revision>177</cp:revision>
  <dcterms:created xsi:type="dcterms:W3CDTF">2024-04-24T12:16:00Z</dcterms:created>
  <dcterms:modified xsi:type="dcterms:W3CDTF">2025-03-29T06:23:30Z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RubyTemplateID">
    <vt:lpwstr>13</vt:lpwstr>
  </property>
  <property fmtid="{D5CDD505-2E9C-101B-9397-08002B2CF9AE}" pid="4" name="ICV">
    <vt:lpwstr>C1F74F484A28490C9854105CB33BFC36_13</vt:lpwstr>
  </property>
</Properties>
</file>