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728" r:id="rId2"/>
    <p:sldId id="4976" r:id="rId3"/>
    <p:sldId id="4977" r:id="rId4"/>
    <p:sldId id="4978" r:id="rId5"/>
    <p:sldId id="4980" r:id="rId6"/>
    <p:sldId id="4981" r:id="rId7"/>
    <p:sldId id="4982" r:id="rId8"/>
    <p:sldId id="4983" r:id="rId9"/>
    <p:sldId id="4984" r:id="rId10"/>
    <p:sldId id="4985" r:id="rId11"/>
    <p:sldId id="4986" r:id="rId1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03E4-1CE4-35B8-D449-36D6D358B3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EA019F2-8A1E-1A41-5420-1603B9C2EC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8D95761-45D8-2738-468F-0042001F5E6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4359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0747F-3DD2-55D3-826B-20646B5BC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38B8A52-5042-069A-4373-6AC3288366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5D1D53A-CF50-4E8C-3879-5F761D1F2E0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434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896B7-A8D3-1242-D154-93A1C3ABA6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5638282-BCED-C1B3-09D9-C67D3E27FF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024A685-A063-16E0-CAFE-755AE62E93D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766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C2559-5D51-9C60-1C35-39E4F9F52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6471DF9-68F5-1AD9-4F1D-6CFFDBF588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18E97C5-2F14-3C9A-0314-471602C3DD4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423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5E848F-9391-DD3C-D078-33F690BDA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A61FDB8-B449-88A8-5280-5AF65303E4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FC39305-E139-7F94-C610-FBAC20F9AA7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470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3EF3D3-3005-A3CE-EB3E-23A9DBAB1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FDB371B-B961-E22A-5C85-743032CE1D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E9A2D2C-50D9-F111-2E34-F5B3D8C962A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46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37A013-584F-9A7C-71EA-7EB68FEAC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66B949C-5155-16AA-5110-99942FF598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68723A8-E812-F207-3566-F6A1A99C753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0532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AE277D-7A7C-B1B3-A514-3C95CA757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8CAF82A-3FBB-81D2-595A-AAD204EB2D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F134C9D-EE9E-1B9E-44B1-2DD09C4F415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5037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43103-F1FF-AA82-2343-0CF82DF1A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1A200BE-EE55-D94E-A123-3127AC78A1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30C763B-4F51-BA9B-C110-6A719BAF9E5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2190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36230-9C40-0B5D-5E1F-866C09117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4CF04C5-9B76-5474-26CE-FFF3EE6CFF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967C659-0AE0-F86B-55F6-A6F5C5F2D39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751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7" Type="http://schemas.openxmlformats.org/officeDocument/2006/relationships/image" Target="../media/image9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"/><Relationship Id="rId5" Type="http://schemas.openxmlformats.org/officeDocument/2006/relationships/image" Target="../media/image14.png"/><Relationship Id="rId4" Type="http://schemas.openxmlformats.org/officeDocument/2006/relationships/image" Target="../media/image13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IF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tif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898C95-B4D5-023F-7934-CFE5E9288C60}"/>
              </a:ext>
            </a:extLst>
          </p:cNvPr>
          <p:cNvSpPr txBox="1"/>
          <p:nvPr/>
        </p:nvSpPr>
        <p:spPr>
          <a:xfrm>
            <a:off x="767630" y="1196845"/>
            <a:ext cx="10656740" cy="4030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应用一元二次方程</a:t>
            </a:r>
          </a:p>
          <a:p>
            <a:pPr algn="ctr">
              <a:lnSpc>
                <a:spcPct val="150000"/>
              </a:lnSpc>
              <a:buNone/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一元二次方程在实际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问题中的应用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599720-BFE8-A9B5-17FF-25942ABD88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C20E7AF-B83D-0AE7-1012-8EA55D880795}"/>
              </a:ext>
            </a:extLst>
          </p:cNvPr>
          <p:cNvSpPr txBox="1"/>
          <p:nvPr/>
        </p:nvSpPr>
        <p:spPr>
          <a:xfrm>
            <a:off x="587617" y="476795"/>
            <a:ext cx="1101676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边向点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cm/s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的速度移动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边向点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cm/s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的速度移动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当其中一点到达终点时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另外一点也随之停止运动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几秒后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APQC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的面积等于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BEB2C8-3092-8EE1-D7EA-4808F53CA2FA}"/>
                  </a:ext>
                </a:extLst>
              </p:cNvPr>
              <p:cNvSpPr txBox="1"/>
              <p:nvPr/>
            </p:nvSpPr>
            <p:spPr>
              <a:xfrm>
                <a:off x="587617" y="2250490"/>
                <a:ext cx="7524523" cy="37288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5(s),8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4(s)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设运动时间为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s(0≤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≤4),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∴AP=t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BP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BQ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整理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重合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不符合题意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APQC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的面积等于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BEB2C8-3092-8EE1-D7EA-4808F53CA2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17" y="2250490"/>
                <a:ext cx="7524523" cy="3728841"/>
              </a:xfrm>
              <a:prstGeom prst="rect">
                <a:avLst/>
              </a:prstGeom>
              <a:blipFill>
                <a:blip r:embed="rId3"/>
                <a:stretch>
                  <a:fillRect l="-1619" t="-2124" b="-3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49.jpeg">
            <a:extLst>
              <a:ext uri="{FF2B5EF4-FFF2-40B4-BE49-F238E27FC236}">
                <a16:creationId xmlns:a16="http://schemas.microsoft.com/office/drawing/2014/main" id="{DCA8E68A-5A60-A2AC-8104-D3BAC1BE22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130" y="2924965"/>
            <a:ext cx="1944135" cy="249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55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5698BC-8C40-5AF8-3251-071350BE1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3F5446-CDFA-C337-65BC-668A4FFE548E}"/>
              </a:ext>
            </a:extLst>
          </p:cNvPr>
          <p:cNvSpPr txBox="1"/>
          <p:nvPr/>
        </p:nvSpPr>
        <p:spPr>
          <a:xfrm>
            <a:off x="767630" y="548800"/>
            <a:ext cx="892862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的面积能否等于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5C18482-7DF7-CD65-1E13-87648ABC24ED}"/>
                  </a:ext>
                </a:extLst>
              </p:cNvPr>
              <p:cNvSpPr txBox="1"/>
              <p:nvPr/>
            </p:nvSpPr>
            <p:spPr>
              <a:xfrm>
                <a:off x="767630" y="1340855"/>
                <a:ext cx="7200500" cy="41726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的面积不能等于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整理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∵Δ=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所列方程没有实数根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的面积不能等于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5C18482-7DF7-CD65-1E13-87648ABC24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340855"/>
                <a:ext cx="7200500" cy="4172617"/>
              </a:xfrm>
              <a:prstGeom prst="rect">
                <a:avLst/>
              </a:prstGeom>
              <a:blipFill>
                <a:blip r:embed="rId3"/>
                <a:stretch>
                  <a:fillRect l="-1778" b="-33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49.jpeg">
            <a:extLst>
              <a:ext uri="{FF2B5EF4-FFF2-40B4-BE49-F238E27FC236}">
                <a16:creationId xmlns:a16="http://schemas.microsoft.com/office/drawing/2014/main" id="{3E92F6E7-AD0E-D6D4-8423-F51D9732ED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15" y="2492935"/>
            <a:ext cx="1944135" cy="249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7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E7553B-6B7C-A9B0-9B6D-A4BBD7A9B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35.jpeg">
            <a:extLst>
              <a:ext uri="{FF2B5EF4-FFF2-40B4-BE49-F238E27FC236}">
                <a16:creationId xmlns:a16="http://schemas.microsoft.com/office/drawing/2014/main" id="{790EDED0-C3ED-2216-E6FF-F8EB094A14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6264435" cy="50298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7B45777-E6FE-DAFF-5309-680721C4DA7E}"/>
              </a:ext>
            </a:extLst>
          </p:cNvPr>
          <p:cNvSpPr txBox="1"/>
          <p:nvPr/>
        </p:nvSpPr>
        <p:spPr>
          <a:xfrm>
            <a:off x="694153" y="1340855"/>
            <a:ext cx="1065821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列一元二次方程解应用题的一般步骤</a:t>
            </a:r>
          </a:p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与列一元一次方程解应用题的步骤类似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列一元二次方程解应用题的一般步骤是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审、设、列、解、验、答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“审”是指审清题意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明确各量之间的关系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“设”是指设未知数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“列”就是列方程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“解”就是解方程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“验”就是检验方程的解是否符合实际意义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“答”是指写出答案并作答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937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06EAF5-BF12-6695-2657-C484BDCB9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36.jpeg">
            <a:extLst>
              <a:ext uri="{FF2B5EF4-FFF2-40B4-BE49-F238E27FC236}">
                <a16:creationId xmlns:a16="http://schemas.microsoft.com/office/drawing/2014/main" id="{CA4386D4-5CD5-8B4D-EC63-38A72519A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049858" cy="485755"/>
          </a:xfrm>
          <a:prstGeom prst="rect">
            <a:avLst/>
          </a:prstGeom>
        </p:spPr>
      </p:pic>
      <p:pic>
        <p:nvPicPr>
          <p:cNvPr id="3" name="image237.jpeg">
            <a:extLst>
              <a:ext uri="{FF2B5EF4-FFF2-40B4-BE49-F238E27FC236}">
                <a16:creationId xmlns:a16="http://schemas.microsoft.com/office/drawing/2014/main" id="{83B4878A-261C-84D4-AE87-7E21EDDD13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268850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8094ED5-3DC3-E9D3-073B-40240CF1D892}"/>
              </a:ext>
            </a:extLst>
          </p:cNvPr>
          <p:cNvSpPr txBox="1"/>
          <p:nvPr/>
        </p:nvSpPr>
        <p:spPr>
          <a:xfrm>
            <a:off x="2207730" y="1236812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用一元二次方程解决几何问题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38.jpeg">
            <a:extLst>
              <a:ext uri="{FF2B5EF4-FFF2-40B4-BE49-F238E27FC236}">
                <a16:creationId xmlns:a16="http://schemas.microsoft.com/office/drawing/2014/main" id="{4B7DE163-1988-B273-B298-11F2871D3C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339" y="1921090"/>
            <a:ext cx="783329" cy="3558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B4881AB-7D1B-507F-3323-B17395B1FF9F}"/>
                  </a:ext>
                </a:extLst>
              </p:cNvPr>
              <p:cNvSpPr txBox="1"/>
              <p:nvPr/>
            </p:nvSpPr>
            <p:spPr>
              <a:xfrm>
                <a:off x="623620" y="1890284"/>
                <a:ext cx="8064560" cy="35799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如图所示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一艘轮船以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海里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时的速度由西向东航行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途中接到台风警报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台风中心正以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海里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时的速度由南向北移动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距台风中心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rad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海里的圆形区域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包括边界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都属于台风区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当轮船到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测得台风中心位于点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正南方向的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海里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若这艘轮船自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处按原速度继续航行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在途中会不会遇到台风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若会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试求轮船最初遇到台风的时间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若不会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请说明理由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B4881AB-7D1B-507F-3323-B17395B1FF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890284"/>
                <a:ext cx="8064560" cy="3579954"/>
              </a:xfrm>
              <a:prstGeom prst="rect">
                <a:avLst/>
              </a:prstGeom>
              <a:blipFill>
                <a:blip r:embed="rId6"/>
                <a:stretch>
                  <a:fillRect l="-1512" t="-2215" r="-1587" b="-40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239.jpeg">
            <a:extLst>
              <a:ext uri="{FF2B5EF4-FFF2-40B4-BE49-F238E27FC236}">
                <a16:creationId xmlns:a16="http://schemas.microsoft.com/office/drawing/2014/main" id="{A3F5B193-FC2B-0CB2-4E26-3428BE41FE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88179" y="2348924"/>
            <a:ext cx="2741883" cy="244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564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9B8BE-F437-86DF-35C6-5266CBCF1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8B57C6-274C-DD0E-4F5C-7F9C2BA52241}"/>
                  </a:ext>
                </a:extLst>
              </p:cNvPr>
              <p:cNvSpPr txBox="1"/>
              <p:nvPr/>
            </p:nvSpPr>
            <p:spPr>
              <a:xfrm>
                <a:off x="623619" y="620805"/>
                <a:ext cx="10728745" cy="53440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会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设轮船最初遇到台风的时间为离开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此时行驶到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台风中心移动到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如答案图所示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海里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(100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海里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海里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∵AD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+AC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=CD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(100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endChr m:val="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𝟐𝟎</m:t>
                            </m:r>
                          </m:e>
                        </m:d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</m:rad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整理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由于是最初遇到台风的时间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∴t=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不合题意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应舍去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∴t=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轮船在途中会遇到台风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最初遇到台风的时间为离开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8B57C6-274C-DD0E-4F5C-7F9C2BA522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620805"/>
                <a:ext cx="10728745" cy="5344027"/>
              </a:xfrm>
              <a:prstGeom prst="rect">
                <a:avLst/>
              </a:prstGeom>
              <a:blipFill>
                <a:blip r:embed="rId3"/>
                <a:stretch>
                  <a:fillRect l="-1136" t="-1598" r="-1193" b="-23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1C7A8426-A649-7CEB-6C40-4C655AF5ED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135" y="2130024"/>
            <a:ext cx="25336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205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B3AAE7-86CC-8A43-27C9-F78CDE754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D94B49E-9AD3-8814-5F6C-DA5C6F6BE44A}"/>
                  </a:ext>
                </a:extLst>
              </p:cNvPr>
              <p:cNvSpPr txBox="1"/>
              <p:nvPr/>
            </p:nvSpPr>
            <p:spPr>
              <a:xfrm>
                <a:off x="619659" y="3637277"/>
                <a:ext cx="9868646" cy="21988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设缉私艇从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处需航行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+BC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=AB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(75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不合题意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缉私艇从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处到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处需航行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D94B49E-9AD3-8814-5F6C-DA5C6F6BE4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659" y="3637277"/>
                <a:ext cx="9868646" cy="2198807"/>
              </a:xfrm>
              <a:prstGeom prst="rect">
                <a:avLst/>
              </a:prstGeom>
              <a:blipFill>
                <a:blip r:embed="rId3"/>
                <a:stretch>
                  <a:fillRect l="-1297" t="-3889" b="-2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image241.jpeg">
            <a:extLst>
              <a:ext uri="{FF2B5EF4-FFF2-40B4-BE49-F238E27FC236}">
                <a16:creationId xmlns:a16="http://schemas.microsoft.com/office/drawing/2014/main" id="{791BC8FE-30C4-EBA4-FEFA-B9C54808F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404790"/>
            <a:ext cx="1512105" cy="4320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C08973-D80C-84C1-37A9-EE6CCD44D9B7}"/>
                  </a:ext>
                </a:extLst>
              </p:cNvPr>
              <p:cNvSpPr txBox="1"/>
              <p:nvPr/>
            </p:nvSpPr>
            <p:spPr>
              <a:xfrm>
                <a:off x="623620" y="836820"/>
                <a:ext cx="10008695" cy="994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直角三角形两条直角边的和为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面积是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则斜边长是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𝟑𝟕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B.5	         C.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𝟑𝟖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D.7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C08973-D80C-84C1-37A9-EE6CCD44D9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836820"/>
                <a:ext cx="10008695" cy="994631"/>
              </a:xfrm>
              <a:prstGeom prst="rect">
                <a:avLst/>
              </a:prstGeom>
              <a:blipFill>
                <a:blip r:embed="rId5"/>
                <a:stretch>
                  <a:fillRect l="-1218" t="-7975" b="-16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C0CC46D-14A2-D502-3DE3-EF3431FDB706}"/>
              </a:ext>
            </a:extLst>
          </p:cNvPr>
          <p:cNvSpPr txBox="1"/>
          <p:nvPr/>
        </p:nvSpPr>
        <p:spPr>
          <a:xfrm>
            <a:off x="619659" y="1796641"/>
            <a:ext cx="1066070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某海关缉私艇在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处发现在正北方向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处有一艘可疑船只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测得它正以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km/h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的速度向南偏东方向航行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缉私艇立即以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km/h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的速度向正东方向航行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处拦截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则缉私艇从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处到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处需航行多长时间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242.jpeg">
            <a:extLst>
              <a:ext uri="{FF2B5EF4-FFF2-40B4-BE49-F238E27FC236}">
                <a16:creationId xmlns:a16="http://schemas.microsoft.com/office/drawing/2014/main" id="{46E9A869-7559-B772-6B10-C35967C05E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4120" y="4201464"/>
            <a:ext cx="3096216" cy="163462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0067560-1D4F-CA23-9435-EEC5B3E50539}"/>
              </a:ext>
            </a:extLst>
          </p:cNvPr>
          <p:cNvSpPr txBox="1"/>
          <p:nvPr/>
        </p:nvSpPr>
        <p:spPr>
          <a:xfrm>
            <a:off x="9348813" y="863416"/>
            <a:ext cx="4914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19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9F5568-259E-3ECD-B179-A03900B28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43.jpeg">
            <a:extLst>
              <a:ext uri="{FF2B5EF4-FFF2-40B4-BE49-F238E27FC236}">
                <a16:creationId xmlns:a16="http://schemas.microsoft.com/office/drawing/2014/main" id="{4F9ACD8A-79C9-01DF-CEE2-3B90B9ACDE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618" y="620804"/>
            <a:ext cx="7226972" cy="50403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55F4DC6-C89A-2CEA-8F1B-61EC60C9AF3A}"/>
              </a:ext>
            </a:extLst>
          </p:cNvPr>
          <p:cNvSpPr txBox="1"/>
          <p:nvPr/>
        </p:nvSpPr>
        <p:spPr>
          <a:xfrm>
            <a:off x="2099723" y="579725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用一元二次方程解决动态问题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44.jpeg">
            <a:extLst>
              <a:ext uri="{FF2B5EF4-FFF2-40B4-BE49-F238E27FC236}">
                <a16:creationId xmlns:a16="http://schemas.microsoft.com/office/drawing/2014/main" id="{C2C2FB36-0291-4793-099D-EF2041E38F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618" y="1340855"/>
            <a:ext cx="813050" cy="36933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47253FB-6A51-BDDB-5294-CF5EB9C62DF6}"/>
              </a:ext>
            </a:extLst>
          </p:cNvPr>
          <p:cNvSpPr txBox="1"/>
          <p:nvPr/>
        </p:nvSpPr>
        <p:spPr>
          <a:xfrm>
            <a:off x="479610" y="1268850"/>
            <a:ext cx="1123278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一根木棍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垂直平分柱子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=260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一只电子老鼠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由柱子底端点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的速度向顶端点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爬行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另一只电子老鼠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的速度沿木棍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爬行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是否存在这样的时刻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使两只电子老鼠与点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组成的三角形的面积为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45.jpeg">
            <a:extLst>
              <a:ext uri="{FF2B5EF4-FFF2-40B4-BE49-F238E27FC236}">
                <a16:creationId xmlns:a16="http://schemas.microsoft.com/office/drawing/2014/main" id="{558F4357-E635-7B11-5497-2D73953AE1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1940" y="3544874"/>
            <a:ext cx="2743147" cy="197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921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7FADB-9277-5013-9D0D-E2FBE7D0B1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FD70037-5B1F-5AB2-6DB0-3E0A0FFCB26C}"/>
                  </a:ext>
                </a:extLst>
              </p:cNvPr>
              <p:cNvSpPr txBox="1"/>
              <p:nvPr/>
            </p:nvSpPr>
            <p:spPr>
              <a:xfrm>
                <a:off x="623620" y="620805"/>
                <a:ext cx="10944760" cy="50599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存在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当电子老鼠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上运动时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设两只电子老鼠同时爬行经过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组成的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COD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𝑶𝑪𝑫</m:t>
                        </m:r>
                      </m:sub>
                    </m:sSub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(100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△</m:t>
                            </m:r>
                          </m:sub>
                        </m:sSub>
                      </m:e>
                      <m:sub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𝑶𝑪𝑫</m:t>
                        </m:r>
                      </m:sub>
                    </m:sSub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(100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)·3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整理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30;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FD70037-5B1F-5AB2-6DB0-3E0A0FFCB2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20805"/>
                <a:ext cx="10944760" cy="5059975"/>
              </a:xfrm>
              <a:prstGeom prst="rect">
                <a:avLst/>
              </a:prstGeom>
              <a:blipFill>
                <a:blip r:embed="rId3"/>
                <a:stretch>
                  <a:fillRect l="-1114" t="-361" b="-25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A73B6388-73D7-B8D7-7D43-B391B04583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095" y="2852960"/>
            <a:ext cx="3168220" cy="294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17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BD0FA9-6A2D-3B4C-74BC-555E0BE2B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9D7BC3B-9649-2F1F-9E4A-E8E50941E799}"/>
                  </a:ext>
                </a:extLst>
              </p:cNvPr>
              <p:cNvSpPr txBox="1"/>
              <p:nvPr/>
            </p:nvSpPr>
            <p:spPr>
              <a:xfrm>
                <a:off x="623620" y="476795"/>
                <a:ext cx="10944760" cy="45839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当电子老鼠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上运动时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设两只电子老鼠同时爬行经过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组成的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C'OD'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kumimoji="0" lang="zh-CN" altLang="zh-CN" sz="28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sSub>
                                  <m:sSubPr>
                                    <m:ctrlPr>
                                      <a:rPr kumimoji="0" lang="zh-CN" altLang="zh-CN" sz="2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DB251C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sSub>
                                      <m:sSubPr>
                                        <m:ctrlPr>
                                          <a:rPr kumimoji="0" lang="zh-CN" altLang="zh-CN" sz="2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DB251C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kumimoji="0" lang="en-US" altLang="zh-CN" sz="2800" b="1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DB251C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𝑺</m:t>
                                        </m:r>
                                      </m:e>
                                      <m:sub>
                                        <m:r>
                                          <a:rPr kumimoji="0" lang="en-US" altLang="zh-CN" sz="2800" b="1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DB251C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△</m:t>
                                        </m:r>
                                      </m:sub>
                                    </m:sSub>
                                  </m:e>
                                  <m:sub>
                                    <m:r>
                                      <a:rPr kumimoji="0" lang="en-US" altLang="zh-CN" sz="28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DB251C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𝑪</m:t>
                                    </m:r>
                                  </m:sub>
                                </m:sSub>
                              </m:e>
                              <m:sub>
                                <m:r>
                                  <a:rPr kumimoji="0" lang="en-US" altLang="zh-CN" sz="28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′</m:t>
                                </m:r>
                              </m:sub>
                            </m:sSub>
                          </m:e>
                          <m:sub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𝑶𝑫</m:t>
                            </m:r>
                          </m:sub>
                        </m:sSub>
                      </m:e>
                      <m:sub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sub>
                    </m:sSub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AC'=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 </a:t>
                </a:r>
                <a:r>
                  <a:rPr kumimoji="0" lang="en-US" altLang="zh-CN" sz="28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kumimoji="0" lang="en-US" altLang="zh-CN" sz="28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'=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100)</a:t>
                </a:r>
                <a:r>
                  <a:rPr kumimoji="0" lang="en-US" altLang="zh-CN" sz="28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kumimoji="0" lang="en-US" altLang="zh-CN" sz="28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'=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kumimoji="0" lang="zh-CN" altLang="zh-CN" sz="2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kumimoji="0" lang="zh-CN" altLang="zh-CN" sz="28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sSub>
                                  <m:sSubPr>
                                    <m:ctrlPr>
                                      <a:rPr kumimoji="0" lang="zh-CN" altLang="zh-CN" sz="2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DB251C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sSub>
                                      <m:sSubPr>
                                        <m:ctrlPr>
                                          <a:rPr kumimoji="0" lang="zh-CN" altLang="zh-CN" sz="2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DB251C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kumimoji="0" lang="en-US" altLang="zh-CN" sz="2800" b="1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DB251C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𝑺</m:t>
                                        </m:r>
                                      </m:e>
                                      <m:sub>
                                        <m:r>
                                          <a:rPr kumimoji="0" lang="en-US" altLang="zh-CN" sz="2800" b="1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DB251C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宋体" panose="02010600030101010101" pitchFamily="2" charset="-122"/>
                                            <a:cs typeface="Times New Roman" panose="02020603050405020304" pitchFamily="18" charset="0"/>
                                          </a:rPr>
                                          <m:t>△</m:t>
                                        </m:r>
                                      </m:sub>
                                    </m:sSub>
                                  </m:e>
                                  <m:sub>
                                    <m:r>
                                      <a:rPr kumimoji="0" lang="en-US" altLang="zh-CN" sz="28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DB251C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𝑪</m:t>
                                    </m:r>
                                  </m:sub>
                                </m:sSub>
                              </m:e>
                              <m:sub>
                                <m:r>
                                  <a:rPr kumimoji="0" lang="en-US" altLang="zh-CN" sz="28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′</m:t>
                                </m:r>
                              </m:sub>
                            </m:sSub>
                          </m:e>
                          <m:sub>
                            <m:r>
                              <a:rPr kumimoji="0" lang="en-US" altLang="zh-CN" sz="28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𝑶𝑫</m:t>
                            </m:r>
                          </m:sub>
                        </m:sSub>
                      </m:e>
                      <m:sub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sub>
                    </m:sSub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OC'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OD'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100)·3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整理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kumimoji="0" lang="en-US" altLang="zh-CN" sz="28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10(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在两只电子老鼠同时爬行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s,30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两只电子老鼠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与点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kumimoji="0" lang="zh-CN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组成的三角形的面积为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800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kumimoji="0" lang="en-US" altLang="zh-CN" sz="28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9D7BC3B-9649-2F1F-9E4A-E8E50941E7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76795"/>
                <a:ext cx="10944760" cy="4583947"/>
              </a:xfrm>
              <a:prstGeom prst="rect">
                <a:avLst/>
              </a:prstGeom>
              <a:blipFill>
                <a:blip r:embed="rId3"/>
                <a:stretch>
                  <a:fillRect l="-1114" t="-1729" b="-29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7A3A81AD-7023-196C-E85A-6FA6310FB3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8034" y="1446143"/>
            <a:ext cx="2808195" cy="260938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ABA5826-2A9B-F292-0562-BAC7BD26484A}"/>
              </a:ext>
            </a:extLst>
          </p:cNvPr>
          <p:cNvSpPr txBox="1"/>
          <p:nvPr/>
        </p:nvSpPr>
        <p:spPr>
          <a:xfrm>
            <a:off x="623620" y="5060740"/>
            <a:ext cx="107126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方法点拨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解答动点问题时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要动静结合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用静止的观点去分析动态问题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一般要暂时固定动点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通过分析某一种特殊位置找到一般性答案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8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D55018-F95C-D16E-D001-EEF4B97EC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47.jpeg">
            <a:extLst>
              <a:ext uri="{FF2B5EF4-FFF2-40B4-BE49-F238E27FC236}">
                <a16:creationId xmlns:a16="http://schemas.microsoft.com/office/drawing/2014/main" id="{478FA457-F398-79AD-2FDD-B74489F6A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1512105" cy="4320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BB419B4-305C-144A-9677-CD4AB49E9DCD}"/>
                  </a:ext>
                </a:extLst>
              </p:cNvPr>
              <p:cNvSpPr txBox="1"/>
              <p:nvPr/>
            </p:nvSpPr>
            <p:spPr>
              <a:xfrm>
                <a:off x="695625" y="1009459"/>
                <a:ext cx="10728745" cy="26566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已知甲、乙两人分别从正方形广场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的顶点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两点同时出发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甲由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向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运动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乙由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向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运动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甲的速度为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m/s,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乙的速度为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m/s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若正方形广场的周长为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当两人相距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所用时间是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BB419B4-305C-144A-9677-CD4AB49E9D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009459"/>
                <a:ext cx="10728745" cy="2656625"/>
              </a:xfrm>
              <a:prstGeom prst="rect">
                <a:avLst/>
              </a:prstGeom>
              <a:blipFill>
                <a:blip r:embed="rId4"/>
                <a:stretch>
                  <a:fillRect l="-1136" r="-511" b="-59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248.jpeg">
            <a:extLst>
              <a:ext uri="{FF2B5EF4-FFF2-40B4-BE49-F238E27FC236}">
                <a16:creationId xmlns:a16="http://schemas.microsoft.com/office/drawing/2014/main" id="{61E44204-8390-E992-B6E5-B4792BAC6A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5925" y="3429000"/>
            <a:ext cx="2304160" cy="221982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521AA8D-55BF-F4BB-7ECB-FCE4BBE55516}"/>
              </a:ext>
            </a:extLst>
          </p:cNvPr>
          <p:cNvSpPr txBox="1"/>
          <p:nvPr/>
        </p:nvSpPr>
        <p:spPr>
          <a:xfrm>
            <a:off x="1429829" y="3142864"/>
            <a:ext cx="633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714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4245</TotalTime>
  <Words>1300</Words>
  <Application>Microsoft Office PowerPoint</Application>
  <PresentationFormat>宽屏</PresentationFormat>
  <Paragraphs>68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247</cp:revision>
  <dcterms:created xsi:type="dcterms:W3CDTF">2024-04-24T12:16:00Z</dcterms:created>
  <dcterms:modified xsi:type="dcterms:W3CDTF">2025-04-02T15:31:59Z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