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67" r:id="rId2"/>
    <p:sldId id="4613" r:id="rId3"/>
    <p:sldId id="4614" r:id="rId4"/>
    <p:sldId id="4615" r:id="rId5"/>
    <p:sldId id="4616" r:id="rId6"/>
    <p:sldId id="4617" r:id="rId7"/>
    <p:sldId id="4618" r:id="rId8"/>
    <p:sldId id="4619" r:id="rId9"/>
    <p:sldId id="4620" r:id="rId10"/>
    <p:sldId id="4621" r:id="rId11"/>
    <p:sldId id="4622" r:id="rId12"/>
    <p:sldId id="4623" r:id="rId13"/>
    <p:sldId id="4624" r:id="rId14"/>
    <p:sldId id="4625" r:id="rId15"/>
    <p:sldId id="4626" r:id="rId16"/>
    <p:sldId id="4627" r:id="rId17"/>
    <p:sldId id="4628" r:id="rId18"/>
    <p:sldId id="4629" r:id="rId19"/>
    <p:sldId id="4630" r:id="rId20"/>
    <p:sldId id="4631" r:id="rId21"/>
    <p:sldId id="4632" r:id="rId22"/>
    <p:sldId id="4633" r:id="rId23"/>
    <p:sldId id="4634" r:id="rId24"/>
    <p:sldId id="4635" r:id="rId25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2761" autoAdjust="0"/>
  </p:normalViewPr>
  <p:slideViewPr>
    <p:cSldViewPr showGuides="1">
      <p:cViewPr varScale="1">
        <p:scale>
          <a:sx n="74" d="100"/>
          <a:sy n="74" d="100"/>
        </p:scale>
        <p:origin x="1090" y="77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9086B9-FA86-F540-882D-80AA509133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3ED1110-0D36-EF66-CC77-A8B811FCC8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4F868B6-8300-0FAC-C105-88039FB64F2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9709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569C95-C793-E5FC-0F88-F12D5C665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8CD3F14-6F34-F16A-68CC-F1B777D9C9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E4A6B60-5F5D-73C6-674C-0B4337376B1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5972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4276C9-95E9-2967-0B2F-CA0470D6A7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DF1615A-E9E0-4A01-86DC-0F1F7D1075B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4BC1956-5E8A-1161-23D5-7289337D80C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5727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D1EC0C-117D-6845-B420-E66942889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22B9DCE-3C1D-AB84-A1A1-8E467502B0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6231DA4-4335-B69B-E416-5AE5E3133B0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6084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37C280-BAEB-5DB8-EAA9-2944226180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8DDA11E-4D33-1365-B4E1-DBADD7FB28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69CCB60-730F-42C6-0299-9F773673D1D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8292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40BB45-B142-DAD3-0BD7-E4C3F85BC6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FC8D02E-7323-BA37-0783-20D379A0CF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43E4167-2224-739B-5783-C7F9A89899F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8585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29ACDC-A60F-0194-00C6-656517CFA9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E9965A2-8F2A-2A79-B99F-346CE6515D3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0339665-49A8-FDAA-79DD-BBA5218ECAE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7327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2857E3-F550-514B-D33F-B904154302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F46B68D-5073-11C8-9F32-A752A8DA97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4727531-189B-F138-F13C-2134BDA6316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0075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60131C-7CB3-F088-7D71-DE9A92CCAF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C14F136-6E35-F5F2-4B75-84F3AACC41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7F91108-F7A2-8DA6-1966-640456A1DC1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2819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D92A03-03BB-D33E-1B86-2D599D037F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D827BA7-49D4-A600-1C51-76AEFB31B2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708B7C3-B756-56CC-80EE-DB25440F61C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0791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D2DD70-EDE5-9C61-CEA4-287E7579F3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A706AC2-B4C5-D9EA-1500-07241376CF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7604074-2FF4-D34A-9A39-42F693FF954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034854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DCDBF0-5AFA-4DE4-F853-6C2C811C7E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485BC96-E0FC-E4DF-A54C-9F800412D6C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0D77FFB-A9E3-72FE-B5D6-D1B254909B1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387993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3969EF-2D61-0277-0A4F-DAC347EA6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CD103CB-D67B-0929-D11D-D8C3567F7A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19DCB9B-440E-7C6F-C912-A8BDDB07997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86898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9F2866-BCFD-68A0-874C-AC20BEBD70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D90FCBE-6D3B-72FE-E849-4EC0923A01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BD371E9-60D6-CBDA-E694-BCC3A710D20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2303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9F0282-5DD6-51B2-6CF4-44D34FB023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4BB346D-CCF4-2B14-E469-842C7D5961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DF44C9A-1C7A-313E-7043-AA4C19088C9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41058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DEBA4F-05CB-C685-4D01-2BC3F2812D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D5810C3-36D0-F554-9B33-37A92364F8B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8AAB9E5-85B3-60A1-91C9-60E75AAB814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5706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9AB734-84C4-5B95-5955-D7F9827EF3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BAA60B9-E007-0752-BA03-873F4E663D6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177DCB1-186F-90E5-CB2E-A0BDBA5C7B5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9005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979920-400D-0228-BDA3-A8DCD7277C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66307E7-E230-DC1A-8FCA-250312097D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3F47996-AAD9-828A-8FDD-7181D288F65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63120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7B699E-F5C7-8B53-B818-DAE856AF32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6C29671-E8BC-7D5D-6BCB-A2D1B3AD3B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0D004A6-491B-DFB4-4C6B-BF4DC9A8278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1130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1D1185-F461-B70C-2621-59C8960A19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20E3B53-C026-2609-E001-84288BE4B6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C703B62-C9B4-09E1-821E-178B8BEF3CF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3025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060A38-78E4-2FD8-0A2E-CF42D51683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9332A2F-0600-E09E-6608-57DA3A8130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74AFF42-CB6D-5FE9-CB52-357B7C930BE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9528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8F36D9-1227-9976-AB51-57CB615EE9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45F98C0-9962-FD0D-612E-A4B6E06646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F9013AB-4E02-A015-D425-0D57398358D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8955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A14F9B-3CEA-B53A-35C9-434CA0D262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60F25E7-5AFF-B64F-341C-B7CDC866FA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5D4104E-A0DB-FA71-3486-13E43F157D8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9353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T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t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t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6.TIF"/><Relationship Id="rId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TIF"/><Relationship Id="rId4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T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tif"/><Relationship Id="rId5" Type="http://schemas.openxmlformats.org/officeDocument/2006/relationships/image" Target="../media/image46.tif"/><Relationship Id="rId4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7.tif"/><Relationship Id="rId4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92ED640-BCE3-954D-9E70-618AE28F2D60}"/>
              </a:ext>
            </a:extLst>
          </p:cNvPr>
          <p:cNvSpPr txBox="1"/>
          <p:nvPr/>
        </p:nvSpPr>
        <p:spPr>
          <a:xfrm>
            <a:off x="3215800" y="1628875"/>
            <a:ext cx="6104658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《图形的相似》章末达标检测卷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ACFF1E-DABC-4225-3522-209DE55357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CE67029-8B53-4664-6A81-2586C5B7BC64}"/>
              </a:ext>
            </a:extLst>
          </p:cNvPr>
          <p:cNvSpPr txBox="1"/>
          <p:nvPr/>
        </p:nvSpPr>
        <p:spPr>
          <a:xfrm>
            <a:off x="695625" y="692810"/>
            <a:ext cx="10512730" cy="2595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一条河的两岸有一段是平行的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在河的南岸边每隔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有一棵树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在北岸边每隔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有一根电线杆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小丽站在离南岸边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处看北岸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发现北岸相邻的两根电线杆恰好被南岸的两棵树遮住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并且在这两棵树之间还有三棵树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则河宽为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49.jpeg">
            <a:extLst>
              <a:ext uri="{FF2B5EF4-FFF2-40B4-BE49-F238E27FC236}">
                <a16:creationId xmlns:a16="http://schemas.microsoft.com/office/drawing/2014/main" id="{DFAF155F-433F-5F8C-1CAB-52B6C93A19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40" y="3453742"/>
            <a:ext cx="2657444" cy="230416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2884FFC-21B4-051A-1D1B-63BFAAD9F898}"/>
              </a:ext>
            </a:extLst>
          </p:cNvPr>
          <p:cNvSpPr txBox="1"/>
          <p:nvPr/>
        </p:nvSpPr>
        <p:spPr>
          <a:xfrm>
            <a:off x="8040135" y="2765429"/>
            <a:ext cx="82190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65389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CBE05F-F0B6-65BA-B853-A9E01A7BC1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6A7E289-809B-15D7-FC17-522B2B18FA0A}"/>
              </a:ext>
            </a:extLst>
          </p:cNvPr>
          <p:cNvSpPr txBox="1"/>
          <p:nvPr/>
        </p:nvSpPr>
        <p:spPr>
          <a:xfrm>
            <a:off x="803632" y="620805"/>
            <a:ext cx="10584735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在方格纸中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每个小格的顶点称为格点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以格点连线为边的三角形叫做格点三角形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在如图所示的方格中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作格点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相似比不为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的坐标是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50.jpeg">
            <a:extLst>
              <a:ext uri="{FF2B5EF4-FFF2-40B4-BE49-F238E27FC236}">
                <a16:creationId xmlns:a16="http://schemas.microsoft.com/office/drawing/2014/main" id="{4D5631B5-4CEB-1789-399C-B727F432A9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930" y="2919593"/>
            <a:ext cx="2736190" cy="273619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944B5F26-119C-1673-D043-72BBCA85EFB0}"/>
              </a:ext>
            </a:extLst>
          </p:cNvPr>
          <p:cNvSpPr txBox="1"/>
          <p:nvPr/>
        </p:nvSpPr>
        <p:spPr>
          <a:xfrm>
            <a:off x="7608105" y="2039628"/>
            <a:ext cx="204599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(4,0)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(3,2)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310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3D4D16-1EC3-DF78-43B3-09D25F81C6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B099640-893F-EB61-4A54-225EEA0600CE}"/>
              </a:ext>
            </a:extLst>
          </p:cNvPr>
          <p:cNvSpPr txBox="1"/>
          <p:nvPr/>
        </p:nvSpPr>
        <p:spPr>
          <a:xfrm>
            <a:off x="623620" y="620805"/>
            <a:ext cx="7920550" cy="2595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延长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使得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BFA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的长度为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6E44D34-D8FB-7967-E76A-DEA1BC9C4DFF}"/>
              </a:ext>
            </a:extLst>
          </p:cNvPr>
          <p:cNvSpPr txBox="1"/>
          <p:nvPr/>
        </p:nvSpPr>
        <p:spPr>
          <a:xfrm>
            <a:off x="623620" y="3453632"/>
            <a:ext cx="7920550" cy="1998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边长为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的正方形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的延长线于点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的长为</a:t>
            </a:r>
            <a:r>
              <a:rPr lang="en-US" altLang="zh-CN" sz="2800" b="1" i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B80A745A-99C1-7240-72FD-4E2490BD1F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180" y="502061"/>
            <a:ext cx="2689153" cy="259583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4E17BD3-7F52-05B9-D9A5-5F8E622FA7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97876" y="3097900"/>
            <a:ext cx="2933749" cy="284021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6CBE1585-32A8-6700-3CBB-0719BC9CFD91}"/>
              </a:ext>
            </a:extLst>
          </p:cNvPr>
          <p:cNvSpPr txBox="1"/>
          <p:nvPr/>
        </p:nvSpPr>
        <p:spPr>
          <a:xfrm>
            <a:off x="1343670" y="2693424"/>
            <a:ext cx="3600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F6DC5931-B1D9-411E-BD36-2FF84A4B6A7D}"/>
                  </a:ext>
                </a:extLst>
              </p:cNvPr>
              <p:cNvSpPr txBox="1"/>
              <p:nvPr/>
            </p:nvSpPr>
            <p:spPr>
              <a:xfrm>
                <a:off x="5941599" y="4826426"/>
                <a:ext cx="965916" cy="57394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kumimoji="0" lang="zh-CN" altLang="zh-CN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radPr>
                        <m:deg/>
                        <m:e>
                          <m:r>
                            <a:rPr kumimoji="0" lang="en-US" altLang="zh-CN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𝟏𝟑</m:t>
                          </m:r>
                        </m:e>
                      </m:rad>
                    </m:oMath>
                  </m:oMathPara>
                </a14:m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F6DC5931-B1D9-411E-BD36-2FF84A4B6A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1599" y="4826426"/>
                <a:ext cx="965916" cy="57394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34795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F0E99E-4F41-B24C-2F4C-E35FAF6A2D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8177EEE-A334-2E75-9D1A-F3BD3BA22284}"/>
                  </a:ext>
                </a:extLst>
              </p:cNvPr>
              <p:cNvSpPr txBox="1"/>
              <p:nvPr/>
            </p:nvSpPr>
            <p:spPr>
              <a:xfrm>
                <a:off x="551614" y="620805"/>
                <a:ext cx="10296715" cy="220970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三、解答题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本大题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个小题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每小题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共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80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解答时每小题必须给出必要的演算过程或推理步骤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画出必要的图形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包括辅助线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17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求下列式子的值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8177EEE-A334-2E75-9D1A-F3BD3BA222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4" y="620805"/>
                <a:ext cx="10296715" cy="2209707"/>
              </a:xfrm>
              <a:prstGeom prst="rect">
                <a:avLst/>
              </a:prstGeom>
              <a:blipFill>
                <a:blip r:embed="rId3"/>
                <a:stretch>
                  <a:fillRect l="-1183" t="-3867" r="-237" b="-24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39D6779-FE66-7883-CBBA-AF3998EA28AC}"/>
                  </a:ext>
                </a:extLst>
              </p:cNvPr>
              <p:cNvSpPr txBox="1"/>
              <p:nvPr/>
            </p:nvSpPr>
            <p:spPr>
              <a:xfrm>
                <a:off x="623620" y="2996970"/>
                <a:ext cx="4176290" cy="134793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=k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39D6779-FE66-7883-CBBA-AF3998EA28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2996970"/>
                <a:ext cx="4176290" cy="1347933"/>
              </a:xfrm>
              <a:prstGeom prst="rect">
                <a:avLst/>
              </a:prstGeom>
              <a:blipFill>
                <a:blip r:embed="rId4"/>
                <a:stretch>
                  <a:fillRect l="-2920" b="-45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BAE6249-9992-0AE2-AEAD-FEFDE4C79E9D}"/>
                  </a:ext>
                </a:extLst>
              </p:cNvPr>
              <p:cNvSpPr txBox="1"/>
              <p:nvPr/>
            </p:nvSpPr>
            <p:spPr>
              <a:xfrm>
                <a:off x="6384020" y="2093410"/>
                <a:ext cx="4104285" cy="7212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BAE6249-9992-0AE2-AEAD-FEFDE4C79E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4020" y="2093410"/>
                <a:ext cx="4104285" cy="721288"/>
              </a:xfrm>
              <a:prstGeom prst="rect">
                <a:avLst/>
              </a:prstGeom>
              <a:blipFill>
                <a:blip r:embed="rId5"/>
                <a:stretch>
                  <a:fillRect l="-296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9E0025C-F3F1-9B4D-172A-5C7518D5FC06}"/>
                  </a:ext>
                </a:extLst>
              </p:cNvPr>
              <p:cNvSpPr txBox="1"/>
              <p:nvPr/>
            </p:nvSpPr>
            <p:spPr>
              <a:xfrm>
                <a:off x="6384020" y="3212985"/>
                <a:ext cx="4153187" cy="7212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𝟕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𝟕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9E0025C-F3F1-9B4D-172A-5C7518D5FC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4020" y="3212985"/>
                <a:ext cx="4153187" cy="721288"/>
              </a:xfrm>
              <a:prstGeom prst="rect">
                <a:avLst/>
              </a:prstGeom>
              <a:blipFill>
                <a:blip r:embed="rId6"/>
                <a:stretch>
                  <a:fillRect l="-2933" b="-93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13415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5237B8-33BB-20E6-7334-01ED4A949D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BDA0210-23F0-73D1-F29C-C9A5BA425BA0}"/>
              </a:ext>
            </a:extLst>
          </p:cNvPr>
          <p:cNvSpPr txBox="1"/>
          <p:nvPr/>
        </p:nvSpPr>
        <p:spPr>
          <a:xfrm>
            <a:off x="479610" y="548800"/>
            <a:ext cx="10800750" cy="22726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在平面直角坐标系中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三个顶点的坐标分别为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(-1,2),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(-3,4),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(-2,6)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绕点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顺时针旋转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后得</a:t>
            </a:r>
            <a:endParaRPr lang="en-US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9AFE7A7-CC81-1FDD-EA6C-631AF83645C2}"/>
              </a:ext>
            </a:extLst>
          </p:cNvPr>
          <p:cNvSpPr txBox="1"/>
          <p:nvPr/>
        </p:nvSpPr>
        <p:spPr>
          <a:xfrm>
            <a:off x="497659" y="2672805"/>
            <a:ext cx="7488520" cy="1712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的面积是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直接填结果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在网格内以原点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为位似中心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画出将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三条边放大为原来的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倍后的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13693B0-596C-106B-33C8-9BB33F58F724}"/>
              </a:ext>
            </a:extLst>
          </p:cNvPr>
          <p:cNvSpPr txBox="1"/>
          <p:nvPr/>
        </p:nvSpPr>
        <p:spPr>
          <a:xfrm>
            <a:off x="497659" y="4373638"/>
            <a:ext cx="7008694" cy="59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如答案图所示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即为所求作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522CF32-59EB-A812-02F2-9EC1D6B589F3}"/>
              </a:ext>
            </a:extLst>
          </p:cNvPr>
          <p:cNvSpPr txBox="1"/>
          <p:nvPr/>
        </p:nvSpPr>
        <p:spPr>
          <a:xfrm>
            <a:off x="498708" y="5167864"/>
            <a:ext cx="6104658" cy="59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如答案图所示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即为所求作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image53.jpeg">
            <a:extLst>
              <a:ext uri="{FF2B5EF4-FFF2-40B4-BE49-F238E27FC236}">
                <a16:creationId xmlns:a16="http://schemas.microsoft.com/office/drawing/2014/main" id="{7D37023A-56B1-A5F0-3DF4-F11A51FA18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1316" y="1909061"/>
            <a:ext cx="3524317" cy="352431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6BE3A296-4564-0B1C-C1B8-7643B0901A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13656" y="1414361"/>
            <a:ext cx="3779636" cy="4049610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AD5FA34D-FB80-243B-0E6C-9A65172C866B}"/>
              </a:ext>
            </a:extLst>
          </p:cNvPr>
          <p:cNvSpPr txBox="1"/>
          <p:nvPr/>
        </p:nvSpPr>
        <p:spPr>
          <a:xfrm>
            <a:off x="3698816" y="2733303"/>
            <a:ext cx="30903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043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E118FC-E092-EA6C-A4E5-9624368163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7EB8E32-75DF-14D3-265B-983519781435}"/>
              </a:ext>
            </a:extLst>
          </p:cNvPr>
          <p:cNvSpPr txBox="1"/>
          <p:nvPr/>
        </p:nvSpPr>
        <p:spPr>
          <a:xfrm>
            <a:off x="493699" y="486512"/>
            <a:ext cx="10944760" cy="1712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▱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相交于点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36918D2-2BA2-4443-CCA9-7DDC787C8A4F}"/>
              </a:ext>
            </a:extLst>
          </p:cNvPr>
          <p:cNvSpPr txBox="1"/>
          <p:nvPr/>
        </p:nvSpPr>
        <p:spPr>
          <a:xfrm>
            <a:off x="493699" y="2375534"/>
            <a:ext cx="6938492" cy="3392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CAB=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∴AB=CB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▱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是菱形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AOB=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BOE=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∵BE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EBA=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BEO+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BAO=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BAO=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BEO=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BEO.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55.jpeg">
            <a:extLst>
              <a:ext uri="{FF2B5EF4-FFF2-40B4-BE49-F238E27FC236}">
                <a16:creationId xmlns:a16="http://schemas.microsoft.com/office/drawing/2014/main" id="{942276F2-97A1-AF39-CF1F-8B6D8A846D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6699" y="2445450"/>
            <a:ext cx="2808195" cy="221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030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E0E4B5-C7AF-81C3-D875-F362FE01C1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9E99F01B-FC62-049F-30BD-EADE9E2150F7}"/>
              </a:ext>
            </a:extLst>
          </p:cNvPr>
          <p:cNvSpPr txBox="1"/>
          <p:nvPr/>
        </p:nvSpPr>
        <p:spPr>
          <a:xfrm>
            <a:off x="623620" y="620805"/>
            <a:ext cx="6104658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=10,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=16,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5356DAB-25BA-6522-7EC9-0CF9A93A9F79}"/>
                  </a:ext>
                </a:extLst>
              </p:cNvPr>
              <p:cNvSpPr txBox="1"/>
              <p:nvPr/>
            </p:nvSpPr>
            <p:spPr>
              <a:xfrm>
                <a:off x="656297" y="1412860"/>
                <a:ext cx="6912480" cy="32642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是菱形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∴OA=OC=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∴OB=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𝑩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𝑶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𝑨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𝟏𝟎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𝟖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ABO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BOE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𝑶𝑬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𝑶𝑩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𝑶𝑩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𝑶𝑨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𝑶𝑬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OE=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𝟗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5356DAB-25BA-6522-7EC9-0CF9A93A9F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6297" y="1412860"/>
                <a:ext cx="6912480" cy="3264227"/>
              </a:xfrm>
              <a:prstGeom prst="rect">
                <a:avLst/>
              </a:prstGeom>
              <a:blipFill>
                <a:blip r:embed="rId3"/>
                <a:stretch>
                  <a:fillRect l="-1852" r="-3086" b="-14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image55.jpeg">
            <a:extLst>
              <a:ext uri="{FF2B5EF4-FFF2-40B4-BE49-F238E27FC236}">
                <a16:creationId xmlns:a16="http://schemas.microsoft.com/office/drawing/2014/main" id="{3EEA0C29-CB02-B14F-33C1-904FE4B798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2140" y="1556870"/>
            <a:ext cx="2808195" cy="221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122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1080C5-AC37-F216-9599-2E24944147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42278C8-FAC2-AD2F-9C94-694F68A2F407}"/>
              </a:ext>
            </a:extLst>
          </p:cNvPr>
          <p:cNvSpPr txBox="1"/>
          <p:nvPr/>
        </p:nvSpPr>
        <p:spPr>
          <a:xfrm>
            <a:off x="515039" y="620805"/>
            <a:ext cx="1116192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分别交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=5,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=10,</a:t>
            </a:r>
          </a:p>
          <a:p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=12,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A49E661-6745-0D01-F737-930A2A034B15}"/>
                  </a:ext>
                </a:extLst>
              </p:cNvPr>
              <p:cNvSpPr txBox="1"/>
              <p:nvPr/>
            </p:nvSpPr>
            <p:spPr>
              <a:xfrm>
                <a:off x="623620" y="1597736"/>
                <a:ext cx="5760400" cy="38288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EG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𝑬𝑮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𝑩𝑪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𝑨𝑬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∵BC=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𝑬𝑮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𝟗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∴EG=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𝟏𝟓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𝑬𝑭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𝑨𝑫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𝑩𝑬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𝑬𝑭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𝟏𝟐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𝟗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∴EF=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.∴FG=EG-EF=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𝟏𝟓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𝟐𝟓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A49E661-6745-0D01-F737-930A2A034B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1597736"/>
                <a:ext cx="5760400" cy="3828869"/>
              </a:xfrm>
              <a:prstGeom prst="rect">
                <a:avLst/>
              </a:prstGeom>
              <a:blipFill>
                <a:blip r:embed="rId3"/>
                <a:stretch>
                  <a:fillRect l="-2116" b="-11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56.jpeg">
            <a:extLst>
              <a:ext uri="{FF2B5EF4-FFF2-40B4-BE49-F238E27FC236}">
                <a16:creationId xmlns:a16="http://schemas.microsoft.com/office/drawing/2014/main" id="{D41971F5-5931-7196-8DB0-B7263DB8BB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2065" y="2252250"/>
            <a:ext cx="2448170" cy="2353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189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9D59E9-B6B7-4FAE-79BC-7B9E5CECE5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4462448-A4F1-CFA9-1966-F06B0D8004C9}"/>
              </a:ext>
            </a:extLst>
          </p:cNvPr>
          <p:cNvSpPr txBox="1"/>
          <p:nvPr/>
        </p:nvSpPr>
        <p:spPr>
          <a:xfrm>
            <a:off x="509288" y="359418"/>
            <a:ext cx="10827217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是夹文件用的铁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塑料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夹子在常态下的侧面示意图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.AC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表示铁夹的两个面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点是轴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OD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=15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mm,</a:t>
            </a:r>
            <a:r>
              <a:rPr lang="en-US" altLang="zh-CN" sz="2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=24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mm,</a:t>
            </a:r>
            <a:r>
              <a:rPr lang="en-US" altLang="zh-CN" sz="2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OD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=10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mm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且文件夹是轴对称图形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试利用图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求图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两点的距离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3B20AD3-98CD-8054-14FD-C1B73CD085CF}"/>
                  </a:ext>
                </a:extLst>
              </p:cNvPr>
              <p:cNvSpPr txBox="1"/>
              <p:nvPr/>
            </p:nvSpPr>
            <p:spPr>
              <a:xfrm>
                <a:off x="581725" y="1652080"/>
                <a:ext cx="7141145" cy="454970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CO</a:t>
                </a:r>
                <a:r>
                  <a:rPr lang="zh-CN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的延长线交</a:t>
                </a:r>
                <a:endParaRPr lang="en-US" altLang="zh-CN" sz="25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E.</a:t>
                </a:r>
                <a:endParaRPr lang="zh-CN" altLang="zh-CN" sz="25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由题意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得夹子是轴对称图形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对称轴是</a:t>
                </a:r>
                <a:endParaRPr lang="en-US" altLang="zh-CN" sz="25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CE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为一组对称点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5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∴CE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AE=EB.</a:t>
                </a:r>
                <a:endParaRPr lang="zh-CN" altLang="zh-CN" sz="25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5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Rt△</a:t>
                </a:r>
                <a:r>
                  <a:rPr lang="en-US" altLang="zh-CN" sz="25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AEC</a:t>
                </a:r>
                <a:r>
                  <a:rPr lang="zh-CN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5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Rt△</a:t>
                </a:r>
                <a:r>
                  <a:rPr lang="en-US" altLang="zh-CN" sz="25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ODC</a:t>
                </a:r>
                <a:r>
                  <a:rPr lang="zh-CN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5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ACE=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OCD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AEC=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ODC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5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5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Rt△</a:t>
                </a:r>
                <a:r>
                  <a:rPr lang="en-US" altLang="zh-CN" sz="25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AEC</a:t>
                </a:r>
                <a:r>
                  <a:rPr lang="en-US" altLang="zh-CN" sz="25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∽Rt△</a:t>
                </a:r>
                <a:r>
                  <a:rPr lang="en-US" altLang="zh-CN" sz="25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OD</a:t>
                </a:r>
                <a:r>
                  <a:rPr lang="en-US" altLang="zh-CN" sz="25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5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5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𝑨𝑬</m:t>
                        </m:r>
                      </m:num>
                      <m:den>
                        <m:r>
                          <a:rPr lang="en-US" altLang="zh-CN" sz="25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𝑨𝑪</m:t>
                        </m:r>
                      </m:den>
                    </m:f>
                  </m:oMath>
                </a14:m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5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5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𝑶𝑫</m:t>
                        </m:r>
                      </m:num>
                      <m:den>
                        <m:r>
                          <a:rPr lang="en-US" altLang="zh-CN" sz="25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𝑶𝑪</m:t>
                        </m:r>
                      </m:den>
                    </m:f>
                  </m:oMath>
                </a14:m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5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∵OC=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5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5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𝑶</m:t>
                        </m:r>
                        <m:sSup>
                          <m:sSupPr>
                            <m:ctrlPr>
                              <a:rPr lang="zh-CN" altLang="zh-CN" sz="25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5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𝑫</m:t>
                            </m:r>
                          </m:e>
                          <m:sup>
                            <m:r>
                              <a:rPr lang="en-US" altLang="zh-CN" sz="25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5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5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</m:t>
                        </m:r>
                        <m:sSup>
                          <m:sSupPr>
                            <m:ctrlPr>
                              <a:rPr lang="zh-CN" altLang="zh-CN" sz="25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5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𝑪</m:t>
                            </m:r>
                          </m:e>
                          <m:sup>
                            <m:r>
                              <a:rPr lang="en-US" altLang="zh-CN" sz="25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5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zh-CN" altLang="zh-CN" sz="25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5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𝟏𝟎</m:t>
                            </m:r>
                          </m:e>
                          <m:sup>
                            <m:r>
                              <a:rPr lang="en-US" altLang="zh-CN" sz="25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5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zh-CN" altLang="zh-CN" sz="25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5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𝟐𝟒</m:t>
                            </m:r>
                          </m:e>
                          <m:sup>
                            <m:r>
                              <a:rPr lang="en-US" altLang="zh-CN" sz="25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26,</a:t>
                </a:r>
                <a:endParaRPr lang="zh-CN" altLang="zh-CN" sz="25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∴AE=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5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5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𝑨𝑪</m:t>
                        </m:r>
                        <m:r>
                          <a:rPr lang="en-US" altLang="zh-CN" sz="25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·</m:t>
                        </m:r>
                        <m:r>
                          <a:rPr lang="en-US" altLang="zh-CN" sz="25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𝑶𝑫</m:t>
                        </m:r>
                      </m:num>
                      <m:den>
                        <m:r>
                          <a:rPr lang="en-US" altLang="zh-CN" sz="25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𝑶𝑪</m:t>
                        </m:r>
                      </m:den>
                    </m:f>
                  </m:oMath>
                </a14:m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5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5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𝟑𝟗</m:t>
                        </m:r>
                        <m:r>
                          <a:rPr lang="en-US" altLang="zh-CN" sz="25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altLang="zh-CN" sz="25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𝟏𝟎</m:t>
                        </m:r>
                      </m:num>
                      <m:den>
                        <m:r>
                          <a:rPr lang="en-US" altLang="zh-CN" sz="25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𝟐𝟔</m:t>
                        </m:r>
                      </m:den>
                    </m:f>
                  </m:oMath>
                </a14:m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15(mm)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.∴AB=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AE=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5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mm</a:t>
                </a:r>
                <a:r>
                  <a:rPr lang="en-US" altLang="zh-CN" sz="25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5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3B20AD3-98CD-8054-14FD-C1B73CD085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725" y="1652080"/>
                <a:ext cx="7141145" cy="4549707"/>
              </a:xfrm>
              <a:prstGeom prst="rect">
                <a:avLst/>
              </a:prstGeom>
              <a:blipFill>
                <a:blip r:embed="rId3"/>
                <a:stretch>
                  <a:fillRect l="-1365" t="-14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57.jpeg">
            <a:extLst>
              <a:ext uri="{FF2B5EF4-FFF2-40B4-BE49-F238E27FC236}">
                <a16:creationId xmlns:a16="http://schemas.microsoft.com/office/drawing/2014/main" id="{6E5DF1B2-AB0C-EBB8-26EC-32C2F2D64D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9421" y="1724085"/>
            <a:ext cx="5173756" cy="187555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900D3F5E-D683-2613-6812-4A46AFF1E5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77541" y="3743653"/>
            <a:ext cx="2731793" cy="2016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302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ECFF0C-6FB5-C7B1-C6CE-D8AAF02711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D44E736-EBB2-B925-C93B-EC6D1757B289}"/>
              </a:ext>
            </a:extLst>
          </p:cNvPr>
          <p:cNvSpPr txBox="1"/>
          <p:nvPr/>
        </p:nvSpPr>
        <p:spPr>
          <a:xfrm>
            <a:off x="473345" y="586159"/>
            <a:ext cx="10944760" cy="1712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将矩形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折叠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落在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边的点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DG.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EFDG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是菱形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0D3C32C-8178-E1D3-A26D-E63C1622628A}"/>
              </a:ext>
            </a:extLst>
          </p:cNvPr>
          <p:cNvSpPr txBox="1"/>
          <p:nvPr/>
        </p:nvSpPr>
        <p:spPr>
          <a:xfrm>
            <a:off x="473345" y="2420930"/>
            <a:ext cx="7200500" cy="28328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∵GE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EGF=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DFG.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由翻折的性质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GD=GE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DF=EF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DGF=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EGF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DGF=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DFG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∴GD=DF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∴DG=GE=DF=EF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EFDG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为菱形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59.jpeg">
            <a:extLst>
              <a:ext uri="{FF2B5EF4-FFF2-40B4-BE49-F238E27FC236}">
                <a16:creationId xmlns:a16="http://schemas.microsoft.com/office/drawing/2014/main" id="{0F1EAC0D-1782-5364-AAB7-AC9FAEAC0F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9526" y="2104083"/>
            <a:ext cx="3134710" cy="2426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543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6EC97F-B29B-DF47-CE9F-0517373B2C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73E6DAD-1B86-309A-4B81-CB810BF3ACD0}"/>
                  </a:ext>
                </a:extLst>
              </p:cNvPr>
              <p:cNvSpPr txBox="1"/>
              <p:nvPr/>
            </p:nvSpPr>
            <p:spPr>
              <a:xfrm>
                <a:off x="623620" y="569357"/>
                <a:ext cx="9216640" cy="16291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一、选择题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本大题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个小题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每小题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共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=3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则下面结论成立的是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𝒚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	B.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𝒚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	C.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𝒚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	D.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𝒚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73E6DAD-1B86-309A-4B81-CB810BF3AC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569357"/>
                <a:ext cx="9216640" cy="1629164"/>
              </a:xfrm>
              <a:prstGeom prst="rect">
                <a:avLst/>
              </a:prstGeom>
              <a:blipFill>
                <a:blip r:embed="rId3"/>
                <a:stretch>
                  <a:fillRect l="-1323" t="-48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0D7DEFC3-2B67-A4C6-7B45-E50F20AC3E19}"/>
              </a:ext>
            </a:extLst>
          </p:cNvPr>
          <p:cNvSpPr txBox="1"/>
          <p:nvPr/>
        </p:nvSpPr>
        <p:spPr>
          <a:xfrm>
            <a:off x="623620" y="2445285"/>
            <a:ext cx="1051273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两个等边三角形、两个矩形、两个正方形、两个菱形各成一组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每组中的一个图形在另一个图形的内部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对应边平行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那么两个图形不一定相似的一组是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E69517D-D9EB-D616-7BBE-97A6013B79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1335" y="4077045"/>
            <a:ext cx="8877300" cy="180975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A3DCD64F-58E5-76D2-1A51-6F94038678B6}"/>
              </a:ext>
            </a:extLst>
          </p:cNvPr>
          <p:cNvSpPr txBox="1"/>
          <p:nvPr/>
        </p:nvSpPr>
        <p:spPr>
          <a:xfrm>
            <a:off x="6975827" y="1032053"/>
            <a:ext cx="3442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C6F2102-184E-25B2-0C0E-EE87E5E71B8C}"/>
              </a:ext>
            </a:extLst>
          </p:cNvPr>
          <p:cNvSpPr txBox="1"/>
          <p:nvPr/>
        </p:nvSpPr>
        <p:spPr>
          <a:xfrm>
            <a:off x="5663970" y="3356995"/>
            <a:ext cx="432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4520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A1A182-F9A7-A11E-E3E5-60CA304117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953E668-FB9A-1420-118B-B47959D5D9DD}"/>
                  </a:ext>
                </a:extLst>
              </p:cNvPr>
              <p:cNvSpPr txBox="1"/>
              <p:nvPr/>
            </p:nvSpPr>
            <p:spPr>
              <a:xfrm>
                <a:off x="551615" y="548800"/>
                <a:ext cx="6104658" cy="7126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求证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EG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GF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953E668-FB9A-1420-118B-B47959D5D9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548800"/>
                <a:ext cx="6104658" cy="712631"/>
              </a:xfrm>
              <a:prstGeom prst="rect">
                <a:avLst/>
              </a:prstGeom>
              <a:blipFill>
                <a:blip r:embed="rId3"/>
                <a:stretch>
                  <a:fillRect l="-1996" b="-94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7E3304D-4D97-F4F5-F697-84CC51E0492C}"/>
                  </a:ext>
                </a:extLst>
              </p:cNvPr>
              <p:cNvSpPr txBox="1"/>
              <p:nvPr/>
            </p:nvSpPr>
            <p:spPr>
              <a:xfrm>
                <a:off x="551615" y="1261431"/>
                <a:ext cx="8267949" cy="47451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EFDG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为菱形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∴GF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OG=OF=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GF.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DOF=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ADF=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OFD=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DFA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DOF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𝑫𝑭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𝑨𝑭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𝑶𝑭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𝑫𝑭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DF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=OF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∵EG=DF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∴EG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7E3304D-4D97-F4F5-F697-84CC51E049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1261431"/>
                <a:ext cx="8267949" cy="4745145"/>
              </a:xfrm>
              <a:prstGeom prst="rect">
                <a:avLst/>
              </a:prstGeom>
              <a:blipFill>
                <a:blip r:embed="rId4"/>
                <a:stretch>
                  <a:fillRect l="-1474" b="-7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image59.jpeg">
            <a:extLst>
              <a:ext uri="{FF2B5EF4-FFF2-40B4-BE49-F238E27FC236}">
                <a16:creationId xmlns:a16="http://schemas.microsoft.com/office/drawing/2014/main" id="{EFA5F888-64B2-DA5E-4785-1424FA6A8F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13636" y="2708951"/>
            <a:ext cx="3134710" cy="242641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9181FD7-D0C1-BF14-E2DC-E9B8239B9D6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18195" y="2708951"/>
            <a:ext cx="3257736" cy="3008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02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4C87FB-3C6F-3689-1AF1-A0F621DD42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FE7FDB2-07AA-50F7-89BB-8176C2492D05}"/>
                  </a:ext>
                </a:extLst>
              </p:cNvPr>
              <p:cNvSpPr txBox="1"/>
              <p:nvPr/>
            </p:nvSpPr>
            <p:spPr>
              <a:xfrm>
                <a:off x="551615" y="548800"/>
                <a:ext cx="10656740" cy="20073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23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Rt△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=90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=10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cm,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=8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出发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以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cm/s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的速度沿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CA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向点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匀速运动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出发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以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cm/s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的速度沿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向点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匀速运动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当一个点到达终点时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另一点也随即停止运动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经过几秒后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MCN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的面积等于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面积的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?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FE7FDB2-07AA-50F7-89BB-8176C2492D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548800"/>
                <a:ext cx="10656740" cy="2007344"/>
              </a:xfrm>
              <a:prstGeom prst="rect">
                <a:avLst/>
              </a:prstGeom>
              <a:blipFill>
                <a:blip r:embed="rId3"/>
                <a:stretch>
                  <a:fillRect l="-1144" t="-3951" r="-1772" b="-27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D38B22C-2C3B-8EEC-AB58-B71F9DDDBE2B}"/>
                  </a:ext>
                </a:extLst>
              </p:cNvPr>
              <p:cNvSpPr txBox="1"/>
              <p:nvPr/>
            </p:nvSpPr>
            <p:spPr>
              <a:xfrm>
                <a:off x="623620" y="2708950"/>
                <a:ext cx="8064560" cy="239027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设经过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 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s,△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MCN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的面积等于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面积的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根据题意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(8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-x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经过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MCN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的面积等于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面积的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D38B22C-2C3B-8EEC-AB58-B71F9DDDBE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2708950"/>
                <a:ext cx="8064560" cy="2390270"/>
              </a:xfrm>
              <a:prstGeom prst="rect">
                <a:avLst/>
              </a:prstGeom>
              <a:blipFill>
                <a:blip r:embed="rId4"/>
                <a:stretch>
                  <a:fillRect l="-1512" r="-756" b="-22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61.jpeg">
            <a:extLst>
              <a:ext uri="{FF2B5EF4-FFF2-40B4-BE49-F238E27FC236}">
                <a16:creationId xmlns:a16="http://schemas.microsoft.com/office/drawing/2014/main" id="{AC2A7F59-229C-DB5D-E2F2-C4F3F49188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31898" y="2499987"/>
            <a:ext cx="2305657" cy="2808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768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6A9408-9C34-0E47-DBEF-5201FDBB07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C70B577-0EE4-E72F-AEDC-FB2A5A15CC22}"/>
              </a:ext>
            </a:extLst>
          </p:cNvPr>
          <p:cNvSpPr txBox="1"/>
          <p:nvPr/>
        </p:nvSpPr>
        <p:spPr>
          <a:xfrm>
            <a:off x="695625" y="620805"/>
            <a:ext cx="6104658" cy="59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经过几秒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MCN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1E1E8C4-F79F-7C64-2289-D0EDEB6310AF}"/>
                  </a:ext>
                </a:extLst>
              </p:cNvPr>
              <p:cNvSpPr txBox="1"/>
              <p:nvPr/>
            </p:nvSpPr>
            <p:spPr>
              <a:xfrm>
                <a:off x="695625" y="1352213"/>
                <a:ext cx="8620080" cy="41535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设经过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 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s,△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MCN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相似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可分为两种情况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①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MCN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BCA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𝑴𝑪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𝑩𝑪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𝑵𝑪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𝑨𝑪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𝒕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𝒕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𝟏𝟔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𝟕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②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MCN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𝑴𝑪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𝑨𝑪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𝑵𝑪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𝑩𝑪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𝒕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𝒕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𝟒𝟎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经过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𝟏𝟔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𝟕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𝟒𝟎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s,△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MCN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相似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1E1E8C4-F79F-7C64-2289-D0EDEB6310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1352213"/>
                <a:ext cx="8620080" cy="4153573"/>
              </a:xfrm>
              <a:prstGeom prst="rect">
                <a:avLst/>
              </a:prstGeom>
              <a:blipFill>
                <a:blip r:embed="rId3"/>
                <a:stretch>
                  <a:fillRect l="-1414" t="-441" b="-8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61.jpeg">
            <a:extLst>
              <a:ext uri="{FF2B5EF4-FFF2-40B4-BE49-F238E27FC236}">
                <a16:creationId xmlns:a16="http://schemas.microsoft.com/office/drawing/2014/main" id="{5105B190-439E-5632-461A-4E5B69D0DA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48205" y="1556870"/>
            <a:ext cx="2305657" cy="2808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507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323967-434B-247E-27BA-2FEEF43107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73896F1-D070-48F0-AA14-59B7AF8D3DEC}"/>
                  </a:ext>
                </a:extLst>
              </p:cNvPr>
              <p:cNvSpPr txBox="1"/>
              <p:nvPr/>
            </p:nvSpPr>
            <p:spPr>
              <a:xfrm>
                <a:off x="479610" y="548800"/>
                <a:ext cx="7560525" cy="34914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24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垂足分别为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相交于点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垂足为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我们可以证明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𝑪𝑫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𝑬𝑭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成立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若将图中的垂线改为斜交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</a:p>
              <a:p>
                <a:pPr>
                  <a:buNone/>
                </a:pP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相交于点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𝑪𝑫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𝑬𝑭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还成立吗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?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如果成立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请给出证明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如果不成立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请说明理由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73896F1-D070-48F0-AA14-59B7AF8D3D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610" y="548800"/>
                <a:ext cx="7560525" cy="3491469"/>
              </a:xfrm>
              <a:prstGeom prst="rect">
                <a:avLst/>
              </a:prstGeom>
              <a:blipFill>
                <a:blip r:embed="rId3"/>
                <a:stretch>
                  <a:fillRect l="-1694" t="-2269" r="-1210" b="-40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CEDF76F-233E-5E5B-8353-214AB7012E2A}"/>
                  </a:ext>
                </a:extLst>
              </p:cNvPr>
              <p:cNvSpPr txBox="1"/>
              <p:nvPr/>
            </p:nvSpPr>
            <p:spPr>
              <a:xfrm>
                <a:off x="479610" y="4149050"/>
                <a:ext cx="8268376" cy="17638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成立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证明如下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𝑬𝑭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𝑫𝑭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𝑫𝑩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∵CD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𝑬𝑭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𝑪𝑫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𝑩𝑭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𝑫𝑩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𝑬𝑭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𝑬𝑭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𝑪𝑫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𝑫𝑭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𝑫𝑩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𝑩𝑭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𝑫𝑩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𝑫𝑩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𝑫𝑩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𝑪𝑫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𝑬𝑭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CEDF76F-233E-5E5B-8353-214AB7012E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610" y="4149050"/>
                <a:ext cx="8268376" cy="1763816"/>
              </a:xfrm>
              <a:prstGeom prst="rect">
                <a:avLst/>
              </a:prstGeom>
              <a:blipFill>
                <a:blip r:embed="rId4"/>
                <a:stretch>
                  <a:fillRect l="-1549" t="-4844" b="-34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62.jpeg">
            <a:extLst>
              <a:ext uri="{FF2B5EF4-FFF2-40B4-BE49-F238E27FC236}">
                <a16:creationId xmlns:a16="http://schemas.microsoft.com/office/drawing/2014/main" id="{EB3211DF-9F92-2F33-843F-E25C507B2E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00160" y="644119"/>
            <a:ext cx="2664185" cy="2064831"/>
          </a:xfrm>
          <a:prstGeom prst="rect">
            <a:avLst/>
          </a:prstGeom>
        </p:spPr>
      </p:pic>
      <p:pic>
        <p:nvPicPr>
          <p:cNvPr id="7" name="image63.jpeg">
            <a:extLst>
              <a:ext uri="{FF2B5EF4-FFF2-40B4-BE49-F238E27FC236}">
                <a16:creationId xmlns:a16="http://schemas.microsoft.com/office/drawing/2014/main" id="{64236C4F-632C-B93F-2041-6B269BD3054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56150" y="3164608"/>
            <a:ext cx="3280943" cy="188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500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6F7973-F2C5-4665-DD45-759DC46880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718E04A-15C9-B883-49AF-BCC01B81A529}"/>
                  </a:ext>
                </a:extLst>
              </p:cNvPr>
              <p:cNvSpPr txBox="1"/>
              <p:nvPr/>
            </p:nvSpPr>
            <p:spPr>
              <a:xfrm>
                <a:off x="623620" y="620805"/>
                <a:ext cx="9936690" cy="53117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请找出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zh-CN" altLang="zh-CN" sz="26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600" b="1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CN" sz="2600" b="1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△</m:t>
                            </m:r>
                          </m:sub>
                        </m:sSub>
                      </m:e>
                      <m:sub>
                        <m:r>
                          <a:rPr lang="en-US" altLang="zh-CN" sz="2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𝑨𝑩𝑫</m:t>
                        </m:r>
                      </m:sub>
                    </m:sSub>
                  </m:oMath>
                </a14:m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zh-CN" altLang="zh-CN" sz="26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600" b="1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CN" sz="2600" b="1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△</m:t>
                            </m:r>
                          </m:sub>
                        </m:sSub>
                      </m:e>
                      <m:sub>
                        <m:r>
                          <a:rPr lang="en-US" altLang="zh-CN" sz="2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𝑩𝑬𝑫</m:t>
                        </m:r>
                      </m:sub>
                    </m:sSub>
                  </m:oMath>
                </a14:m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zh-CN" altLang="zh-CN" sz="26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600" b="1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CN" sz="2600" b="1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△</m:t>
                            </m:r>
                          </m:sub>
                        </m:sSub>
                      </m:e>
                      <m:sub>
                        <m:r>
                          <a:rPr lang="en-US" altLang="zh-CN" sz="2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𝑩𝑫𝑪</m:t>
                        </m:r>
                      </m:sub>
                    </m:sSub>
                  </m:oMath>
                </a14:m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间的关系式</a:t>
                </a: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并给出证明</a:t>
                </a:r>
                <a:r>
                  <a:rPr lang="en-US" altLang="zh-CN" sz="2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718E04A-15C9-B883-49AF-BCC01B81A5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620805"/>
                <a:ext cx="9936690" cy="531171"/>
              </a:xfrm>
              <a:prstGeom prst="rect">
                <a:avLst/>
              </a:prstGeom>
              <a:blipFill>
                <a:blip r:embed="rId3"/>
                <a:stretch>
                  <a:fillRect l="-1104" t="-12644" b="-218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A98EF22-2259-A5AA-4E32-5C743CB5A7BE}"/>
                  </a:ext>
                </a:extLst>
              </p:cNvPr>
              <p:cNvSpPr txBox="1"/>
              <p:nvPr/>
            </p:nvSpPr>
            <p:spPr>
              <a:xfrm>
                <a:off x="623620" y="1268850"/>
                <a:ext cx="7920550" cy="46240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关系式为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zh-CN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△</m:t>
                            </m:r>
                            <m:r>
                              <a:rPr lang="en-US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𝑨𝑩𝑫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zh-CN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△</m:t>
                            </m:r>
                            <m:r>
                              <a:rPr lang="en-US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𝑩𝑫𝑪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zh-CN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△</m:t>
                            </m:r>
                            <m:r>
                              <a:rPr lang="en-US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𝑩𝑬𝑫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证明如下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分别过点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AM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EN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</a:t>
                </a:r>
                <a:endParaRPr lang="en-US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CK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的延长线于点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</a:p>
              <a:p>
                <a:pPr>
                  <a:buNone/>
                </a:pP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由题意可得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𝑨𝑴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𝑪𝑲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𝑬𝑵</m:t>
                        </m:r>
                      </m:den>
                    </m:f>
                  </m:oMath>
                </a14:m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𝑩𝑫</m:t>
                        </m:r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·</m:t>
                        </m:r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𝑨𝑴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𝑩𝑫</m:t>
                        </m:r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·</m:t>
                        </m:r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𝑪𝑲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𝑩𝑫</m:t>
                        </m:r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·</m:t>
                        </m:r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𝑬𝑵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f>
                          <m:fPr>
                            <m:ctrlPr>
                              <a:rPr lang="zh-CN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𝑩𝑫</m:t>
                        </m:r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·</m:t>
                        </m:r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𝑨𝑴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f>
                          <m:fPr>
                            <m:ctrlPr>
                              <a:rPr lang="zh-CN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𝑩𝑫</m:t>
                        </m:r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·</m:t>
                        </m:r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𝑪𝑲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f>
                          <m:fPr>
                            <m:ctrlPr>
                              <a:rPr lang="zh-CN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𝑩𝑫</m:t>
                        </m:r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·</m:t>
                        </m:r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𝑬𝑵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AM=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zh-CN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△</m:t>
                            </m:r>
                          </m:sub>
                        </m:sSub>
                      </m:e>
                      <m:sub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𝑨𝑩𝑫</m:t>
                        </m:r>
                      </m:sub>
                    </m:sSub>
                  </m:oMath>
                </a14:m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CK=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zh-CN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△</m:t>
                            </m:r>
                          </m:sub>
                        </m:sSub>
                      </m:e>
                      <m:sub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𝑩𝑫𝑪</m:t>
                        </m:r>
                      </m:sub>
                    </m:sSub>
                  </m:oMath>
                </a14:m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EN=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zh-CN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△</m:t>
                            </m:r>
                          </m:sub>
                        </m:sSub>
                      </m:e>
                      <m:sub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𝑩𝑬𝑫</m:t>
                        </m:r>
                      </m:sub>
                    </m:sSub>
                  </m:oMath>
                </a14:m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zh-CN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△</m:t>
                            </m:r>
                            <m:r>
                              <a:rPr lang="en-US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𝑨𝑩𝑫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zh-CN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△</m:t>
                            </m:r>
                            <m:r>
                              <a:rPr lang="en-US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𝑩𝑫𝑪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zh-CN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△</m:t>
                            </m:r>
                            <m:r>
                              <a:rPr lang="en-US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𝑩𝑬𝑫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A98EF22-2259-A5AA-4E32-5C743CB5A7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1268850"/>
                <a:ext cx="7920550" cy="4624086"/>
              </a:xfrm>
              <a:prstGeom prst="rect">
                <a:avLst/>
              </a:prstGeom>
              <a:blipFill>
                <a:blip r:embed="rId4"/>
                <a:stretch>
                  <a:fillRect l="-1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image63.jpeg">
            <a:extLst>
              <a:ext uri="{FF2B5EF4-FFF2-40B4-BE49-F238E27FC236}">
                <a16:creationId xmlns:a16="http://schemas.microsoft.com/office/drawing/2014/main" id="{1DBD8B24-487A-35C8-2CF8-7D34ED6EDA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63858" y="1151976"/>
            <a:ext cx="3064928" cy="176026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16F4456C-5ABF-4C6C-AE76-779D0B22A4A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78858" y="3212985"/>
            <a:ext cx="3240225" cy="1962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685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5D186B-BFD1-648B-DB25-3DB6B429C7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30A8E71-2690-B310-04FB-EAA8B1B7247B}"/>
                  </a:ext>
                </a:extLst>
              </p:cNvPr>
              <p:cNvSpPr txBox="1"/>
              <p:nvPr/>
            </p:nvSpPr>
            <p:spPr>
              <a:xfrm>
                <a:off x="623619" y="620805"/>
                <a:ext cx="10296715" cy="200029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如果两个相似三角形的周长比为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那么这两个相似三角形的面积比为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A.4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	          B.2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	        C.3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	     D.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30A8E71-2690-B310-04FB-EAA8B1B724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19" y="620805"/>
                <a:ext cx="10296715" cy="2000291"/>
              </a:xfrm>
              <a:prstGeom prst="rect">
                <a:avLst/>
              </a:prstGeom>
              <a:blipFill>
                <a:blip r:embed="rId3"/>
                <a:stretch>
                  <a:fillRect l="-1184" r="-1243" b="-76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C0790869-D146-AFBB-3BAA-1A2043A732B4}"/>
              </a:ext>
            </a:extLst>
          </p:cNvPr>
          <p:cNvSpPr txBox="1"/>
          <p:nvPr/>
        </p:nvSpPr>
        <p:spPr>
          <a:xfrm>
            <a:off x="623619" y="2996970"/>
            <a:ext cx="7776541" cy="1953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	          B.5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	         C.6	      D.7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7CF03EF-DF74-ADB7-172C-B3D836E3DF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2190" y="2656229"/>
            <a:ext cx="2448170" cy="303973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CA4D389C-A183-DE06-BEAD-6C975A646A08}"/>
              </a:ext>
            </a:extLst>
          </p:cNvPr>
          <p:cNvSpPr txBox="1"/>
          <p:nvPr/>
        </p:nvSpPr>
        <p:spPr>
          <a:xfrm>
            <a:off x="2063720" y="1484865"/>
            <a:ext cx="6480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BE0DDD4-C029-3FCB-8905-7283CDCD31C5}"/>
              </a:ext>
            </a:extLst>
          </p:cNvPr>
          <p:cNvSpPr txBox="1"/>
          <p:nvPr/>
        </p:nvSpPr>
        <p:spPr>
          <a:xfrm>
            <a:off x="2063720" y="3789025"/>
            <a:ext cx="6480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9174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C9722E-BB29-6F65-5A16-40EC2977CB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7992CE4-76AA-E279-7CE4-C0850DBB7445}"/>
              </a:ext>
            </a:extLst>
          </p:cNvPr>
          <p:cNvSpPr txBox="1"/>
          <p:nvPr/>
        </p:nvSpPr>
        <p:spPr>
          <a:xfrm>
            <a:off x="551615" y="620805"/>
            <a:ext cx="10800750" cy="2628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一个钢筋三角架三边长分别为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cm,50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cm,60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现要再做一个与其相似的钢筋三角架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而只有长为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的两根钢筋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要求以其中的一根为一边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从另一根截下两段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允许有余料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作为另两边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则不同的截法有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一种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B.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两种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C.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三种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D.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四种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9BE83BD-2F00-2F16-A9F2-B5C08C363626}"/>
              </a:ext>
            </a:extLst>
          </p:cNvPr>
          <p:cNvSpPr txBox="1"/>
          <p:nvPr/>
        </p:nvSpPr>
        <p:spPr>
          <a:xfrm>
            <a:off x="551615" y="3304309"/>
            <a:ext cx="6768470" cy="26320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为位似中心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放大为原图形的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倍得到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以下说法中错误的是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B.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	                   D.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E0BAAAB3-83CF-3CBF-2C80-1EFD0992B5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1769" y="3248960"/>
            <a:ext cx="4176290" cy="2687352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472E5DDD-3814-7878-11E6-B14884A970B3}"/>
              </a:ext>
            </a:extLst>
          </p:cNvPr>
          <p:cNvSpPr txBox="1"/>
          <p:nvPr/>
        </p:nvSpPr>
        <p:spPr>
          <a:xfrm>
            <a:off x="2423745" y="2245747"/>
            <a:ext cx="504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DB9481A-B9E0-BF44-FA1A-B97FEF62C681}"/>
              </a:ext>
            </a:extLst>
          </p:cNvPr>
          <p:cNvSpPr txBox="1"/>
          <p:nvPr/>
        </p:nvSpPr>
        <p:spPr>
          <a:xfrm>
            <a:off x="1703695" y="4393909"/>
            <a:ext cx="504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1436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EB43A6-19FB-4C78-30D8-02AF42694B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0CF62E2-E5A1-6A24-2DEE-BD2F68846679}"/>
                  </a:ext>
                </a:extLst>
              </p:cNvPr>
              <p:cNvSpPr txBox="1"/>
              <p:nvPr/>
            </p:nvSpPr>
            <p:spPr>
              <a:xfrm>
                <a:off x="767630" y="476795"/>
                <a:ext cx="10656740" cy="33521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如图是一束平行的光线从教室窗户射入教室的平面示意图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测得光线与地面所成的角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AMC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=30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窗户的高在教室地面上的影长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MN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窗户的下檐到教室地面的距离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在同一直线上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则窗户的高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/>
                        </m:ctrlPr>
                      </m:radPr>
                      <m:deg/>
                      <m:e>
                        <m:r>
                          <a:rPr lang="en-US" altLang="zh-CN" sz="2800" b="1" i="1"/>
                          <m:t>𝟑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	      B.3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	        C.2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	             D.1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0CF62E2-E5A1-6A24-2DEE-BD2F688466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476795"/>
                <a:ext cx="10656740" cy="3352136"/>
              </a:xfrm>
              <a:prstGeom prst="rect">
                <a:avLst/>
              </a:prstGeom>
              <a:blipFill>
                <a:blip r:embed="rId3"/>
                <a:stretch>
                  <a:fillRect l="-1201" r="-229" b="-4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43A719C-82F1-4119-9071-B499DC86142F}"/>
              </a:ext>
            </a:extLst>
          </p:cNvPr>
          <p:cNvSpPr txBox="1"/>
          <p:nvPr/>
        </p:nvSpPr>
        <p:spPr>
          <a:xfrm>
            <a:off x="5087930" y="2492935"/>
            <a:ext cx="533886" cy="6695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  <p:pic>
        <p:nvPicPr>
          <p:cNvPr id="6" name="image40.jpeg">
            <a:extLst>
              <a:ext uri="{FF2B5EF4-FFF2-40B4-BE49-F238E27FC236}">
                <a16:creationId xmlns:a16="http://schemas.microsoft.com/office/drawing/2014/main" id="{330F89FA-CF5F-35CD-5531-5206C214F7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5925" y="3828931"/>
            <a:ext cx="2579710" cy="2048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685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DE1971-5B86-8041-31C6-C0A5657CB9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FD51D18-2626-AB1A-2E0B-B37376E5BFE1}"/>
              </a:ext>
            </a:extLst>
          </p:cNvPr>
          <p:cNvSpPr txBox="1"/>
          <p:nvPr/>
        </p:nvSpPr>
        <p:spPr>
          <a:xfrm>
            <a:off x="551615" y="620805"/>
            <a:ext cx="11088770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都是方格纸中的格点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即小正方形的顶点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要使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应是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四点中的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B.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C.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D.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41.jpeg">
            <a:extLst>
              <a:ext uri="{FF2B5EF4-FFF2-40B4-BE49-F238E27FC236}">
                <a16:creationId xmlns:a16="http://schemas.microsoft.com/office/drawing/2014/main" id="{A005FF16-044F-6709-2D2F-CEC9FE8778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920" y="2924965"/>
            <a:ext cx="2304160" cy="256017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4EA09BA-A7D2-5871-92BF-916AF237426D}"/>
              </a:ext>
            </a:extLst>
          </p:cNvPr>
          <p:cNvSpPr txBox="1"/>
          <p:nvPr/>
        </p:nvSpPr>
        <p:spPr>
          <a:xfrm>
            <a:off x="9058596" y="1453692"/>
            <a:ext cx="5338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07006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E9EF64-FDEB-B8E7-3775-81F292B19A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5D66576-9507-BE5C-84D3-78DA73378DCF}"/>
              </a:ext>
            </a:extLst>
          </p:cNvPr>
          <p:cNvSpPr txBox="1"/>
          <p:nvPr/>
        </p:nvSpPr>
        <p:spPr>
          <a:xfrm>
            <a:off x="551615" y="591613"/>
            <a:ext cx="777654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已知在边长为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的菱形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边上一动点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不重合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FBE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下列图象中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能大致表示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的函数关系的是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42.jpeg">
            <a:extLst>
              <a:ext uri="{FF2B5EF4-FFF2-40B4-BE49-F238E27FC236}">
                <a16:creationId xmlns:a16="http://schemas.microsoft.com/office/drawing/2014/main" id="{B93CE5E3-A7C6-649C-BBF7-32BE6D7815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165" y="620805"/>
            <a:ext cx="2898660" cy="198698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FB0773A-B473-3149-3E60-826BC963DF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645" y="3068975"/>
            <a:ext cx="10067925" cy="254317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AA8BC2C8-6EB7-FCF0-2A9A-787802D5AA50}"/>
              </a:ext>
            </a:extLst>
          </p:cNvPr>
          <p:cNvSpPr txBox="1"/>
          <p:nvPr/>
        </p:nvSpPr>
        <p:spPr>
          <a:xfrm>
            <a:off x="983645" y="2346180"/>
            <a:ext cx="6480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8944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35C578-3EA6-7EBA-3EE3-DC8E8995FC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2EDE330-16A7-0065-52E6-5E971E6CFD01}"/>
                  </a:ext>
                </a:extLst>
              </p:cNvPr>
              <p:cNvSpPr txBox="1"/>
              <p:nvPr/>
            </p:nvSpPr>
            <p:spPr>
              <a:xfrm>
                <a:off x="551615" y="692810"/>
                <a:ext cx="11088770" cy="43241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为矩形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边上一点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将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BCE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沿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CE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翻折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的对应点为点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FG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CE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DG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FG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的长为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b="1" i="1"/>
                            </m:ctrlPr>
                          </m:radPr>
                          <m:deg/>
                          <m:e>
                            <m:r>
                              <a:rPr lang="en-US" altLang="zh-CN" sz="2800" b="1" i="1"/>
                              <m:t>𝟓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/>
                          <m:t>𝟕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B.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b="1" i="1"/>
                            </m:ctrlPr>
                          </m:radPr>
                          <m:deg/>
                          <m:e>
                            <m:r>
                              <a:rPr lang="en-US" altLang="zh-CN" sz="2800" b="1" i="1"/>
                              <m:t>𝟕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/>
                          <m:t>𝟕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b="1" i="1"/>
                            </m:ctrlPr>
                          </m:radPr>
                          <m:deg/>
                          <m:e>
                            <m:r>
                              <a:rPr lang="en-US" altLang="zh-CN" sz="2800" b="1" i="1"/>
                              <m:t>𝟕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/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D.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b="1" i="1"/>
                            </m:ctrlPr>
                          </m:radPr>
                          <m:deg/>
                          <m:e>
                            <m:r>
                              <a:rPr lang="en-US" altLang="zh-CN" sz="2800" b="1" i="1"/>
                              <m:t>𝟓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/>
                          <m:t>𝟓</m:t>
                        </m:r>
                      </m:den>
                    </m:f>
                  </m:oMath>
                </a14:m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2EDE330-16A7-0065-52E6-5E971E6CFD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692810"/>
                <a:ext cx="11088770" cy="4324132"/>
              </a:xfrm>
              <a:prstGeom prst="rect">
                <a:avLst/>
              </a:prstGeom>
              <a:blipFill>
                <a:blip r:embed="rId3"/>
                <a:stretch>
                  <a:fillRect l="-1099" b="-8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43.jpeg">
            <a:extLst>
              <a:ext uri="{FF2B5EF4-FFF2-40B4-BE49-F238E27FC236}">
                <a16:creationId xmlns:a16="http://schemas.microsoft.com/office/drawing/2014/main" id="{902CA368-6F25-7EE6-6613-8B171AC43D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6025" y="2996970"/>
            <a:ext cx="3147030" cy="253804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3E92CE7-00C8-7657-B7B1-AFD100290162}"/>
              </a:ext>
            </a:extLst>
          </p:cNvPr>
          <p:cNvSpPr txBox="1"/>
          <p:nvPr/>
        </p:nvSpPr>
        <p:spPr>
          <a:xfrm>
            <a:off x="4727905" y="2473750"/>
            <a:ext cx="576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100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50BA9D-DB91-F3FB-3F2E-750318065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D56140A-ACBF-1172-DE7F-A51950132F60}"/>
              </a:ext>
            </a:extLst>
          </p:cNvPr>
          <p:cNvSpPr txBox="1"/>
          <p:nvPr/>
        </p:nvSpPr>
        <p:spPr>
          <a:xfrm>
            <a:off x="695625" y="548800"/>
            <a:ext cx="10800750" cy="5181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二、填空题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本大题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个小题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每小题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C'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=12,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=15,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A'C'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=8,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则当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B'C’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唢呐是山西八大套的乐器之一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一个中号唢呐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的长约为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若在唢</a:t>
            </a:r>
            <a:endParaRPr lang="en-US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呐上喇叭端的一个黄金分割点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处进行装饰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则该装饰与吹口的距离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57E2AD8-6FEA-4D1E-60E7-CB57ED7E59A8}"/>
              </a:ext>
            </a:extLst>
          </p:cNvPr>
          <p:cNvSpPr txBox="1"/>
          <p:nvPr/>
        </p:nvSpPr>
        <p:spPr>
          <a:xfrm>
            <a:off x="1919710" y="1916895"/>
            <a:ext cx="576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0FC5CB6-368B-D560-CD1D-008E9A5A0FE8}"/>
                  </a:ext>
                </a:extLst>
              </p:cNvPr>
              <p:cNvSpPr txBox="1"/>
              <p:nvPr/>
            </p:nvSpPr>
            <p:spPr>
              <a:xfrm>
                <a:off x="1610908" y="5100165"/>
                <a:ext cx="1769684" cy="5681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1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kumimoji="0" lang="en-US" altLang="zh-CN" sz="28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20)</a:t>
                </a:r>
                <a:r>
                  <a:rPr kumimoji="0" lang="zh-CN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0FC5CB6-368B-D560-CD1D-008E9A5A0F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0908" y="5100165"/>
                <a:ext cx="1769684" cy="568169"/>
              </a:xfrm>
              <a:prstGeom prst="rect">
                <a:avLst/>
              </a:prstGeom>
              <a:blipFill>
                <a:blip r:embed="rId3"/>
                <a:stretch>
                  <a:fillRect l="-6873" t="-5376" r="-2062" b="-279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图片 10">
            <a:extLst>
              <a:ext uri="{FF2B5EF4-FFF2-40B4-BE49-F238E27FC236}">
                <a16:creationId xmlns:a16="http://schemas.microsoft.com/office/drawing/2014/main" id="{7E5C1703-4979-4640-298D-D64D749A72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6100" y="2780955"/>
            <a:ext cx="1769684" cy="3104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288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3345</TotalTime>
  <Words>2713</Words>
  <Application>Microsoft Office PowerPoint</Application>
  <PresentationFormat>宽屏</PresentationFormat>
  <Paragraphs>137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219</cp:revision>
  <dcterms:created xsi:type="dcterms:W3CDTF">2024-04-24T12:16:00Z</dcterms:created>
  <dcterms:modified xsi:type="dcterms:W3CDTF">2025-03-31T10:48:43Z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