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4728" r:id="rId2"/>
    <p:sldId id="5124" r:id="rId3"/>
    <p:sldId id="5125" r:id="rId4"/>
    <p:sldId id="5126" r:id="rId5"/>
    <p:sldId id="5127" r:id="rId6"/>
    <p:sldId id="5128" r:id="rId7"/>
    <p:sldId id="5129" r:id="rId8"/>
    <p:sldId id="5130" r:id="rId9"/>
    <p:sldId id="5131" r:id="rId10"/>
    <p:sldId id="5132" r:id="rId1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349" autoAdjust="0"/>
  </p:normalViewPr>
  <p:slideViewPr>
    <p:cSldViewPr showGuides="1">
      <p:cViewPr varScale="1">
        <p:scale>
          <a:sx n="72" d="100"/>
          <a:sy n="72" d="100"/>
        </p:scale>
        <p:origin x="1152" y="72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D61CC-7844-B280-259B-BE516F8400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331DB27-E307-29BD-9577-20DAF9BFAA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D5B516E-B599-B905-A85A-F1F54957E03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0414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405CF6-9BAF-2577-8249-016CE5855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F006332-E667-F1B4-10F0-D353570FBE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A73F62E-3044-AADC-0D7E-BD761FA338A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3637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A68EAD-0A5D-D0D9-A886-6A203CA0A1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2D3E2CB-F135-FD1B-8C1E-4BF09B3326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31FCDCC-2DC2-DB0D-D7C4-49C61DE1553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514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BB992-79EC-469F-93A0-FD205C5256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2CA0BD8-8033-BCBA-35CB-FC6FF30E78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95A7B81-F884-71C2-FB97-3BFAF74C600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0564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447BD-0F55-A6F8-B8BA-B32003761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C0531B7-CB1F-F093-9B8D-6272572B1C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F681725-3E6F-1481-594D-FD59F9906A0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704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D4273C-F543-9B26-1506-3B9AB801B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E5A8B81-F4FD-6E7D-2971-8161F41600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584EB45-8413-39BA-2F9B-477EC8B9F03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4538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29E82-519E-EB95-B758-3BC3DB946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5C1125B-FDC9-D7D3-CE4C-171CC84F0B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6814165-8D14-76F5-18BC-27CBF53015B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213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15E987-3933-E083-6F4B-DC5A8333C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2A0C5A2-BE87-8D0F-F3BC-685DC036E8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7148D3A-EC4C-08C3-6665-C8FB0EEC5A4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535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06FC42-1749-90BB-93F5-7D6F068D01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4B458DA-F515-67CA-68FE-927B3F295E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CE34757-9392-286F-B3B3-FF85A52E658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984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T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"/><Relationship Id="rId3" Type="http://schemas.openxmlformats.org/officeDocument/2006/relationships/image" Target="../media/image4.TIF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tif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TIF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0EE4EB5-462A-2144-9939-1A818C18D2EC}"/>
              </a:ext>
            </a:extLst>
          </p:cNvPr>
          <p:cNvSpPr txBox="1"/>
          <p:nvPr/>
        </p:nvSpPr>
        <p:spPr>
          <a:xfrm>
            <a:off x="1163657" y="1988900"/>
            <a:ext cx="986468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相似三角形中的周长比及面积比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D5EF1-A61B-12DE-8226-58C6918B8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51EB3225-D835-4688-573B-29DD287F75B8}"/>
              </a:ext>
            </a:extLst>
          </p:cNvPr>
          <p:cNvSpPr txBox="1"/>
          <p:nvPr/>
        </p:nvSpPr>
        <p:spPr>
          <a:xfrm>
            <a:off x="623620" y="404790"/>
            <a:ext cx="1094476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某施工地在道路拓宽施工时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遇到这样一个问题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马路旁边原有一个面积为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的三角形绿化地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由于马路拓宽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绿地的一部分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被占去了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变成了四边形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原绿化地一边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的长由原来的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缩短成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则被占去部分的面积有多大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它的周长为多少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D976FD5-8265-C536-E2E1-01067EE22381}"/>
                  </a:ext>
                </a:extLst>
              </p:cNvPr>
              <p:cNvSpPr txBox="1"/>
              <p:nvPr/>
            </p:nvSpPr>
            <p:spPr>
              <a:xfrm>
                <a:off x="634314" y="2651559"/>
                <a:ext cx="10214016" cy="32978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𝑨𝑫𝑬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𝑨𝑩𝑪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𝑨𝑫</m:t>
                                </m:r>
                              </m:num>
                              <m:den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𝑨𝑩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𝑨𝑫𝑬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𝑨𝑩𝑪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的长由原来的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缩短成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𝟑𝟎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36(m),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𝟏𝟐</m:t>
                                </m:r>
                              </m:num>
                              <m:den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𝟑𝟎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16(m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被占去部分的面积为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它的周长为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D976FD5-8265-C536-E2E1-01067EE223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314" y="2651559"/>
                <a:ext cx="10214016" cy="3297826"/>
              </a:xfrm>
              <a:prstGeom prst="rect">
                <a:avLst/>
              </a:prstGeom>
              <a:blipFill>
                <a:blip r:embed="rId3"/>
                <a:stretch>
                  <a:fillRect l="-1193" t="-2588" b="-44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image196.jpeg">
            <a:extLst>
              <a:ext uri="{FF2B5EF4-FFF2-40B4-BE49-F238E27FC236}">
                <a16:creationId xmlns:a16="http://schemas.microsoft.com/office/drawing/2014/main" id="{05CA40C3-8603-861E-B60F-58DA2A77E9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160" y="2244077"/>
            <a:ext cx="2736190" cy="2654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73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D31D2-F223-7CE0-971F-7D928A210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1CCEE7D-2C1F-1E5E-49DF-AAB613E98F73}"/>
              </a:ext>
            </a:extLst>
          </p:cNvPr>
          <p:cNvSpPr txBox="1"/>
          <p:nvPr/>
        </p:nvSpPr>
        <p:spPr>
          <a:xfrm>
            <a:off x="479610" y="620805"/>
            <a:ext cx="11016765" cy="4534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相似三角形的性质定理</a:t>
            </a: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相似三角形的周长比等于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面积比等于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要防止出现“面积比等于相似比”的错误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在由相似比求面积比时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面积比等于相似比的平方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在由面积比求相似比时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相似比等于面积比的开方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相似三角形的面积比是相似比的平方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注意不要与“等底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或等高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的两个三角形面积之比等于两个三角形高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或底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的比”相混淆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411246-17DD-A438-697A-A1C5F6ECF710}"/>
              </a:ext>
            </a:extLst>
          </p:cNvPr>
          <p:cNvSpPr txBox="1"/>
          <p:nvPr/>
        </p:nvSpPr>
        <p:spPr>
          <a:xfrm>
            <a:off x="4554422" y="1398222"/>
            <a:ext cx="13255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相似比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05EE31-214E-A04F-75AA-896B1692FEE2}"/>
              </a:ext>
            </a:extLst>
          </p:cNvPr>
          <p:cNvSpPr txBox="1"/>
          <p:nvPr/>
        </p:nvSpPr>
        <p:spPr>
          <a:xfrm>
            <a:off x="7896125" y="1398222"/>
            <a:ext cx="24043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相似比的平方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4597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6EC217-E5A8-F01D-0600-D09D46FDC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83.jpeg">
            <a:extLst>
              <a:ext uri="{FF2B5EF4-FFF2-40B4-BE49-F238E27FC236}">
                <a16:creationId xmlns:a16="http://schemas.microsoft.com/office/drawing/2014/main" id="{F68282FC-C91B-AA44-450E-249A892802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20805"/>
            <a:ext cx="6049858" cy="485755"/>
          </a:xfrm>
          <a:prstGeom prst="rect">
            <a:avLst/>
          </a:prstGeom>
        </p:spPr>
      </p:pic>
      <p:pic>
        <p:nvPicPr>
          <p:cNvPr id="3" name="image184.jpeg">
            <a:extLst>
              <a:ext uri="{FF2B5EF4-FFF2-40B4-BE49-F238E27FC236}">
                <a16:creationId xmlns:a16="http://schemas.microsoft.com/office/drawing/2014/main" id="{61E8BF01-EE25-494F-577E-7787726BF5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635" y="1316786"/>
            <a:ext cx="6624460" cy="46201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128A357-B269-5D1A-F21B-F2B5B54CEC91}"/>
              </a:ext>
            </a:extLst>
          </p:cNvPr>
          <p:cNvSpPr txBox="1"/>
          <p:nvPr/>
        </p:nvSpPr>
        <p:spPr>
          <a:xfrm>
            <a:off x="2063719" y="1196508"/>
            <a:ext cx="87126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相似三角形的周长比、面积比与相似比的关系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86.jpeg">
            <a:extLst>
              <a:ext uri="{FF2B5EF4-FFF2-40B4-BE49-F238E27FC236}">
                <a16:creationId xmlns:a16="http://schemas.microsoft.com/office/drawing/2014/main" id="{C39B1DFC-CF31-2C18-1B26-1CDB7369A2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278" y="1989026"/>
            <a:ext cx="701838" cy="31881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AC3F298-AD2E-B341-96DE-B50E7C0BE689}"/>
                  </a:ext>
                </a:extLst>
              </p:cNvPr>
              <p:cNvSpPr txBox="1"/>
              <p:nvPr/>
            </p:nvSpPr>
            <p:spPr>
              <a:xfrm>
                <a:off x="781089" y="1809286"/>
                <a:ext cx="10859296" cy="11455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的周长、面积有怎样的数量关系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并说明你的理由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AC3F298-AD2E-B341-96DE-B50E7C0BE6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089" y="1809286"/>
                <a:ext cx="10859296" cy="1145570"/>
              </a:xfrm>
              <a:prstGeom prst="rect">
                <a:avLst/>
              </a:prstGeom>
              <a:blipFill>
                <a:blip r:embed="rId6"/>
                <a:stretch>
                  <a:fillRect l="-1122" b="-14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D2FD1D5-F3E7-6534-63A8-E05FA9513324}"/>
                  </a:ext>
                </a:extLst>
              </p:cNvPr>
              <p:cNvSpPr txBox="1"/>
              <p:nvPr/>
            </p:nvSpPr>
            <p:spPr>
              <a:xfrm>
                <a:off x="810361" y="2985342"/>
                <a:ext cx="8669873" cy="25088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的周长比是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面积比是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𝑨𝑫𝑬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𝑨𝑩𝑪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𝑨𝑫𝑬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𝑨𝑩𝑪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𝑨𝑫</m:t>
                                </m:r>
                              </m:num>
                              <m:den>
                                <m:r>
                                  <a:rPr lang="en-US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𝑨𝑩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D2FD1D5-F3E7-6534-63A8-E05FA95133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361" y="2985342"/>
                <a:ext cx="8669873" cy="2508892"/>
              </a:xfrm>
              <a:prstGeom prst="rect">
                <a:avLst/>
              </a:prstGeom>
              <a:blipFill>
                <a:blip r:embed="rId7"/>
                <a:stretch>
                  <a:fillRect l="-1477" b="-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image185.jpeg">
            <a:extLst>
              <a:ext uri="{FF2B5EF4-FFF2-40B4-BE49-F238E27FC236}">
                <a16:creationId xmlns:a16="http://schemas.microsoft.com/office/drawing/2014/main" id="{0277E157-A0D6-F4FE-0C85-D8AD59E1DC2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00160" y="3657582"/>
            <a:ext cx="2592180" cy="2247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1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9365B8-5CE1-4B23-0763-34C692690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88.jpeg">
            <a:extLst>
              <a:ext uri="{FF2B5EF4-FFF2-40B4-BE49-F238E27FC236}">
                <a16:creationId xmlns:a16="http://schemas.microsoft.com/office/drawing/2014/main" id="{1780AE3F-14A0-2B9B-98E1-5758298B39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650" y="876348"/>
            <a:ext cx="864060" cy="39250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2E5A390-2EAD-6341-AA18-28681A5FF472}"/>
                  </a:ext>
                </a:extLst>
              </p:cNvPr>
              <p:cNvSpPr txBox="1"/>
              <p:nvPr/>
            </p:nvSpPr>
            <p:spPr>
              <a:xfrm>
                <a:off x="839635" y="624019"/>
                <a:ext cx="11050623" cy="20102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是面积为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的等边三角形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=45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到线段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的距离等于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2E5A390-2EAD-6341-AA18-28681A5FF4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624019"/>
                <a:ext cx="11050623" cy="2010294"/>
              </a:xfrm>
              <a:prstGeom prst="rect">
                <a:avLst/>
              </a:prstGeom>
              <a:blipFill>
                <a:blip r:embed="rId4"/>
                <a:stretch>
                  <a:fillRect l="-1158" b="-7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187.jpeg">
            <a:extLst>
              <a:ext uri="{FF2B5EF4-FFF2-40B4-BE49-F238E27FC236}">
                <a16:creationId xmlns:a16="http://schemas.microsoft.com/office/drawing/2014/main" id="{01783241-FB6C-25F1-6A75-552A2732C0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1914" y="3049200"/>
            <a:ext cx="3159387" cy="246794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8AD3CBE-FC15-5AB3-8E72-768B685B681D}"/>
                  </a:ext>
                </a:extLst>
              </p:cNvPr>
              <p:cNvSpPr txBox="1"/>
              <p:nvPr/>
            </p:nvSpPr>
            <p:spPr>
              <a:xfrm>
                <a:off x="1473064" y="1844433"/>
                <a:ext cx="662661" cy="8681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zh-CN" altLang="zh-CN" sz="2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8AD3CBE-FC15-5AB3-8E72-768B685B68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3064" y="1844433"/>
                <a:ext cx="662661" cy="86812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4360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922AF8-E706-F919-0D9D-F2B0C72E7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89.jpeg">
            <a:extLst>
              <a:ext uri="{FF2B5EF4-FFF2-40B4-BE49-F238E27FC236}">
                <a16:creationId xmlns:a16="http://schemas.microsoft.com/office/drawing/2014/main" id="{171E973B-63C3-C148-7722-161BDE02BB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548800"/>
            <a:ext cx="1512105" cy="43203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094AC5C-D6E0-EE58-D428-5DEFA19B370E}"/>
              </a:ext>
            </a:extLst>
          </p:cNvPr>
          <p:cNvSpPr txBox="1"/>
          <p:nvPr/>
        </p:nvSpPr>
        <p:spPr>
          <a:xfrm>
            <a:off x="623620" y="980830"/>
            <a:ext cx="1036872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且面积比为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	                    B.9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C.13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	                    D.9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B46BF7-8C8A-1F3F-49B6-DCB543B5B2ED}"/>
              </a:ext>
            </a:extLst>
          </p:cNvPr>
          <p:cNvSpPr txBox="1"/>
          <p:nvPr/>
        </p:nvSpPr>
        <p:spPr>
          <a:xfrm>
            <a:off x="623620" y="2796712"/>
            <a:ext cx="1094476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边上的中点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60A00E-0AE0-246B-F0D7-CA02A327F492}"/>
              </a:ext>
            </a:extLst>
          </p:cNvPr>
          <p:cNvSpPr txBox="1"/>
          <p:nvPr/>
        </p:nvSpPr>
        <p:spPr>
          <a:xfrm>
            <a:off x="623620" y="4188213"/>
            <a:ext cx="705649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边上的中点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∴BE=CE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∵AC=AD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FCD.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190.jpeg">
            <a:extLst>
              <a:ext uri="{FF2B5EF4-FFF2-40B4-BE49-F238E27FC236}">
                <a16:creationId xmlns:a16="http://schemas.microsoft.com/office/drawing/2014/main" id="{D69393FA-B406-C859-4ECF-6EC11FC0DD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130" y="3717349"/>
            <a:ext cx="2880200" cy="2139826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6D688D8-097D-5C2D-0BFB-E8E021FB28B5}"/>
              </a:ext>
            </a:extLst>
          </p:cNvPr>
          <p:cNvSpPr txBox="1"/>
          <p:nvPr/>
        </p:nvSpPr>
        <p:spPr>
          <a:xfrm>
            <a:off x="3503820" y="1412860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686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E5CC8-3C0B-610F-1065-D06E1C1817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A79FD09-188F-1F7E-014F-BD7AEAAD744A}"/>
              </a:ext>
            </a:extLst>
          </p:cNvPr>
          <p:cNvSpPr txBox="1"/>
          <p:nvPr/>
        </p:nvSpPr>
        <p:spPr>
          <a:xfrm>
            <a:off x="623620" y="607286"/>
            <a:ext cx="77045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0379105-D78D-D6AA-B6FC-CF9F7B29640D}"/>
                  </a:ext>
                </a:extLst>
              </p:cNvPr>
              <p:cNvSpPr txBox="1"/>
              <p:nvPr/>
            </p:nvSpPr>
            <p:spPr>
              <a:xfrm>
                <a:off x="695625" y="1254041"/>
                <a:ext cx="7272505" cy="46176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∵AC=AD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CD=BD=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∴CH=DH=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∴BH=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𝑨𝑩𝑪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𝑭𝑪𝑫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𝑩𝑪</m:t>
                                </m:r>
                              </m:num>
                              <m:den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𝑪𝑫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FCD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∴AH=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𝑨𝑩𝑪</m:t>
                            </m:r>
                          </m:sub>
                        </m:sSub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BHA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𝑨𝑯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𝑩𝑯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𝑨𝑯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𝑩𝑯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0379105-D78D-D6AA-B6FC-CF9F7B2964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254041"/>
                <a:ext cx="7272505" cy="4617611"/>
              </a:xfrm>
              <a:prstGeom prst="rect">
                <a:avLst/>
              </a:prstGeom>
              <a:blipFill>
                <a:blip r:embed="rId3"/>
                <a:stretch>
                  <a:fillRect l="-1676" t="-1849" b="-6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190.jpeg">
            <a:extLst>
              <a:ext uri="{FF2B5EF4-FFF2-40B4-BE49-F238E27FC236}">
                <a16:creationId xmlns:a16="http://schemas.microsoft.com/office/drawing/2014/main" id="{A979E496-438B-3038-4AE3-7D64502941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8760" y="2492933"/>
            <a:ext cx="2880200" cy="213982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D7DF1DE-29CF-11CE-82DC-6D1A76C416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0085" y="2110283"/>
            <a:ext cx="32575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62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FD4F95-9FE1-BAF1-C911-05FD5FA416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92.jpeg">
            <a:extLst>
              <a:ext uri="{FF2B5EF4-FFF2-40B4-BE49-F238E27FC236}">
                <a16:creationId xmlns:a16="http://schemas.microsoft.com/office/drawing/2014/main" id="{8C883764-2C87-973A-8266-32ED97135E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15" y="56486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6F841F9-1AE3-C8F0-A8FB-686901FC4E2D}"/>
              </a:ext>
            </a:extLst>
          </p:cNvPr>
          <p:cNvSpPr txBox="1"/>
          <p:nvPr/>
        </p:nvSpPr>
        <p:spPr>
          <a:xfrm>
            <a:off x="1775700" y="464856"/>
            <a:ext cx="72005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相似三角形的性质在实际问题中的应用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93.jpeg">
            <a:extLst>
              <a:ext uri="{FF2B5EF4-FFF2-40B4-BE49-F238E27FC236}">
                <a16:creationId xmlns:a16="http://schemas.microsoft.com/office/drawing/2014/main" id="{AEFCAD63-41A7-090E-FB55-99FD6A9EC6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615" y="1212910"/>
            <a:ext cx="701838" cy="31881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32FDBD1-09C6-9D7B-CD28-AF271148436F}"/>
              </a:ext>
            </a:extLst>
          </p:cNvPr>
          <p:cNvSpPr txBox="1"/>
          <p:nvPr/>
        </p:nvSpPr>
        <p:spPr>
          <a:xfrm>
            <a:off x="371602" y="1088085"/>
            <a:ext cx="1144879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某生活小区的居民筹集了资金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计划在一块如图所示的四边形空地上种植花卉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BMC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地带上种植太阳花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价格为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地带种满花后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图中阴影部分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共花了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7F3E396-FBC5-EDA4-C516-BE83BD000407}"/>
              </a:ext>
            </a:extLst>
          </p:cNvPr>
          <p:cNvSpPr txBox="1"/>
          <p:nvPr/>
        </p:nvSpPr>
        <p:spPr>
          <a:xfrm>
            <a:off x="371602" y="2420539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请计算种满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BMC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地带所需的费用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6FFEC08-5682-A40E-C30C-181F3F3DC1DD}"/>
                  </a:ext>
                </a:extLst>
              </p:cNvPr>
              <p:cNvSpPr txBox="1"/>
              <p:nvPr/>
            </p:nvSpPr>
            <p:spPr>
              <a:xfrm>
                <a:off x="371602" y="2836071"/>
                <a:ext cx="7956553" cy="32210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𝑨𝑴𝑫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𝑪𝑴𝑩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𝑨𝑫</m:t>
                                </m:r>
                              </m:num>
                              <m:den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𝑩𝑪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𝟏𝟎</m:t>
                                </m:r>
                              </m:num>
                              <m:den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𝟐𝟎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种满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地带花费了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𝑨𝑴𝑫</m:t>
                        </m:r>
                      </m:sub>
                    </m:sSub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𝟏𝟔𝟎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20(m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𝑪𝑴𝑩</m:t>
                        </m:r>
                      </m:sub>
                    </m:sSub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80(m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种满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BMC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地带所需的费用为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640(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6FFEC08-5682-A40E-C30C-181F3F3DC1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602" y="2836071"/>
                <a:ext cx="7956553" cy="3221075"/>
              </a:xfrm>
              <a:prstGeom prst="rect">
                <a:avLst/>
              </a:prstGeom>
              <a:blipFill>
                <a:blip r:embed="rId5"/>
                <a:stretch>
                  <a:fillRect l="-1609" t="-2457" b="-4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image194.jpeg">
            <a:extLst>
              <a:ext uri="{FF2B5EF4-FFF2-40B4-BE49-F238E27FC236}">
                <a16:creationId xmlns:a16="http://schemas.microsoft.com/office/drawing/2014/main" id="{57CBA08D-8B6B-1F30-D3F9-03D924080D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0135" y="2958626"/>
            <a:ext cx="3042879" cy="209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53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6F9B9B-7DF4-EC16-402E-0C001CDCE8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F58F4E7-315C-1BDC-0AC5-55D8272E5187}"/>
              </a:ext>
            </a:extLst>
          </p:cNvPr>
          <p:cNvSpPr txBox="1"/>
          <p:nvPr/>
        </p:nvSpPr>
        <p:spPr>
          <a:xfrm>
            <a:off x="479610" y="548800"/>
            <a:ext cx="11232780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若其余地带要种的有玫瑰花和茉莉花两种花卉可供选择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价格分别为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6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6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应选择哪种花卉能刚好用完所筹集的资金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9826B83-AFA6-B21E-AE20-E7B7D8267D35}"/>
                  </a:ext>
                </a:extLst>
              </p:cNvPr>
              <p:cNvSpPr txBox="1"/>
              <p:nvPr/>
            </p:nvSpPr>
            <p:spPr>
              <a:xfrm>
                <a:off x="479610" y="1509240"/>
                <a:ext cx="11232780" cy="46373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BMC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BMA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分别把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MA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看作底边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这两底上的高相同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不妨设为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h.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AMD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CMB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𝑨𝑴</m:t>
                        </m:r>
                      </m:num>
                      <m:den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𝑪𝑴</m:t>
                        </m:r>
                      </m:den>
                    </m:f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num>
                      <m:den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5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𝑩𝑴𝑨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5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𝑩𝑴𝑪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zh-CN" altLang="zh-CN" sz="25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𝑨𝑴</m:t>
                        </m:r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𝒉</m:t>
                        </m:r>
                      </m:num>
                      <m:den>
                        <m:f>
                          <m:fPr>
                            <m:ctrlPr>
                              <a:rPr lang="zh-CN" altLang="zh-CN" sz="25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𝑪𝑴</m:t>
                        </m:r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𝒉</m:t>
                        </m:r>
                      </m:den>
                    </m:f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𝑨𝑴</m:t>
                        </m:r>
                      </m:num>
                      <m:den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𝑪𝑴</m:t>
                        </m:r>
                      </m:den>
                    </m:f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5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𝑩𝑴𝑪</m:t>
                        </m:r>
                      </m:sub>
                    </m:sSub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5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5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𝑩𝑴𝑨</m:t>
                        </m:r>
                      </m:sub>
                    </m:sSub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40(m</a:t>
                </a:r>
                <a:r>
                  <a:rPr lang="en-US" altLang="zh-CN" sz="25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同理可得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5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𝑫𝑴𝑪</m:t>
                        </m:r>
                      </m:sub>
                    </m:sSub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5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5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𝑩𝑴𝑨</m:t>
                        </m:r>
                      </m:sub>
                    </m:sSub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5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𝑫𝑴𝑪</m:t>
                        </m:r>
                      </m:sub>
                    </m:sSub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80(m</a:t>
                </a:r>
                <a:r>
                  <a:rPr lang="en-US" altLang="zh-CN" sz="25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若其余地带种玫瑰花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则总共花费资金为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160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640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760(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);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若其余地带种茉莉花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则总共花费资金为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160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640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600(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选择种植茉莉花能刚好用完所筹集的资金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9826B83-AFA6-B21E-AE20-E7B7D8267D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1509240"/>
                <a:ext cx="11232780" cy="4637360"/>
              </a:xfrm>
              <a:prstGeom prst="rect">
                <a:avLst/>
              </a:prstGeom>
              <a:blipFill>
                <a:blip r:embed="rId3"/>
                <a:stretch>
                  <a:fillRect l="-923" t="-1579" r="-5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194.jpeg">
            <a:extLst>
              <a:ext uri="{FF2B5EF4-FFF2-40B4-BE49-F238E27FC236}">
                <a16:creationId xmlns:a16="http://schemas.microsoft.com/office/drawing/2014/main" id="{E2BE2676-D449-8801-2B3E-1A882B9A31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150" y="2348925"/>
            <a:ext cx="2808195" cy="193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47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A42985-5AE0-0CE4-9963-5B718ECCF0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6EB0655-EA77-0101-1680-F899FD6D9917}"/>
              </a:ext>
            </a:extLst>
          </p:cNvPr>
          <p:cNvSpPr txBox="1"/>
          <p:nvPr/>
        </p:nvSpPr>
        <p:spPr>
          <a:xfrm>
            <a:off x="508845" y="764815"/>
            <a:ext cx="1101676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思维点拨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要讨论种植费用问题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可转化为讨论种植面积问题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而讨论的对象要看准是否是相似图形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若是相似图形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可利用相似图形的性质求解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否则只能用其他规律求解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如本题第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95.jpeg">
            <a:extLst>
              <a:ext uri="{FF2B5EF4-FFF2-40B4-BE49-F238E27FC236}">
                <a16:creationId xmlns:a16="http://schemas.microsoft.com/office/drawing/2014/main" id="{76B8A27B-3BE4-6DA9-6B49-B7B0324848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379" y="3011114"/>
            <a:ext cx="1385895" cy="39597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0D23E4D-DE88-87EB-DB68-C9F6B23683EE}"/>
              </a:ext>
            </a:extLst>
          </p:cNvPr>
          <p:cNvSpPr txBox="1"/>
          <p:nvPr/>
        </p:nvSpPr>
        <p:spPr>
          <a:xfrm>
            <a:off x="508845" y="3501005"/>
            <a:ext cx="1117430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有一块多边形草坪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在市政建设设计图纸上的面积是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其中一条边的长度为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经测量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这条边的实际长度为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则这块草坪的实际面积是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A.100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B.270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D.900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A978DA-FD75-1027-20FE-7F7F85E7CA0B}"/>
              </a:ext>
            </a:extLst>
          </p:cNvPr>
          <p:cNvSpPr txBox="1"/>
          <p:nvPr/>
        </p:nvSpPr>
        <p:spPr>
          <a:xfrm>
            <a:off x="2013218" y="4394678"/>
            <a:ext cx="5253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87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4614</TotalTime>
  <Words>1241</Words>
  <Application>Microsoft Office PowerPoint</Application>
  <PresentationFormat>宽屏</PresentationFormat>
  <Paragraphs>66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263</cp:revision>
  <dcterms:created xsi:type="dcterms:W3CDTF">2024-04-24T12:16:00Z</dcterms:created>
  <dcterms:modified xsi:type="dcterms:W3CDTF">2025-04-04T08:18:51Z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