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4728" r:id="rId2"/>
    <p:sldId id="4852" r:id="rId3"/>
    <p:sldId id="4853" r:id="rId4"/>
    <p:sldId id="4854" r:id="rId5"/>
    <p:sldId id="4855" r:id="rId6"/>
    <p:sldId id="4856" r:id="rId7"/>
    <p:sldId id="4857" r:id="rId8"/>
    <p:sldId id="4858" r:id="rId9"/>
    <p:sldId id="4859" r:id="rId10"/>
    <p:sldId id="4860" r:id="rId11"/>
    <p:sldId id="4861" r:id="rId12"/>
  </p:sldIdLst>
  <p:sldSz cx="12192000" cy="6858000"/>
  <p:notesSz cx="6858000" cy="9144000"/>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0751" autoAdjust="0"/>
  </p:normalViewPr>
  <p:slideViewPr>
    <p:cSldViewPr showGuides="1">
      <p:cViewPr varScale="1">
        <p:scale>
          <a:sx n="73" d="100"/>
          <a:sy n="73" d="100"/>
        </p:scale>
        <p:origin x="1118" y="58"/>
      </p:cViewPr>
      <p:guideLst>
        <p:guide orient="horz" pos="2251"/>
        <p:guide pos="388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9956C-5C09-AD8D-3F14-A5E47148665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0D8F74A8-2F8E-478F-30A7-65E867E808D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F26247B-DEC4-E4AA-D637-661BEE188C7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65328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7CAFC-E429-D5EF-E1F2-7CA5A948DA1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5C80B8DC-4F48-E021-78CF-176731FDA71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F568EC2E-5B1A-C681-498E-A6D6AB4A4EAC}"/>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446096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15B4A-B59D-99C8-5723-85DF7C7438E7}"/>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34F8C372-86E6-103C-99AB-E0D3FA07B04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E4DD5FBE-F637-A498-3417-69B3A1B3C72C}"/>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849822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F6437-DD3E-1EF0-1E7A-20E15452F05E}"/>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3515838A-8FD3-E968-9C23-373C5417CE3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2698083A-284B-64A2-3BD7-CF346B63556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033232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A0A8A-EACD-0E30-13FC-385734975212}"/>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018B6D8-AD45-4121-2B92-2106CCE3D3E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6F825E2A-3B5E-99BE-A6CE-3B3ADCD20B97}"/>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329506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3C3FF-6888-C6E1-F50F-D76CD9A8CB4F}"/>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462DB4F0-22C3-01CE-3BF1-B2032E49967A}"/>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43C1913-375B-D079-497C-B42460A17F2F}"/>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223353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8D5F0-968C-36DB-5D8B-2D997F588CE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5A71F02-FEEF-1B9B-C5ED-9B872CB3521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E3FBE966-5F52-72C5-0D24-91CE4C4218FC}"/>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779805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92967-1B99-901B-4596-94A12CDB13F5}"/>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29F533E-FAE4-F664-3653-C91D5A0799C2}"/>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189DE73-8051-54E6-6C88-D57AFC6D39F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525248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FC52B-3F46-4924-97E3-2E00D777712E}"/>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89FDF0C8-B215-B6E3-10D9-2180C14BF2E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76C4D1EA-BB7E-C0FF-E79E-1D66DC7BFDE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343370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58151-FDB4-1D03-6DB6-624A148EF277}"/>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C1C02DF-6CD1-6F8E-6A7F-35B7380036E3}"/>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6BD343CD-41EC-A169-7B24-F1895E3ED17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832886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055FA-300D-D410-6755-7D009DDAA629}"/>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4C4D2CD-49FF-F538-1BED-A60492A3199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78F6D3B-3A4E-8F40-D6DC-8076FD204E86}"/>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904712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版式@">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551754" cy="584775"/>
          </a:xfrm>
          <a:prstGeom prst="rect">
            <a:avLst/>
          </a:prstGeom>
          <a:noFill/>
        </p:spPr>
        <p:txBody>
          <a:bodyPr wrap="none" rtlCol="0">
            <a:spAutoFit/>
          </a:bodyPr>
          <a:lstStyle/>
          <a:p>
            <a:r>
              <a:rPr lang="en-US" altLang="zh-CN" sz="3200" dirty="0">
                <a:solidFill>
                  <a:srgbClr val="00ADED"/>
                </a:solidFill>
              </a:rPr>
              <a:t>@</a:t>
            </a:r>
            <a:endParaRPr lang="zh-CN" altLang="en-US" sz="3200" dirty="0">
              <a:solidFill>
                <a:srgbClr val="00ADED"/>
              </a:solidFill>
            </a:endParaRPr>
          </a:p>
        </p:txBody>
      </p:sp>
      <p:sp>
        <p:nvSpPr>
          <p:cNvPr id="2" name="文本框 1"/>
          <p:cNvSpPr txBox="1"/>
          <p:nvPr userDrawn="1"/>
        </p:nvSpPr>
        <p:spPr>
          <a:xfrm>
            <a:off x="381000" y="381000"/>
            <a:ext cx="3810000" cy="369332"/>
          </a:xfrm>
          <a:prstGeom prst="rect">
            <a:avLst/>
          </a:prstGeom>
          <a:noFill/>
        </p:spPr>
        <p:txBody>
          <a:bodyPr vert="horz" rtlCol="0">
            <a:spAutoFit/>
          </a:bodyPr>
          <a:lstStyle/>
          <a:p>
            <a:r>
              <a:rPr lang="en-US" altLang="zh-CN"/>
              <a:t>@</a:t>
            </a:r>
            <a:r>
              <a:rPr lang="zh-CN" altLang="en-US"/>
              <a:t>知识导航；</a:t>
            </a:r>
            <a:r>
              <a:rPr lang="en-US" altLang="zh-CN"/>
              <a:t>@</a:t>
            </a:r>
            <a:r>
              <a:rPr lang="zh-CN" altLang="en-US"/>
              <a:t>典例导思</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知识导航">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知识导航</a:t>
            </a:r>
            <a:endParaRPr lang="zh-CN" altLang="en-US" sz="3200" dirty="0">
              <a:solidFill>
                <a:srgbClr val="00ADED"/>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典例导思">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典例导思</a:t>
            </a:r>
            <a:endParaRPr lang="zh-CN" altLang="en-US" sz="3200" dirty="0">
              <a:solidFill>
                <a:srgbClr val="00ADED"/>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7"/>
          <a:stretch>
            <a:fillRect/>
          </a:stretch>
        </p:blipFill>
        <p:spPr>
          <a:xfrm>
            <a:off x="-11112" y="-7937"/>
            <a:ext cx="12214225" cy="6873875"/>
          </a:xfrm>
          <a:prstGeom prst="rect">
            <a:avLst/>
          </a:prstGeom>
          <a:noFill/>
          <a:ln w="9525">
            <a:noFill/>
          </a:ln>
        </p:spPr>
      </p:pic>
      <p:pic>
        <p:nvPicPr>
          <p:cNvPr id="2" name="图片 1"/>
          <p:cNvPicPr>
            <a:picLocks noChangeAspect="1"/>
          </p:cNvPicPr>
          <p:nvPr userDrawn="1"/>
        </p:nvPicPr>
        <p:blipFill>
          <a:blip r:embed="rId8"/>
          <a:stretch>
            <a:fillRect/>
          </a:stretch>
        </p:blipFill>
        <p:spPr>
          <a:xfrm>
            <a:off x="407035" y="6165215"/>
            <a:ext cx="1901825" cy="6934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TIF"/><Relationship Id="rId5" Type="http://schemas.openxmlformats.org/officeDocument/2006/relationships/image" Target="../media/image7.jpeg"/><Relationship Id="rId4" Type="http://schemas.openxmlformats.org/officeDocument/2006/relationships/image" Target="../media/image6.tif"/></Relationships>
</file>

<file path=ppt/slides/_rels/slide4.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TIF"/><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TIF"/><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182C5-CFF7-EE65-2A0E-C338E3E9E734}"/>
            </a:ext>
          </a:extLst>
        </p:cNvPr>
        <p:cNvGrpSpPr/>
        <p:nvPr/>
      </p:nvGrpSpPr>
      <p:grpSpPr>
        <a:xfrm>
          <a:off x="0" y="0"/>
          <a:ext cx="0" cy="0"/>
          <a:chOff x="0" y="0"/>
          <a:chExt cx="0" cy="0"/>
        </a:xfrm>
      </p:grpSpPr>
      <p:sp>
        <p:nvSpPr>
          <p:cNvPr id="4" name="文本框 3">
            <a:extLst>
              <a:ext uri="{FF2B5EF4-FFF2-40B4-BE49-F238E27FC236}">
                <a16:creationId xmlns:a16="http://schemas.microsoft.com/office/drawing/2014/main" id="{8EBC4E68-F519-B4C2-A14D-ABCBFB690A52}"/>
              </a:ext>
            </a:extLst>
          </p:cNvPr>
          <p:cNvSpPr txBox="1"/>
          <p:nvPr/>
        </p:nvSpPr>
        <p:spPr>
          <a:xfrm>
            <a:off x="2207730" y="2852960"/>
            <a:ext cx="8496590" cy="1015663"/>
          </a:xfrm>
          <a:prstGeom prst="rect">
            <a:avLst/>
          </a:prstGeom>
          <a:noFill/>
        </p:spPr>
        <p:txBody>
          <a:bodyPr wrap="square">
            <a:spAutoFit/>
          </a:bodyPr>
          <a:lstStyle/>
          <a:p>
            <a:pPr algn="ct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a:t>
            </a: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2</a:t>
            </a: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课时　矩形的判定</a:t>
            </a:r>
          </a:p>
        </p:txBody>
      </p:sp>
    </p:spTree>
    <p:extLst>
      <p:ext uri="{BB962C8B-B14F-4D97-AF65-F5344CB8AC3E}">
        <p14:creationId xmlns:p14="http://schemas.microsoft.com/office/powerpoint/2010/main" val="2101198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5A239-575F-BBE7-EC84-EE656A80B30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E5B24C7-3C11-AE13-F184-A3F7A1BB27B0}"/>
              </a:ext>
            </a:extLst>
          </p:cNvPr>
          <p:cNvSpPr txBox="1"/>
          <p:nvPr/>
        </p:nvSpPr>
        <p:spPr>
          <a:xfrm>
            <a:off x="680190" y="620805"/>
            <a:ext cx="10888189" cy="1384995"/>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·重庆八中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学习了矩形的判定后</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小蒋对等腰三角形底边上的高和底角顶点到顶角外角平分线的距离的数量关系进行了拓展性研究</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请根据他的思路完成以下作图与填空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8696AD7-823D-5750-F59D-6DE368DB058B}"/>
              </a:ext>
            </a:extLst>
          </p:cNvPr>
          <p:cNvSpPr txBox="1"/>
          <p:nvPr/>
        </p:nvSpPr>
        <p:spPr>
          <a:xfrm>
            <a:off x="664332" y="2961916"/>
            <a:ext cx="4551750" cy="523220"/>
          </a:xfrm>
          <a:prstGeom prst="rect">
            <a:avLst/>
          </a:prstGeom>
          <a:noFill/>
        </p:spPr>
        <p:txBody>
          <a:bodyPr wrap="square">
            <a:spAutoFit/>
          </a:bodyPr>
          <a:lstStyle/>
          <a:p>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作图如答案图所示</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88.jpeg">
            <a:extLst>
              <a:ext uri="{FF2B5EF4-FFF2-40B4-BE49-F238E27FC236}">
                <a16:creationId xmlns:a16="http://schemas.microsoft.com/office/drawing/2014/main" id="{F7292A55-F3C0-414C-B627-78DC3F19A65C}"/>
              </a:ext>
            </a:extLst>
          </p:cNvPr>
          <p:cNvPicPr>
            <a:picLocks noChangeAspect="1"/>
          </p:cNvPicPr>
          <p:nvPr/>
        </p:nvPicPr>
        <p:blipFill>
          <a:blip r:embed="rId3"/>
          <a:stretch>
            <a:fillRect/>
          </a:stretch>
        </p:blipFill>
        <p:spPr>
          <a:xfrm>
            <a:off x="9336225" y="2575705"/>
            <a:ext cx="2069885" cy="2836960"/>
          </a:xfrm>
          <a:prstGeom prst="rect">
            <a:avLst/>
          </a:prstGeom>
        </p:spPr>
      </p:pic>
      <p:pic>
        <p:nvPicPr>
          <p:cNvPr id="8" name="图片 7">
            <a:extLst>
              <a:ext uri="{FF2B5EF4-FFF2-40B4-BE49-F238E27FC236}">
                <a16:creationId xmlns:a16="http://schemas.microsoft.com/office/drawing/2014/main" id="{F5457283-2DA1-B121-F12C-2EAE29D04350}"/>
              </a:ext>
            </a:extLst>
          </p:cNvPr>
          <p:cNvPicPr>
            <a:picLocks noChangeAspect="1"/>
          </p:cNvPicPr>
          <p:nvPr/>
        </p:nvPicPr>
        <p:blipFill>
          <a:blip r:embed="rId4"/>
          <a:stretch>
            <a:fillRect/>
          </a:stretch>
        </p:blipFill>
        <p:spPr>
          <a:xfrm>
            <a:off x="8400160" y="2276920"/>
            <a:ext cx="3345089" cy="3434530"/>
          </a:xfrm>
          <a:prstGeom prst="rect">
            <a:avLst/>
          </a:prstGeom>
        </p:spPr>
      </p:pic>
      <mc:AlternateContent xmlns:mc="http://schemas.openxmlformats.org/markup-compatibility/2006">
        <mc:Choice xmlns:a14="http://schemas.microsoft.com/office/drawing/2010/main" Requires="a14">
          <p:sp>
            <p:nvSpPr>
              <p:cNvPr id="12" name="文本框 11">
                <a:extLst>
                  <a:ext uri="{FF2B5EF4-FFF2-40B4-BE49-F238E27FC236}">
                    <a16:creationId xmlns:a16="http://schemas.microsoft.com/office/drawing/2014/main" id="{825D3CDE-7492-32A4-5E6F-2400D0F3FB10}"/>
                  </a:ext>
                </a:extLst>
              </p:cNvPr>
              <p:cNvSpPr txBox="1"/>
              <p:nvPr/>
            </p:nvSpPr>
            <p:spPr>
              <a:xfrm>
                <a:off x="650505" y="3609738"/>
                <a:ext cx="8007990" cy="2436180"/>
              </a:xfrm>
              <a:prstGeom prst="rect">
                <a:avLst/>
              </a:prstGeom>
              <a:noFill/>
            </p:spPr>
            <p:txBody>
              <a:bodyPr wrap="square">
                <a:spAutoFit/>
              </a:bodyPr>
              <a:lstStyle/>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已知</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是底边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上的高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平分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H.</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CH.</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证明</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平分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CAN</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CAM.</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12" name="文本框 11">
                <a:extLst>
                  <a:ext uri="{FF2B5EF4-FFF2-40B4-BE49-F238E27FC236}">
                    <a16:creationId xmlns:a16="http://schemas.microsoft.com/office/drawing/2014/main" id="{825D3CDE-7492-32A4-5E6F-2400D0F3FB10}"/>
                  </a:ext>
                </a:extLst>
              </p:cNvPr>
              <p:cNvSpPr txBox="1">
                <a:spLocks noRot="1" noChangeAspect="1" noMove="1" noResize="1" noEditPoints="1" noAdjustHandles="1" noChangeArrowheads="1" noChangeShapeType="1" noTextEdit="1"/>
              </p:cNvSpPr>
              <p:nvPr/>
            </p:nvSpPr>
            <p:spPr>
              <a:xfrm>
                <a:off x="650505" y="3609738"/>
                <a:ext cx="8007990" cy="2436180"/>
              </a:xfrm>
              <a:prstGeom prst="rect">
                <a:avLst/>
              </a:prstGeom>
              <a:blipFill>
                <a:blip r:embed="rId5"/>
                <a:stretch>
                  <a:fillRect l="-1599" t="-3250" b="-2000"/>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91521DF3-C33E-2DCF-8E56-7F2D7D2A2BC0}"/>
              </a:ext>
            </a:extLst>
          </p:cNvPr>
          <p:cNvSpPr txBox="1"/>
          <p:nvPr/>
        </p:nvSpPr>
        <p:spPr>
          <a:xfrm>
            <a:off x="664332" y="1883207"/>
            <a:ext cx="8167857"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用直尺和圆规</a:t>
            </a: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作等腰三角形</a:t>
            </a:r>
            <a:r>
              <a:rPr kumimoji="0" lang="en-US" altLang="zh-CN" sz="2800" b="1"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ABC</a:t>
            </a:r>
            <a:r>
              <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的外角</a:t>
            </a: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CAM</a:t>
            </a:r>
            <a:r>
              <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的平分线</a:t>
            </a:r>
            <a:r>
              <a:rPr kumimoji="0" lang="en-US" altLang="zh-CN" sz="2800" b="1"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AN</a:t>
            </a: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再过点</a:t>
            </a:r>
            <a:r>
              <a:rPr kumimoji="0" lang="en-US" altLang="zh-CN" sz="2800" b="1"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r>
              <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作</a:t>
            </a:r>
            <a:r>
              <a:rPr kumimoji="0" lang="en-US" altLang="zh-CN" sz="2800" b="1"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CH</a:t>
            </a: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AN</a:t>
            </a:r>
            <a:r>
              <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于点</a:t>
            </a:r>
            <a:r>
              <a:rPr kumimoji="0" lang="en-US" altLang="zh-CN" sz="2800" b="1" i="1"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H.</a:t>
            </a: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只保留作图痕迹</a:t>
            </a: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6708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52E65-0CB5-437B-E111-C4408A0A3F8E}"/>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0BD6D882-0604-90C4-078E-C455CDEC9A6A}"/>
                  </a:ext>
                </a:extLst>
              </p:cNvPr>
              <p:cNvSpPr txBox="1"/>
              <p:nvPr/>
            </p:nvSpPr>
            <p:spPr>
              <a:xfrm>
                <a:off x="623620" y="764815"/>
                <a:ext cx="10800750" cy="4780026"/>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是底边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上的高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∴①</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=180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DAH</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)=②</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H</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∴③</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ADCH</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为矩形</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CH.</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小蒋进一步研究发现</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任意等腰三角形均有此特征</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请你依照题意完成下面的真命题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等腰三角形底边上的高等于</a:t>
                </a:r>
                <a:endPar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④</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文本框 3">
                <a:extLst>
                  <a:ext uri="{FF2B5EF4-FFF2-40B4-BE49-F238E27FC236}">
                    <a16:creationId xmlns:a16="http://schemas.microsoft.com/office/drawing/2014/main" id="{0BD6D882-0604-90C4-078E-C455CDEC9A6A}"/>
                  </a:ext>
                </a:extLst>
              </p:cNvPr>
              <p:cNvSpPr txBox="1">
                <a:spLocks noRot="1" noChangeAspect="1" noMove="1" noResize="1" noEditPoints="1" noAdjustHandles="1" noChangeArrowheads="1" noChangeShapeType="1" noTextEdit="1"/>
              </p:cNvSpPr>
              <p:nvPr/>
            </p:nvSpPr>
            <p:spPr>
              <a:xfrm>
                <a:off x="623620" y="764815"/>
                <a:ext cx="10800750" cy="4780026"/>
              </a:xfrm>
              <a:prstGeom prst="rect">
                <a:avLst/>
              </a:prstGeom>
              <a:blipFill>
                <a:blip r:embed="rId3"/>
                <a:stretch>
                  <a:fillRect l="-1129" t="-1656" r="-564" b="-2675"/>
                </a:stretch>
              </a:blipFill>
            </p:spPr>
            <p:txBody>
              <a:bodyPr/>
              <a:lstStyle/>
              <a:p>
                <a:r>
                  <a:rPr lang="zh-CN" altLang="en-US">
                    <a:noFill/>
                  </a:rPr>
                  <a:t> </a:t>
                </a:r>
              </a:p>
            </p:txBody>
          </p:sp>
        </mc:Fallback>
      </mc:AlternateContent>
      <p:pic>
        <p:nvPicPr>
          <p:cNvPr id="8" name="图片 7">
            <a:extLst>
              <a:ext uri="{FF2B5EF4-FFF2-40B4-BE49-F238E27FC236}">
                <a16:creationId xmlns:a16="http://schemas.microsoft.com/office/drawing/2014/main" id="{1199C2FF-FE43-633E-8AE9-81BD7B4CEEF0}"/>
              </a:ext>
            </a:extLst>
          </p:cNvPr>
          <p:cNvPicPr>
            <a:picLocks noChangeAspect="1"/>
          </p:cNvPicPr>
          <p:nvPr/>
        </p:nvPicPr>
        <p:blipFill>
          <a:blip r:embed="rId4"/>
          <a:stretch>
            <a:fillRect/>
          </a:stretch>
        </p:blipFill>
        <p:spPr>
          <a:xfrm>
            <a:off x="7896125" y="548800"/>
            <a:ext cx="3345089" cy="3434530"/>
          </a:xfrm>
          <a:prstGeom prst="rect">
            <a:avLst/>
          </a:prstGeom>
        </p:spPr>
      </p:pic>
      <p:sp>
        <p:nvSpPr>
          <p:cNvPr id="10" name="文本框 9">
            <a:extLst>
              <a:ext uri="{FF2B5EF4-FFF2-40B4-BE49-F238E27FC236}">
                <a16:creationId xmlns:a16="http://schemas.microsoft.com/office/drawing/2014/main" id="{4AE36D82-0AA8-0D36-95C0-FDDA10F9C1AD}"/>
              </a:ext>
            </a:extLst>
          </p:cNvPr>
          <p:cNvSpPr txBox="1"/>
          <p:nvPr/>
        </p:nvSpPr>
        <p:spPr>
          <a:xfrm>
            <a:off x="1633105" y="1313159"/>
            <a:ext cx="1366680"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CAD</a:t>
            </a:r>
            <a:r>
              <a:rPr kumimoji="0" lang="zh-CN" altLang="zh-CN" sz="2800" b="1" i="0"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12" name="文本框 11">
            <a:extLst>
              <a:ext uri="{FF2B5EF4-FFF2-40B4-BE49-F238E27FC236}">
                <a16:creationId xmlns:a16="http://schemas.microsoft.com/office/drawing/2014/main" id="{037A262D-BDC8-B610-5AD6-D9D0FA73099A}"/>
              </a:ext>
            </a:extLst>
          </p:cNvPr>
          <p:cNvSpPr txBox="1"/>
          <p:nvPr/>
        </p:nvSpPr>
        <p:spPr>
          <a:xfrm>
            <a:off x="5319706" y="2283905"/>
            <a:ext cx="704289"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90</a:t>
            </a:r>
            <a:endParaRPr lang="zh-CN" altLang="en-US" dirty="0"/>
          </a:p>
        </p:txBody>
      </p:sp>
      <p:sp>
        <p:nvSpPr>
          <p:cNvPr id="14" name="文本框 13">
            <a:extLst>
              <a:ext uri="{FF2B5EF4-FFF2-40B4-BE49-F238E27FC236}">
                <a16:creationId xmlns:a16="http://schemas.microsoft.com/office/drawing/2014/main" id="{F847D67A-95B2-A4F2-D590-FE638B7428AC}"/>
              </a:ext>
            </a:extLst>
          </p:cNvPr>
          <p:cNvSpPr txBox="1"/>
          <p:nvPr/>
        </p:nvSpPr>
        <p:spPr>
          <a:xfrm>
            <a:off x="1633105" y="3284990"/>
            <a:ext cx="1294675"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AHC</a:t>
            </a:r>
            <a:r>
              <a:rPr kumimoji="0" lang="zh-CN" altLang="zh-CN" sz="2800" b="1" i="0"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16" name="文本框 15">
            <a:extLst>
              <a:ext uri="{FF2B5EF4-FFF2-40B4-BE49-F238E27FC236}">
                <a16:creationId xmlns:a16="http://schemas.microsoft.com/office/drawing/2014/main" id="{0C43F164-4018-BB5E-543D-C4A59F78D2A5}"/>
              </a:ext>
            </a:extLst>
          </p:cNvPr>
          <p:cNvSpPr txBox="1"/>
          <p:nvPr/>
        </p:nvSpPr>
        <p:spPr>
          <a:xfrm>
            <a:off x="1415675" y="4974191"/>
            <a:ext cx="6106510"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底角顶点到顶角外角平分线的距离</a:t>
            </a:r>
            <a:r>
              <a:rPr kumimoji="0" lang="en-US" altLang="zh-CN" sz="2800" b="1" i="1"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83502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51D96-141B-B53D-E380-4AD9427CD296}"/>
            </a:ext>
          </a:extLst>
        </p:cNvPr>
        <p:cNvGrpSpPr/>
        <p:nvPr/>
      </p:nvGrpSpPr>
      <p:grpSpPr>
        <a:xfrm>
          <a:off x="0" y="0"/>
          <a:ext cx="0" cy="0"/>
          <a:chOff x="0" y="0"/>
          <a:chExt cx="0" cy="0"/>
        </a:xfrm>
      </p:grpSpPr>
      <p:pic>
        <p:nvPicPr>
          <p:cNvPr id="2" name="image75.jpeg">
            <a:extLst>
              <a:ext uri="{FF2B5EF4-FFF2-40B4-BE49-F238E27FC236}">
                <a16:creationId xmlns:a16="http://schemas.microsoft.com/office/drawing/2014/main" id="{1939E6A6-760D-499F-13D9-98ACE5EBACF8}"/>
              </a:ext>
            </a:extLst>
          </p:cNvPr>
          <p:cNvPicPr>
            <a:picLocks noChangeAspect="1"/>
          </p:cNvPicPr>
          <p:nvPr/>
        </p:nvPicPr>
        <p:blipFill>
          <a:blip r:embed="rId3"/>
          <a:stretch>
            <a:fillRect/>
          </a:stretch>
        </p:blipFill>
        <p:spPr>
          <a:xfrm>
            <a:off x="652665" y="548800"/>
            <a:ext cx="6307395" cy="506433"/>
          </a:xfrm>
          <a:prstGeom prst="rect">
            <a:avLst/>
          </a:prstGeom>
        </p:spPr>
      </p:pic>
      <p:sp>
        <p:nvSpPr>
          <p:cNvPr id="4" name="文本框 3">
            <a:extLst>
              <a:ext uri="{FF2B5EF4-FFF2-40B4-BE49-F238E27FC236}">
                <a16:creationId xmlns:a16="http://schemas.microsoft.com/office/drawing/2014/main" id="{FE6A6C07-7656-BF00-B29D-BD4CE36AC33B}"/>
              </a:ext>
            </a:extLst>
          </p:cNvPr>
          <p:cNvSpPr txBox="1"/>
          <p:nvPr/>
        </p:nvSpPr>
        <p:spPr>
          <a:xfrm>
            <a:off x="575737" y="1084400"/>
            <a:ext cx="9048507" cy="1815882"/>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矩形的判定方法</a:t>
            </a: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有一个角是</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的平行四边形是矩形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定理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对角线</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的平行四边形是矩形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定理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有</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是直角的四边形是矩形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B6AACB90-9201-B32A-E2DD-B892E0EFDF2F}"/>
              </a:ext>
            </a:extLst>
          </p:cNvPr>
          <p:cNvSpPr txBox="1"/>
          <p:nvPr/>
        </p:nvSpPr>
        <p:spPr>
          <a:xfrm>
            <a:off x="575737" y="2953793"/>
            <a:ext cx="6106510"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判定矩形的基本思路</a:t>
            </a:r>
          </a:p>
        </p:txBody>
      </p:sp>
      <p:graphicFrame>
        <p:nvGraphicFramePr>
          <p:cNvPr id="8" name="表格 7">
            <a:extLst>
              <a:ext uri="{FF2B5EF4-FFF2-40B4-BE49-F238E27FC236}">
                <a16:creationId xmlns:a16="http://schemas.microsoft.com/office/drawing/2014/main" id="{2A1BCF88-BF8A-A79E-712B-C14D02579FC7}"/>
              </a:ext>
            </a:extLst>
          </p:cNvPr>
          <p:cNvGraphicFramePr>
            <a:graphicFrameLocks noGrp="1"/>
          </p:cNvGraphicFramePr>
          <p:nvPr>
            <p:extLst>
              <p:ext uri="{D42A27DB-BD31-4B8C-83A1-F6EECF244321}">
                <p14:modId xmlns:p14="http://schemas.microsoft.com/office/powerpoint/2010/main" val="2586985291"/>
              </p:ext>
            </p:extLst>
          </p:nvPr>
        </p:nvGraphicFramePr>
        <p:xfrm>
          <a:off x="1271665" y="3558413"/>
          <a:ext cx="9000624" cy="2369820"/>
        </p:xfrm>
        <a:graphic>
          <a:graphicData uri="http://schemas.openxmlformats.org/drawingml/2006/table">
            <a:tbl>
              <a:tblPr firstRow="1" firstCol="1" bandRow="1"/>
              <a:tblGrid>
                <a:gridCol w="2328620">
                  <a:extLst>
                    <a:ext uri="{9D8B030D-6E8A-4147-A177-3AD203B41FA5}">
                      <a16:colId xmlns:a16="http://schemas.microsoft.com/office/drawing/2014/main" val="155384415"/>
                    </a:ext>
                  </a:extLst>
                </a:gridCol>
                <a:gridCol w="6459391">
                  <a:extLst>
                    <a:ext uri="{9D8B030D-6E8A-4147-A177-3AD203B41FA5}">
                      <a16:colId xmlns:a16="http://schemas.microsoft.com/office/drawing/2014/main" val="374149560"/>
                    </a:ext>
                  </a:extLst>
                </a:gridCol>
                <a:gridCol w="212613">
                  <a:extLst>
                    <a:ext uri="{9D8B030D-6E8A-4147-A177-3AD203B41FA5}">
                      <a16:colId xmlns:a16="http://schemas.microsoft.com/office/drawing/2014/main" val="772528076"/>
                    </a:ext>
                  </a:extLst>
                </a:gridCol>
              </a:tblGrid>
              <a:tr h="217805">
                <a:tc>
                  <a:txBody>
                    <a:bodyPr/>
                    <a:lstStyle/>
                    <a:p>
                      <a:pPr algn="ct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已知条件</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证明思路</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400" b="1"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7305" marR="27305" marT="14605" marB="14605"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6560049"/>
                  </a:ext>
                </a:extLst>
              </a:tr>
              <a:tr h="217805">
                <a:tc rowSpan="3">
                  <a:txBody>
                    <a:bodyPr/>
                    <a:lstStyle/>
                    <a:p>
                      <a:pPr algn="ct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四边形</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buNone/>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直接证三个角是直角</a:t>
                      </a:r>
                    </a:p>
                  </a:txBody>
                  <a:tcPr marL="19685" marR="1968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2684297143"/>
                  </a:ext>
                </a:extLst>
              </a:tr>
              <a:tr h="217805">
                <a:tc vMerge="1">
                  <a:txBody>
                    <a:bodyPr/>
                    <a:lstStyle/>
                    <a:p>
                      <a:endParaRPr lang="zh-CN" altLang="en-US"/>
                    </a:p>
                  </a:txBody>
                  <a:tcPr/>
                </a:tc>
                <a:tc gridSpan="2">
                  <a:txBody>
                    <a:bodyPr/>
                    <a:lstStyle/>
                    <a:p>
                      <a:pP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先证平行四边形</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再证一个角是直角</a:t>
                      </a:r>
                    </a:p>
                  </a:txBody>
                  <a:tcPr marL="19685" marR="1968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2911453361"/>
                  </a:ext>
                </a:extLst>
              </a:tr>
              <a:tr h="217805">
                <a:tc vMerge="1">
                  <a:txBody>
                    <a:bodyPr/>
                    <a:lstStyle/>
                    <a:p>
                      <a:endParaRPr lang="zh-CN" altLang="en-US"/>
                    </a:p>
                  </a:txBody>
                  <a:tcPr/>
                </a:tc>
                <a:tc gridSpan="2">
                  <a:txBody>
                    <a:bodyPr/>
                    <a:lstStyle/>
                    <a:p>
                      <a:pP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先证平行四边形</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再证对角线相等</a:t>
                      </a:r>
                    </a:p>
                  </a:txBody>
                  <a:tcPr marL="19685" marR="1968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928981377"/>
                  </a:ext>
                </a:extLst>
              </a:tr>
              <a:tr h="217805">
                <a:tc rowSpan="2">
                  <a:txBody>
                    <a:bodyPr/>
                    <a:lstStyle/>
                    <a:p>
                      <a:pPr algn="ctr">
                        <a:buNone/>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平行四边形</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证明一个角是直角</a:t>
                      </a:r>
                    </a:p>
                  </a:txBody>
                  <a:tcPr marL="19685" marR="1968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3998934937"/>
                  </a:ext>
                </a:extLst>
              </a:tr>
              <a:tr h="217805">
                <a:tc vMerge="1">
                  <a:txBody>
                    <a:bodyPr/>
                    <a:lstStyle/>
                    <a:p>
                      <a:endParaRPr lang="zh-CN" altLang="en-US"/>
                    </a:p>
                  </a:txBody>
                  <a:tcPr/>
                </a:tc>
                <a:tc gridSpan="2">
                  <a:txBody>
                    <a:bodyPr/>
                    <a:lstStyle/>
                    <a:p>
                      <a:pPr>
                        <a:buNone/>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证明对角线相等</a:t>
                      </a:r>
                    </a:p>
                  </a:txBody>
                  <a:tcPr marL="19685" marR="1968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zh-CN" altLang="en-US"/>
                    </a:p>
                  </a:txBody>
                  <a:tcPr/>
                </a:tc>
                <a:extLst>
                  <a:ext uri="{0D108BD9-81ED-4DB2-BD59-A6C34878D82A}">
                    <a16:rowId xmlns:a16="http://schemas.microsoft.com/office/drawing/2014/main" val="1755768991"/>
                  </a:ext>
                </a:extLst>
              </a:tr>
            </a:tbl>
          </a:graphicData>
        </a:graphic>
      </p:graphicFrame>
      <p:sp>
        <p:nvSpPr>
          <p:cNvPr id="10" name="文本框 9">
            <a:extLst>
              <a:ext uri="{FF2B5EF4-FFF2-40B4-BE49-F238E27FC236}">
                <a16:creationId xmlns:a16="http://schemas.microsoft.com/office/drawing/2014/main" id="{9AFFD028-3F6A-CF56-8589-5AB641A984B4}"/>
              </a:ext>
            </a:extLst>
          </p:cNvPr>
          <p:cNvSpPr txBox="1"/>
          <p:nvPr/>
        </p:nvSpPr>
        <p:spPr>
          <a:xfrm>
            <a:off x="3740855" y="1535850"/>
            <a:ext cx="915045"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直角</a:t>
            </a:r>
            <a:endParaRPr lang="zh-CN" altLang="en-US" dirty="0"/>
          </a:p>
        </p:txBody>
      </p:sp>
      <p:sp>
        <p:nvSpPr>
          <p:cNvPr id="12" name="文本框 11">
            <a:extLst>
              <a:ext uri="{FF2B5EF4-FFF2-40B4-BE49-F238E27FC236}">
                <a16:creationId xmlns:a16="http://schemas.microsoft.com/office/drawing/2014/main" id="{99786320-A6B3-BBA7-288D-D0F260D1456F}"/>
              </a:ext>
            </a:extLst>
          </p:cNvPr>
          <p:cNvSpPr txBox="1"/>
          <p:nvPr/>
        </p:nvSpPr>
        <p:spPr>
          <a:xfrm>
            <a:off x="3042745" y="1956456"/>
            <a:ext cx="915045"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相等</a:t>
            </a:r>
            <a:endParaRPr lang="zh-CN" altLang="en-US" dirty="0"/>
          </a:p>
        </p:txBody>
      </p:sp>
      <p:sp>
        <p:nvSpPr>
          <p:cNvPr id="14" name="文本框 13">
            <a:extLst>
              <a:ext uri="{FF2B5EF4-FFF2-40B4-BE49-F238E27FC236}">
                <a16:creationId xmlns:a16="http://schemas.microsoft.com/office/drawing/2014/main" id="{9BEE56B1-AC26-59FC-6D10-048592DE2D21}"/>
              </a:ext>
            </a:extLst>
          </p:cNvPr>
          <p:cNvSpPr txBox="1"/>
          <p:nvPr/>
        </p:nvSpPr>
        <p:spPr>
          <a:xfrm>
            <a:off x="2351740" y="2363118"/>
            <a:ext cx="1440100"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三个角</a:t>
            </a:r>
            <a:endParaRPr lang="zh-CN" altLang="en-US" dirty="0"/>
          </a:p>
        </p:txBody>
      </p:sp>
    </p:spTree>
    <p:extLst>
      <p:ext uri="{BB962C8B-B14F-4D97-AF65-F5344CB8AC3E}">
        <p14:creationId xmlns:p14="http://schemas.microsoft.com/office/powerpoint/2010/main" val="242498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AED46-4EC3-DB84-EE57-25A0F70C6529}"/>
            </a:ext>
          </a:extLst>
        </p:cNvPr>
        <p:cNvGrpSpPr/>
        <p:nvPr/>
      </p:nvGrpSpPr>
      <p:grpSpPr>
        <a:xfrm>
          <a:off x="0" y="0"/>
          <a:ext cx="0" cy="0"/>
          <a:chOff x="0" y="0"/>
          <a:chExt cx="0" cy="0"/>
        </a:xfrm>
      </p:grpSpPr>
      <p:pic>
        <p:nvPicPr>
          <p:cNvPr id="2" name="image76.jpeg">
            <a:extLst>
              <a:ext uri="{FF2B5EF4-FFF2-40B4-BE49-F238E27FC236}">
                <a16:creationId xmlns:a16="http://schemas.microsoft.com/office/drawing/2014/main" id="{AECAF205-1128-02AE-84BE-80F2DD098636}"/>
              </a:ext>
            </a:extLst>
          </p:cNvPr>
          <p:cNvPicPr>
            <a:picLocks noChangeAspect="1"/>
          </p:cNvPicPr>
          <p:nvPr/>
        </p:nvPicPr>
        <p:blipFill>
          <a:blip r:embed="rId3"/>
          <a:stretch>
            <a:fillRect/>
          </a:stretch>
        </p:blipFill>
        <p:spPr>
          <a:xfrm>
            <a:off x="695625" y="548800"/>
            <a:ext cx="6408445" cy="514547"/>
          </a:xfrm>
          <a:prstGeom prst="rect">
            <a:avLst/>
          </a:prstGeom>
        </p:spPr>
      </p:pic>
      <p:pic>
        <p:nvPicPr>
          <p:cNvPr id="3" name="image77.jpeg">
            <a:extLst>
              <a:ext uri="{FF2B5EF4-FFF2-40B4-BE49-F238E27FC236}">
                <a16:creationId xmlns:a16="http://schemas.microsoft.com/office/drawing/2014/main" id="{AF57FAF5-2D4B-1397-D1D6-4F09507B1D9A}"/>
              </a:ext>
            </a:extLst>
          </p:cNvPr>
          <p:cNvPicPr>
            <a:picLocks noChangeAspect="1"/>
          </p:cNvPicPr>
          <p:nvPr/>
        </p:nvPicPr>
        <p:blipFill>
          <a:blip r:embed="rId4"/>
          <a:stretch>
            <a:fillRect/>
          </a:stretch>
        </p:blipFill>
        <p:spPr>
          <a:xfrm>
            <a:off x="706780" y="1196846"/>
            <a:ext cx="6613305" cy="461236"/>
          </a:xfrm>
          <a:prstGeom prst="rect">
            <a:avLst/>
          </a:prstGeom>
        </p:spPr>
      </p:pic>
      <p:sp>
        <p:nvSpPr>
          <p:cNvPr id="5" name="文本框 4">
            <a:extLst>
              <a:ext uri="{FF2B5EF4-FFF2-40B4-BE49-F238E27FC236}">
                <a16:creationId xmlns:a16="http://schemas.microsoft.com/office/drawing/2014/main" id="{04A5EFEA-D4D4-24F2-FB83-D87EF8481D7E}"/>
              </a:ext>
            </a:extLst>
          </p:cNvPr>
          <p:cNvSpPr txBox="1"/>
          <p:nvPr/>
        </p:nvSpPr>
        <p:spPr>
          <a:xfrm>
            <a:off x="1991714" y="1112381"/>
            <a:ext cx="7848545" cy="523220"/>
          </a:xfrm>
          <a:prstGeom prst="rect">
            <a:avLst/>
          </a:prstGeom>
          <a:noFill/>
        </p:spPr>
        <p:txBody>
          <a:bodyPr wrap="square">
            <a:spAutoFit/>
          </a:bodyPr>
          <a:lstStyle/>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利用定义或对角线判定平行四边形是矩形</a:t>
            </a:r>
            <a:r>
              <a:rPr lang="zh-CN"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78.jpeg">
            <a:extLst>
              <a:ext uri="{FF2B5EF4-FFF2-40B4-BE49-F238E27FC236}">
                <a16:creationId xmlns:a16="http://schemas.microsoft.com/office/drawing/2014/main" id="{C27C68AE-5845-3328-12AA-8C49EF2994AC}"/>
              </a:ext>
            </a:extLst>
          </p:cNvPr>
          <p:cNvPicPr>
            <a:picLocks noChangeAspect="1"/>
          </p:cNvPicPr>
          <p:nvPr/>
        </p:nvPicPr>
        <p:blipFill>
          <a:blip r:embed="rId5"/>
          <a:stretch>
            <a:fillRect/>
          </a:stretch>
        </p:blipFill>
        <p:spPr>
          <a:xfrm>
            <a:off x="690923" y="1825740"/>
            <a:ext cx="673340" cy="305867"/>
          </a:xfrm>
          <a:prstGeom prst="rect">
            <a:avLst/>
          </a:prstGeom>
        </p:spPr>
      </p:pic>
      <p:sp>
        <p:nvSpPr>
          <p:cNvPr id="8" name="文本框 7">
            <a:extLst>
              <a:ext uri="{FF2B5EF4-FFF2-40B4-BE49-F238E27FC236}">
                <a16:creationId xmlns:a16="http://schemas.microsoft.com/office/drawing/2014/main" id="{A04CF403-A50D-CE17-7D02-9E8D0300B09F}"/>
              </a:ext>
            </a:extLst>
          </p:cNvPr>
          <p:cNvSpPr txBox="1"/>
          <p:nvPr/>
        </p:nvSpPr>
        <p:spPr>
          <a:xfrm>
            <a:off x="621269" y="1684635"/>
            <a:ext cx="10949462"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平分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ABED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是平行四边形</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交</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连接</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BECD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是矩形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FF1C6C7B-318B-10DD-5C41-55E7E10A0442}"/>
              </a:ext>
            </a:extLst>
          </p:cNvPr>
          <p:cNvSpPr txBox="1"/>
          <p:nvPr/>
        </p:nvSpPr>
        <p:spPr>
          <a:xfrm>
            <a:off x="691846" y="2664987"/>
            <a:ext cx="6613305" cy="3108543"/>
          </a:xfrm>
          <a:prstGeom prst="rect">
            <a:avLst/>
          </a:prstGeom>
          <a:noFill/>
        </p:spPr>
        <p:txBody>
          <a:bodyPr wrap="square">
            <a:spAutoFit/>
          </a:bodyPr>
          <a:lstStyle/>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证法一</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∵AB=BC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平分</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AD=CD.</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ABED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是平行四边形</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BE=AD.∴BE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BE=CD.</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BECD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是平行四边形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BDC=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BECD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是矩形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image79.jpeg">
            <a:extLst>
              <a:ext uri="{FF2B5EF4-FFF2-40B4-BE49-F238E27FC236}">
                <a16:creationId xmlns:a16="http://schemas.microsoft.com/office/drawing/2014/main" id="{F42D62D0-87F3-6500-261A-D922ACBAA74E}"/>
              </a:ext>
            </a:extLst>
          </p:cNvPr>
          <p:cNvPicPr>
            <a:picLocks noChangeAspect="1"/>
          </p:cNvPicPr>
          <p:nvPr/>
        </p:nvPicPr>
        <p:blipFill>
          <a:blip r:embed="rId6"/>
          <a:stretch>
            <a:fillRect/>
          </a:stretch>
        </p:blipFill>
        <p:spPr>
          <a:xfrm>
            <a:off x="7680110" y="3090066"/>
            <a:ext cx="2880677" cy="2258385"/>
          </a:xfrm>
          <a:prstGeom prst="rect">
            <a:avLst/>
          </a:prstGeom>
        </p:spPr>
      </p:pic>
    </p:spTree>
    <p:extLst>
      <p:ext uri="{BB962C8B-B14F-4D97-AF65-F5344CB8AC3E}">
        <p14:creationId xmlns:p14="http://schemas.microsoft.com/office/powerpoint/2010/main" val="332944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471D9-545F-E9B6-2336-7B1862903C9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11E1797-51BC-58D5-9817-A5946A67F9A1}"/>
              </a:ext>
            </a:extLst>
          </p:cNvPr>
          <p:cNvSpPr txBox="1"/>
          <p:nvPr/>
        </p:nvSpPr>
        <p:spPr>
          <a:xfrm>
            <a:off x="767630" y="548800"/>
            <a:ext cx="7056490" cy="3961149"/>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证法二</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∵AB=BC</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BD</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平分</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ABC</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∴AD=CD.</a:t>
            </a:r>
            <a:endPar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四边形</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ABED</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是平行四边形</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∴BE</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AD</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BE=AD</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AB=DE.</a:t>
            </a:r>
            <a:endPar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∴BE</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CD</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BE=CD.</a:t>
            </a:r>
            <a:endPar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四边形</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BECD</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为平行四边形</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∵DE=AB=BC</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四边形</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BECD</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是矩形</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4" name="image79.jpeg">
            <a:extLst>
              <a:ext uri="{FF2B5EF4-FFF2-40B4-BE49-F238E27FC236}">
                <a16:creationId xmlns:a16="http://schemas.microsoft.com/office/drawing/2014/main" id="{63110F56-41C9-A149-3E5F-1BE0833BFB21}"/>
              </a:ext>
            </a:extLst>
          </p:cNvPr>
          <p:cNvPicPr>
            <a:picLocks noChangeAspect="1"/>
          </p:cNvPicPr>
          <p:nvPr/>
        </p:nvPicPr>
        <p:blipFill>
          <a:blip r:embed="rId3"/>
          <a:stretch>
            <a:fillRect/>
          </a:stretch>
        </p:blipFill>
        <p:spPr>
          <a:xfrm>
            <a:off x="8256150" y="836820"/>
            <a:ext cx="2880677" cy="2258385"/>
          </a:xfrm>
          <a:prstGeom prst="rect">
            <a:avLst/>
          </a:prstGeom>
        </p:spPr>
      </p:pic>
      <p:sp>
        <p:nvSpPr>
          <p:cNvPr id="6" name="文本框 5">
            <a:extLst>
              <a:ext uri="{FF2B5EF4-FFF2-40B4-BE49-F238E27FC236}">
                <a16:creationId xmlns:a16="http://schemas.microsoft.com/office/drawing/2014/main" id="{8E76C0DE-6489-50B1-0342-034D3CA2B0DF}"/>
              </a:ext>
            </a:extLst>
          </p:cNvPr>
          <p:cNvSpPr txBox="1"/>
          <p:nvPr/>
        </p:nvSpPr>
        <p:spPr>
          <a:xfrm>
            <a:off x="792526" y="4653085"/>
            <a:ext cx="10780556" cy="1152367"/>
          </a:xfrm>
          <a:prstGeom prst="rect">
            <a:avLst/>
          </a:prstGeom>
          <a:noFill/>
        </p:spPr>
        <p:txBody>
          <a:bodyPr wrap="square">
            <a:spAutoFit/>
          </a:bodyPr>
          <a:lstStyle/>
          <a:p>
            <a:pPr>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方法总结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四边形是平行四边形或者很容易证明它是平行四边形时</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可以考虑两种方法证明矩形</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:①</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证明有一个角是直角</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;②</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证对角线相等</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5146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4C5EA-C3E9-3A39-5CDD-2216B9CC7496}"/>
            </a:ext>
          </a:extLst>
        </p:cNvPr>
        <p:cNvGrpSpPr/>
        <p:nvPr/>
      </p:nvGrpSpPr>
      <p:grpSpPr>
        <a:xfrm>
          <a:off x="0" y="0"/>
          <a:ext cx="0" cy="0"/>
          <a:chOff x="0" y="0"/>
          <a:chExt cx="0" cy="0"/>
        </a:xfrm>
      </p:grpSpPr>
      <p:pic>
        <p:nvPicPr>
          <p:cNvPr id="2" name="image80.jpeg">
            <a:extLst>
              <a:ext uri="{FF2B5EF4-FFF2-40B4-BE49-F238E27FC236}">
                <a16:creationId xmlns:a16="http://schemas.microsoft.com/office/drawing/2014/main" id="{46940B6E-BCAE-3DCC-BE3A-98B325BF1330}"/>
              </a:ext>
            </a:extLst>
          </p:cNvPr>
          <p:cNvPicPr>
            <a:picLocks noChangeAspect="1"/>
          </p:cNvPicPr>
          <p:nvPr/>
        </p:nvPicPr>
        <p:blipFill>
          <a:blip r:embed="rId3"/>
          <a:stretch>
            <a:fillRect/>
          </a:stretch>
        </p:blipFill>
        <p:spPr>
          <a:xfrm>
            <a:off x="623620" y="548800"/>
            <a:ext cx="1385895" cy="395970"/>
          </a:xfrm>
          <a:prstGeom prst="rect">
            <a:avLst/>
          </a:prstGeom>
        </p:spPr>
      </p:pic>
      <p:sp>
        <p:nvSpPr>
          <p:cNvPr id="4" name="文本框 3">
            <a:extLst>
              <a:ext uri="{FF2B5EF4-FFF2-40B4-BE49-F238E27FC236}">
                <a16:creationId xmlns:a16="http://schemas.microsoft.com/office/drawing/2014/main" id="{7D704AF8-491C-976E-075C-259860625041}"/>
              </a:ext>
            </a:extLst>
          </p:cNvPr>
          <p:cNvSpPr txBox="1"/>
          <p:nvPr/>
        </p:nvSpPr>
        <p:spPr>
          <a:xfrm>
            <a:off x="623620" y="1052835"/>
            <a:ext cx="10656740"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·长春</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O</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的中点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AOD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BOC.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是矩形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65B45E06-DC1C-7BA5-D11C-B6C8F943B9E2}"/>
                  </a:ext>
                </a:extLst>
              </p:cNvPr>
              <p:cNvSpPr txBox="1"/>
              <p:nvPr/>
            </p:nvSpPr>
            <p:spPr>
              <a:xfrm>
                <a:off x="641305" y="2034552"/>
                <a:ext cx="7326825" cy="3622402"/>
              </a:xfrm>
              <a:prstGeom prst="rect">
                <a:avLst/>
              </a:prstGeom>
              <a:noFill/>
            </p:spPr>
            <p:txBody>
              <a:bodyPr wrap="square">
                <a:spAutoFit/>
              </a:bodyPr>
              <a:lstStyle/>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证明</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∵O</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是边</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的中点</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∴OA=OB.</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AOD</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BOC</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d>
                      <m:dPr>
                        <m:begChr m:val="{"/>
                        <m:endChr m:val=""/>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mPr>
                          <m:mr>
                            <m:e>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𝟗𝟎</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e>
                          </m:mr>
                          <m:mr>
                            <m:e>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𝑶𝑨</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𝑶𝑩</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e>
                          </m:mr>
                          <m:mr>
                            <m:e>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𝑨𝑶𝑫</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𝑩𝑶𝑪</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e>
                          </m:mr>
                        </m:m>
                      </m:e>
                    </m:d>
                  </m:oMath>
                </a14:m>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AOD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BOC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(ASA),</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∴AD=BC.</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是平行四边形</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是矩形</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6" name="文本框 5">
                <a:extLst>
                  <a:ext uri="{FF2B5EF4-FFF2-40B4-BE49-F238E27FC236}">
                    <a16:creationId xmlns:a16="http://schemas.microsoft.com/office/drawing/2014/main" id="{65B45E06-DC1C-7BA5-D11C-B6C8F943B9E2}"/>
                  </a:ext>
                </a:extLst>
              </p:cNvPr>
              <p:cNvSpPr txBox="1">
                <a:spLocks noRot="1" noChangeAspect="1" noMove="1" noResize="1" noEditPoints="1" noAdjustHandles="1" noChangeArrowheads="1" noChangeShapeType="1" noTextEdit="1"/>
              </p:cNvSpPr>
              <p:nvPr/>
            </p:nvSpPr>
            <p:spPr>
              <a:xfrm>
                <a:off x="641305" y="2034552"/>
                <a:ext cx="7326825" cy="3622402"/>
              </a:xfrm>
              <a:prstGeom prst="rect">
                <a:avLst/>
              </a:prstGeom>
              <a:blipFill>
                <a:blip r:embed="rId4"/>
                <a:stretch>
                  <a:fillRect l="-1664" t="-2357" b="-4040"/>
                </a:stretch>
              </a:blipFill>
            </p:spPr>
            <p:txBody>
              <a:bodyPr/>
              <a:lstStyle/>
              <a:p>
                <a:r>
                  <a:rPr lang="zh-CN" altLang="en-US">
                    <a:noFill/>
                  </a:rPr>
                  <a:t> </a:t>
                </a:r>
              </a:p>
            </p:txBody>
          </p:sp>
        </mc:Fallback>
      </mc:AlternateContent>
      <p:pic>
        <p:nvPicPr>
          <p:cNvPr id="7" name="image81.jpeg">
            <a:extLst>
              <a:ext uri="{FF2B5EF4-FFF2-40B4-BE49-F238E27FC236}">
                <a16:creationId xmlns:a16="http://schemas.microsoft.com/office/drawing/2014/main" id="{68ADBDED-EECE-E689-E963-FFD2D89E30CD}"/>
              </a:ext>
            </a:extLst>
          </p:cNvPr>
          <p:cNvPicPr>
            <a:picLocks noChangeAspect="1"/>
          </p:cNvPicPr>
          <p:nvPr/>
        </p:nvPicPr>
        <p:blipFill>
          <a:blip r:embed="rId5"/>
          <a:stretch>
            <a:fillRect/>
          </a:stretch>
        </p:blipFill>
        <p:spPr>
          <a:xfrm>
            <a:off x="7896125" y="2964247"/>
            <a:ext cx="3114156" cy="1886812"/>
          </a:xfrm>
          <a:prstGeom prst="rect">
            <a:avLst/>
          </a:prstGeom>
        </p:spPr>
      </p:pic>
    </p:spTree>
    <p:extLst>
      <p:ext uri="{BB962C8B-B14F-4D97-AF65-F5344CB8AC3E}">
        <p14:creationId xmlns:p14="http://schemas.microsoft.com/office/powerpoint/2010/main" val="247223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4F61F-6499-021B-4757-8B41C95FBF1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6F894FE-B963-9C62-7FD1-34C1248DCE90}"/>
              </a:ext>
            </a:extLst>
          </p:cNvPr>
          <p:cNvSpPr txBox="1"/>
          <p:nvPr/>
        </p:nvSpPr>
        <p:spPr>
          <a:xfrm>
            <a:off x="695625" y="620805"/>
            <a:ext cx="11088770" cy="1384995"/>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的中点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过点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作</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交</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连接</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作</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CG</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交</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EF</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的延长线于点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G</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连接</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DG.</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DECG</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是平行四边形</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D99363C-13AF-5F80-CE8A-33720AEF207E}"/>
              </a:ext>
            </a:extLst>
          </p:cNvPr>
          <p:cNvSpPr txBox="1"/>
          <p:nvPr/>
        </p:nvSpPr>
        <p:spPr>
          <a:xfrm>
            <a:off x="767630" y="2025669"/>
            <a:ext cx="5544385" cy="3539430"/>
          </a:xfrm>
          <a:prstGeom prst="rect">
            <a:avLst/>
          </a:prstGeom>
          <a:noFill/>
        </p:spPr>
        <p:txBody>
          <a:bodyPr wrap="square">
            <a:spAutoFit/>
          </a:bodyPr>
          <a:lstStyle/>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证明</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是边</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DC</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的中点</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∴DF=CF.</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∵CG</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CGF.</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DFE=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CFG</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CGF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(AAS)</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∴DE=CG.</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∵CG</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DECG</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是平行四边形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82.jpeg">
            <a:extLst>
              <a:ext uri="{FF2B5EF4-FFF2-40B4-BE49-F238E27FC236}">
                <a16:creationId xmlns:a16="http://schemas.microsoft.com/office/drawing/2014/main" id="{CF6EC953-B76A-6DC6-8B5E-EB7B0D3BD0EC}"/>
              </a:ext>
            </a:extLst>
          </p:cNvPr>
          <p:cNvPicPr>
            <a:picLocks noChangeAspect="1"/>
          </p:cNvPicPr>
          <p:nvPr/>
        </p:nvPicPr>
        <p:blipFill>
          <a:blip r:embed="rId3"/>
          <a:stretch>
            <a:fillRect/>
          </a:stretch>
        </p:blipFill>
        <p:spPr>
          <a:xfrm>
            <a:off x="7752115" y="2708950"/>
            <a:ext cx="2573988" cy="1908882"/>
          </a:xfrm>
          <a:prstGeom prst="rect">
            <a:avLst/>
          </a:prstGeom>
        </p:spPr>
      </p:pic>
    </p:spTree>
    <p:extLst>
      <p:ext uri="{BB962C8B-B14F-4D97-AF65-F5344CB8AC3E}">
        <p14:creationId xmlns:p14="http://schemas.microsoft.com/office/powerpoint/2010/main" val="702262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5F177-2CCB-FF2D-702A-FC12121BF8E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33197F2-AD21-D304-7581-5FDE4D2B2C65}"/>
              </a:ext>
            </a:extLst>
          </p:cNvPr>
          <p:cNvSpPr txBox="1"/>
          <p:nvPr/>
        </p:nvSpPr>
        <p:spPr>
          <a:xfrm>
            <a:off x="767630" y="548800"/>
            <a:ext cx="8568595"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平分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DECG</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是矩形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1251B0C4-0E25-3F31-307D-845053CBAB5E}"/>
              </a:ext>
            </a:extLst>
          </p:cNvPr>
          <p:cNvSpPr txBox="1"/>
          <p:nvPr/>
        </p:nvSpPr>
        <p:spPr>
          <a:xfrm>
            <a:off x="774457" y="1255470"/>
            <a:ext cx="6106510" cy="4534831"/>
          </a:xfrm>
          <a:prstGeom prst="rect">
            <a:avLst/>
          </a:prstGeom>
          <a:noFill/>
        </p:spPr>
        <p:txBody>
          <a:bodyPr wrap="square">
            <a:spAutoFit/>
          </a:bodyPr>
          <a:lstStyle/>
          <a:p>
            <a:pPr>
              <a:lnSpc>
                <a:spcPct val="150000"/>
              </a:lnSpc>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平分</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FDE.</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DEF.</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EDF.∴EF=DF.</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DECG</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是平行四边形</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∴DF=CF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EF=GF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∴CD=EG.</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DECG</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是矩形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82.jpeg">
            <a:extLst>
              <a:ext uri="{FF2B5EF4-FFF2-40B4-BE49-F238E27FC236}">
                <a16:creationId xmlns:a16="http://schemas.microsoft.com/office/drawing/2014/main" id="{03899846-8ECD-CA2A-7F18-586E1D485917}"/>
              </a:ext>
            </a:extLst>
          </p:cNvPr>
          <p:cNvPicPr>
            <a:picLocks noChangeAspect="1"/>
          </p:cNvPicPr>
          <p:nvPr/>
        </p:nvPicPr>
        <p:blipFill>
          <a:blip r:embed="rId3"/>
          <a:stretch>
            <a:fillRect/>
          </a:stretch>
        </p:blipFill>
        <p:spPr>
          <a:xfrm>
            <a:off x="7536100" y="2317504"/>
            <a:ext cx="2997541" cy="2222992"/>
          </a:xfrm>
          <a:prstGeom prst="rect">
            <a:avLst/>
          </a:prstGeom>
        </p:spPr>
      </p:pic>
    </p:spTree>
    <p:extLst>
      <p:ext uri="{BB962C8B-B14F-4D97-AF65-F5344CB8AC3E}">
        <p14:creationId xmlns:p14="http://schemas.microsoft.com/office/powerpoint/2010/main" val="167089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8443D-BB2A-534B-D6FA-51C0160DD2F4}"/>
            </a:ext>
          </a:extLst>
        </p:cNvPr>
        <p:cNvGrpSpPr/>
        <p:nvPr/>
      </p:nvGrpSpPr>
      <p:grpSpPr>
        <a:xfrm>
          <a:off x="0" y="0"/>
          <a:ext cx="0" cy="0"/>
          <a:chOff x="0" y="0"/>
          <a:chExt cx="0" cy="0"/>
        </a:xfrm>
      </p:grpSpPr>
      <p:pic>
        <p:nvPicPr>
          <p:cNvPr id="2" name="image83.jpeg">
            <a:extLst>
              <a:ext uri="{FF2B5EF4-FFF2-40B4-BE49-F238E27FC236}">
                <a16:creationId xmlns:a16="http://schemas.microsoft.com/office/drawing/2014/main" id="{314FBF23-B1C8-AE0B-3FCD-98FEFAEEA1E8}"/>
              </a:ext>
            </a:extLst>
          </p:cNvPr>
          <p:cNvPicPr>
            <a:picLocks noChangeAspect="1"/>
          </p:cNvPicPr>
          <p:nvPr/>
        </p:nvPicPr>
        <p:blipFill>
          <a:blip r:embed="rId3"/>
          <a:stretch>
            <a:fillRect/>
          </a:stretch>
        </p:blipFill>
        <p:spPr>
          <a:xfrm>
            <a:off x="555865" y="514576"/>
            <a:ext cx="7226972" cy="504035"/>
          </a:xfrm>
          <a:prstGeom prst="rect">
            <a:avLst/>
          </a:prstGeom>
        </p:spPr>
      </p:pic>
      <p:sp>
        <p:nvSpPr>
          <p:cNvPr id="4" name="文本框 3">
            <a:extLst>
              <a:ext uri="{FF2B5EF4-FFF2-40B4-BE49-F238E27FC236}">
                <a16:creationId xmlns:a16="http://schemas.microsoft.com/office/drawing/2014/main" id="{8C90AB6D-967B-8F39-B8B4-AE1616D7376B}"/>
              </a:ext>
            </a:extLst>
          </p:cNvPr>
          <p:cNvSpPr txBox="1"/>
          <p:nvPr/>
        </p:nvSpPr>
        <p:spPr>
          <a:xfrm>
            <a:off x="1958992" y="455990"/>
            <a:ext cx="6106510" cy="492443"/>
          </a:xfrm>
          <a:prstGeom prst="rect">
            <a:avLst/>
          </a:prstGeom>
          <a:noFill/>
        </p:spPr>
        <p:txBody>
          <a:bodyPr wrap="square">
            <a:spAutoFit/>
          </a:bodyPr>
          <a:lstStyle/>
          <a:p>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利用角度判定四边形是矩形</a:t>
            </a:r>
            <a:endParaRPr lang="zh-CN" altLang="en-US" sz="26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84.jpeg">
            <a:extLst>
              <a:ext uri="{FF2B5EF4-FFF2-40B4-BE49-F238E27FC236}">
                <a16:creationId xmlns:a16="http://schemas.microsoft.com/office/drawing/2014/main" id="{0E8988EE-81CE-37CE-9360-24907559992F}"/>
              </a:ext>
            </a:extLst>
          </p:cNvPr>
          <p:cNvPicPr>
            <a:picLocks noChangeAspect="1"/>
          </p:cNvPicPr>
          <p:nvPr/>
        </p:nvPicPr>
        <p:blipFill>
          <a:blip r:embed="rId4"/>
          <a:stretch>
            <a:fillRect/>
          </a:stretch>
        </p:blipFill>
        <p:spPr>
          <a:xfrm>
            <a:off x="543048" y="1140259"/>
            <a:ext cx="777304" cy="353093"/>
          </a:xfrm>
          <a:prstGeom prst="rect">
            <a:avLst/>
          </a:prstGeom>
        </p:spPr>
      </p:pic>
      <p:sp>
        <p:nvSpPr>
          <p:cNvPr id="7" name="文本框 6">
            <a:extLst>
              <a:ext uri="{FF2B5EF4-FFF2-40B4-BE49-F238E27FC236}">
                <a16:creationId xmlns:a16="http://schemas.microsoft.com/office/drawing/2014/main" id="{041EFD0E-0B76-BA24-1F44-B8C4D0AD5DB2}"/>
              </a:ext>
            </a:extLst>
          </p:cNvPr>
          <p:cNvSpPr txBox="1"/>
          <p:nvPr/>
        </p:nvSpPr>
        <p:spPr>
          <a:xfrm>
            <a:off x="411855" y="1053501"/>
            <a:ext cx="10485161" cy="892552"/>
          </a:xfrm>
          <a:prstGeom prst="rect">
            <a:avLst/>
          </a:prstGeom>
          <a:noFill/>
        </p:spPr>
        <p:txBody>
          <a:bodyPr wrap="square">
            <a:spAutoFit/>
          </a:bodyPr>
          <a:lstStyle/>
          <a:p>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各角的平分线分别相交于点</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G</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H.</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EFGH</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是矩形</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6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image85.jpeg">
            <a:extLst>
              <a:ext uri="{FF2B5EF4-FFF2-40B4-BE49-F238E27FC236}">
                <a16:creationId xmlns:a16="http://schemas.microsoft.com/office/drawing/2014/main" id="{C53EC533-7C46-044E-A92C-9F688B9BE31E}"/>
              </a:ext>
            </a:extLst>
          </p:cNvPr>
          <p:cNvPicPr>
            <a:picLocks noChangeAspect="1"/>
          </p:cNvPicPr>
          <p:nvPr/>
        </p:nvPicPr>
        <p:blipFill>
          <a:blip r:embed="rId5"/>
          <a:stretch>
            <a:fillRect/>
          </a:stretch>
        </p:blipFill>
        <p:spPr>
          <a:xfrm>
            <a:off x="8038760" y="1642725"/>
            <a:ext cx="3307523" cy="1512058"/>
          </a:xfrm>
          <a:prstGeom prst="rect">
            <a:avLst/>
          </a:prstGeom>
        </p:spPr>
      </p:pic>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81BD01DE-8487-4371-8FCF-AF02EC346A8D}"/>
                  </a:ext>
                </a:extLst>
              </p:cNvPr>
              <p:cNvSpPr txBox="1"/>
              <p:nvPr/>
            </p:nvSpPr>
            <p:spPr>
              <a:xfrm>
                <a:off x="443386" y="1946053"/>
                <a:ext cx="8784610" cy="3069045"/>
              </a:xfrm>
              <a:prstGeom prst="rect">
                <a:avLst/>
              </a:prstGeom>
              <a:noFill/>
            </p:spPr>
            <p:txBody>
              <a:bodyPr wrap="square">
                <a:spAutoFit/>
              </a:bodyPr>
              <a:lstStyle/>
              <a:p>
                <a:pPr>
                  <a:buNone/>
                </a:pP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证明</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是平行四边形</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DAB+</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180</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∵AH</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BH</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分别平分</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DAB</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HAB+</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HBA=</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DAB+</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DAB+</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H=</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同理可得</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F=</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HEF=</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EFGH</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是矩形</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10" name="文本框 9">
                <a:extLst>
                  <a:ext uri="{FF2B5EF4-FFF2-40B4-BE49-F238E27FC236}">
                    <a16:creationId xmlns:a16="http://schemas.microsoft.com/office/drawing/2014/main" id="{81BD01DE-8487-4371-8FCF-AF02EC346A8D}"/>
                  </a:ext>
                </a:extLst>
              </p:cNvPr>
              <p:cNvSpPr txBox="1">
                <a:spLocks noRot="1" noChangeAspect="1" noMove="1" noResize="1" noEditPoints="1" noAdjustHandles="1" noChangeArrowheads="1" noChangeShapeType="1" noTextEdit="1"/>
              </p:cNvSpPr>
              <p:nvPr/>
            </p:nvSpPr>
            <p:spPr>
              <a:xfrm>
                <a:off x="443386" y="1946053"/>
                <a:ext cx="8784610" cy="3069045"/>
              </a:xfrm>
              <a:prstGeom prst="rect">
                <a:avLst/>
              </a:prstGeom>
              <a:blipFill>
                <a:blip r:embed="rId6"/>
                <a:stretch>
                  <a:fillRect l="-1249" t="-2183" b="-4365"/>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3D463696-6150-1663-287E-AC718BD52856}"/>
              </a:ext>
            </a:extLst>
          </p:cNvPr>
          <p:cNvSpPr txBox="1"/>
          <p:nvPr/>
        </p:nvSpPr>
        <p:spPr>
          <a:xfrm>
            <a:off x="443386" y="5015098"/>
            <a:ext cx="10800750" cy="892552"/>
          </a:xfrm>
          <a:prstGeom prst="rect">
            <a:avLst/>
          </a:prstGeom>
          <a:noFill/>
        </p:spPr>
        <p:txBody>
          <a:bodyPr wrap="square">
            <a:spAutoFit/>
          </a:bodyPr>
          <a:lstStyle/>
          <a:p>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方法总结</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四边形中若出现角的条件或关系</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尤其是角平分线</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可考虑直接用“有三个角是直角的四边形是矩形”证明</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17653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03C8D-7652-B4FD-1659-A31B8F3D252A}"/>
            </a:ext>
          </a:extLst>
        </p:cNvPr>
        <p:cNvGrpSpPr/>
        <p:nvPr/>
      </p:nvGrpSpPr>
      <p:grpSpPr>
        <a:xfrm>
          <a:off x="0" y="0"/>
          <a:ext cx="0" cy="0"/>
          <a:chOff x="0" y="0"/>
          <a:chExt cx="0" cy="0"/>
        </a:xfrm>
      </p:grpSpPr>
      <p:pic>
        <p:nvPicPr>
          <p:cNvPr id="2" name="image86.jpeg">
            <a:extLst>
              <a:ext uri="{FF2B5EF4-FFF2-40B4-BE49-F238E27FC236}">
                <a16:creationId xmlns:a16="http://schemas.microsoft.com/office/drawing/2014/main" id="{08462C49-F426-D2F1-C298-33D98FF7D9FD}"/>
              </a:ext>
            </a:extLst>
          </p:cNvPr>
          <p:cNvPicPr>
            <a:picLocks noChangeAspect="1"/>
          </p:cNvPicPr>
          <p:nvPr/>
        </p:nvPicPr>
        <p:blipFill>
          <a:blip r:embed="rId3"/>
          <a:stretch>
            <a:fillRect/>
          </a:stretch>
        </p:blipFill>
        <p:spPr>
          <a:xfrm>
            <a:off x="767630" y="620805"/>
            <a:ext cx="1385895" cy="395970"/>
          </a:xfrm>
          <a:prstGeom prst="rect">
            <a:avLst/>
          </a:prstGeom>
        </p:spPr>
      </p:pic>
      <p:sp>
        <p:nvSpPr>
          <p:cNvPr id="4" name="文本框 3">
            <a:extLst>
              <a:ext uri="{FF2B5EF4-FFF2-40B4-BE49-F238E27FC236}">
                <a16:creationId xmlns:a16="http://schemas.microsoft.com/office/drawing/2014/main" id="{1501A570-0D7B-880A-B670-73E7E86EF41C}"/>
              </a:ext>
            </a:extLst>
          </p:cNvPr>
          <p:cNvSpPr txBox="1"/>
          <p:nvPr/>
        </p:nvSpPr>
        <p:spPr>
          <a:xfrm>
            <a:off x="767630" y="1016775"/>
            <a:ext cx="10800750" cy="2599686"/>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下列条件能使四边形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为矩形的是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87.jpeg">
            <a:extLst>
              <a:ext uri="{FF2B5EF4-FFF2-40B4-BE49-F238E27FC236}">
                <a16:creationId xmlns:a16="http://schemas.microsoft.com/office/drawing/2014/main" id="{6DBBF573-03DB-80EB-DEC9-EC05358F66B4}"/>
              </a:ext>
            </a:extLst>
          </p:cNvPr>
          <p:cNvPicPr>
            <a:picLocks noChangeAspect="1"/>
          </p:cNvPicPr>
          <p:nvPr/>
        </p:nvPicPr>
        <p:blipFill>
          <a:blip r:embed="rId4"/>
          <a:stretch>
            <a:fillRect/>
          </a:stretch>
        </p:blipFill>
        <p:spPr>
          <a:xfrm>
            <a:off x="5087930" y="3861030"/>
            <a:ext cx="2808195" cy="1755122"/>
          </a:xfrm>
          <a:prstGeom prst="rect">
            <a:avLst/>
          </a:prstGeom>
        </p:spPr>
      </p:pic>
      <p:sp>
        <p:nvSpPr>
          <p:cNvPr id="7" name="文本框 6">
            <a:extLst>
              <a:ext uri="{FF2B5EF4-FFF2-40B4-BE49-F238E27FC236}">
                <a16:creationId xmlns:a16="http://schemas.microsoft.com/office/drawing/2014/main" id="{49672A80-088E-EFCB-6F38-D7972754C80E}"/>
              </a:ext>
            </a:extLst>
          </p:cNvPr>
          <p:cNvSpPr txBox="1"/>
          <p:nvPr/>
        </p:nvSpPr>
        <p:spPr>
          <a:xfrm>
            <a:off x="2927780" y="1808830"/>
            <a:ext cx="43203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1490482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3938</TotalTime>
  <Words>1112</Words>
  <Application>Microsoft Office PowerPoint</Application>
  <PresentationFormat>宽屏</PresentationFormat>
  <Paragraphs>95</Paragraphs>
  <Slides>11</Slides>
  <Notes>11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黑体</vt:lpstr>
      <vt:lpstr>Arial</vt:lpstr>
      <vt:lpstr>Calibri</vt:lpstr>
      <vt:lpstr>Calibri Light</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lastModifiedBy>PC</cp:lastModifiedBy>
  <cp:revision>235</cp:revision>
  <dcterms:created xsi:type="dcterms:W3CDTF">2024-04-24T12:16:00Z</dcterms:created>
  <dcterms:modified xsi:type="dcterms:W3CDTF">2025-04-02T05:27:58Z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RubyTemplateID">
    <vt:lpwstr>13</vt:lpwstr>
  </property>
  <property fmtid="{D5CDD505-2E9C-101B-9397-08002B2CF9AE}" pid="4" name="ICV">
    <vt:lpwstr>C1F74F484A28490C9854105CB33BFC36_13</vt:lpwstr>
  </property>
</Properties>
</file>