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67" r:id="rId2"/>
    <p:sldId id="4383" r:id="rId3"/>
    <p:sldId id="4384" r:id="rId4"/>
    <p:sldId id="4385" r:id="rId5"/>
    <p:sldId id="4386" r:id="rId6"/>
    <p:sldId id="4387" r:id="rId7"/>
    <p:sldId id="4388" r:id="rId8"/>
    <p:sldId id="4389" r:id="rId9"/>
    <p:sldId id="4390" r:id="rId10"/>
    <p:sldId id="4391" r:id="rId11"/>
    <p:sldId id="4392" r:id="rId12"/>
    <p:sldId id="4393" r:id="rId13"/>
    <p:sldId id="4394" r:id="rId14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2761" autoAdjust="0"/>
  </p:normalViewPr>
  <p:slideViewPr>
    <p:cSldViewPr showGuides="1">
      <p:cViewPr varScale="1">
        <p:scale>
          <a:sx n="74" d="100"/>
          <a:sy n="74" d="100"/>
        </p:scale>
        <p:origin x="1090" y="7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77AE6-D605-D363-6BF7-4D049BBA9C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CFE09EB-B206-F902-DE56-272BE46290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7B7CA90-CA6A-0D9D-FBB2-22BAF0A9AF4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9911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16E9F-25FB-3844-6D9D-797C029D0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F6A5048-8471-FD4D-6B5D-2F232E47B8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CB81CA9-1720-888C-D0E6-6B7A7FBB04A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2329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0B623-8EA8-9717-B17D-3BAA8F039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CAE1541-FB0E-C9DD-7708-BF4D78E737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0826D50-3C6C-6BDF-93E8-21FDEBDD057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9557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7F9EB3-556A-B65F-817B-1578F3AB6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735528E-A1E1-32AD-0C1C-C1A4394A52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72D7BC2-29CF-C583-DF26-443B4C56D0E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492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5ACBA-152C-A53A-324E-27C8551F68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D3C0D15-B902-C444-B15E-5611E5FD59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4BCF353-6479-566E-AFD1-62F4AF5FCF1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465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6AA7F2-DC36-DFA1-2CC0-9A3826765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81C9D7E-D2F6-1BAB-0B67-C40FD211D0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5397E33-7823-BFC1-D7D8-C07593C4268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6447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6A016-14EE-48F2-A778-D5CE4CD6E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09FBEF5-A3BA-208C-E6F3-8763A7B69F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803068B-B68E-B57A-0EA3-5D373A77DE5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880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D516D5-5E32-2699-1F8E-4AB13FB48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196185D-BD4C-D781-A469-EE4D7A0D1D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5315D9A-E92E-2ECC-0F39-D5A2A7EF4FF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6746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39B490-B495-AEA9-C75E-61C0D69763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8B67042-4E55-EA34-A1FB-902184D658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5D31D5F-F6E2-3D19-0D01-50F6508BAD4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766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C50E6E-DE03-A0C4-3C03-4ECCA5803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16B0F83-6AA3-8F5B-A10B-6934D7690A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0DDFB6B-87D5-0A17-59D9-05337C1B4C6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4605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B19A3-6858-0A96-FEF3-777ECE564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D99B978-7E15-A83C-F1F6-30C974F6AE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EDB8A8F-FE34-06BA-9ABC-A9892CFB154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0251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803DF2-E2CC-8726-ECB9-3F19893C7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B34BA1C-25A1-EFA9-7439-4DD4CB93F2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6726CA3-B268-621B-D0E0-0E2C48BC1FC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185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81BF367-2640-08DB-D61C-8B6D9CDBECF6}"/>
              </a:ext>
            </a:extLst>
          </p:cNvPr>
          <p:cNvSpPr txBox="1"/>
          <p:nvPr/>
        </p:nvSpPr>
        <p:spPr>
          <a:xfrm>
            <a:off x="2279735" y="1916895"/>
            <a:ext cx="727250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投　影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中心投影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66AA31-741A-5731-345A-4D21C1866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75B0833-6D1A-8D0C-9213-1E50D95754D5}"/>
              </a:ext>
            </a:extLst>
          </p:cNvPr>
          <p:cNvSpPr txBox="1"/>
          <p:nvPr/>
        </p:nvSpPr>
        <p:spPr>
          <a:xfrm>
            <a:off x="623620" y="548800"/>
            <a:ext cx="1080075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王琳同学在晚上由路灯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走向路灯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当他行走到点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处时发现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他在路灯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下的影长为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且恰好位于路灯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的正下方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接着他又走了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此时他在路灯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下的影子恰好位于路灯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的正下方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已知王琳身高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m)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求王琳站在点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处在路灯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下的影长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1113992-0453-564D-612B-A8DED45E5174}"/>
                  </a:ext>
                </a:extLst>
              </p:cNvPr>
              <p:cNvSpPr txBox="1"/>
              <p:nvPr/>
            </p:nvSpPr>
            <p:spPr>
              <a:xfrm>
                <a:off x="695625" y="2811079"/>
                <a:ext cx="7704535" cy="31075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 algn="just">
                  <a:buNone/>
                </a:pP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CEP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𝑬𝑷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𝑪𝑷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𝑸𝑫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王琳站在点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处在路灯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下的影长为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1113992-0453-564D-612B-A8DED45E51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811079"/>
                <a:ext cx="7704535" cy="3107517"/>
              </a:xfrm>
              <a:prstGeom prst="rect">
                <a:avLst/>
              </a:prstGeom>
              <a:blipFill>
                <a:blip r:embed="rId3"/>
                <a:stretch>
                  <a:fillRect l="-1582" t="-2549" b="-4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80.jpeg">
            <a:extLst>
              <a:ext uri="{FF2B5EF4-FFF2-40B4-BE49-F238E27FC236}">
                <a16:creationId xmlns:a16="http://schemas.microsoft.com/office/drawing/2014/main" id="{1296584C-79EB-EDF5-A0A9-CEFE5165C6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160" y="3069582"/>
            <a:ext cx="2391069" cy="2303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92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D4C62-10D6-B112-B510-BFD0A21BF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9505CA-B8CB-3A91-6EBD-01F36D29D155}"/>
              </a:ext>
            </a:extLst>
          </p:cNvPr>
          <p:cNvSpPr txBox="1"/>
          <p:nvPr/>
        </p:nvSpPr>
        <p:spPr>
          <a:xfrm>
            <a:off x="767630" y="548800"/>
            <a:ext cx="610465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求路灯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的高度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CCE4F3-57D8-E143-D8B6-F795AEB77268}"/>
                  </a:ext>
                </a:extLst>
              </p:cNvPr>
              <p:cNvSpPr txBox="1"/>
              <p:nvPr/>
            </p:nvSpPr>
            <p:spPr>
              <a:xfrm>
                <a:off x="767629" y="1268850"/>
                <a:ext cx="6264435" cy="31799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DFQ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𝑭𝑸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𝑸𝑫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路灯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的高度为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CCE4F3-57D8-E143-D8B6-F795AEB772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29" y="1268850"/>
                <a:ext cx="6264435" cy="3179973"/>
              </a:xfrm>
              <a:prstGeom prst="rect">
                <a:avLst/>
              </a:prstGeom>
              <a:blipFill>
                <a:blip r:embed="rId3"/>
                <a:stretch>
                  <a:fillRect l="-2043" b="-45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80.jpeg">
            <a:extLst>
              <a:ext uri="{FF2B5EF4-FFF2-40B4-BE49-F238E27FC236}">
                <a16:creationId xmlns:a16="http://schemas.microsoft.com/office/drawing/2014/main" id="{2E33C4CA-11B1-4B02-ABE1-A8B60D0F0A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135" y="1700880"/>
            <a:ext cx="2391069" cy="2303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87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F4C14F-3D99-1BF2-DB6C-B15125504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81.jpeg">
            <a:extLst>
              <a:ext uri="{FF2B5EF4-FFF2-40B4-BE49-F238E27FC236}">
                <a16:creationId xmlns:a16="http://schemas.microsoft.com/office/drawing/2014/main" id="{46878401-E5F8-A6C7-263E-5C4DA6CCB9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2639" y="470327"/>
            <a:ext cx="3666722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080164F-9567-2DBD-296A-EC99D4DF0ADD}"/>
              </a:ext>
            </a:extLst>
          </p:cNvPr>
          <p:cNvSpPr txBox="1"/>
          <p:nvPr/>
        </p:nvSpPr>
        <p:spPr>
          <a:xfrm>
            <a:off x="692858" y="965413"/>
            <a:ext cx="10584735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如图所示为某种型号的台灯的横截面图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已知台灯灯柱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且与水平桌面垂直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灯臂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灯头的横截面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为直角三角形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当灯臂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与灯柱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垂直时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边射出的光线刚好射到底座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点处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若不考虑其他因素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则该台灯在桌面可照亮的宽度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82.jpeg">
            <a:extLst>
              <a:ext uri="{FF2B5EF4-FFF2-40B4-BE49-F238E27FC236}">
                <a16:creationId xmlns:a16="http://schemas.microsoft.com/office/drawing/2014/main" id="{DECB1BBC-A5B7-5636-D25C-4E0615B52F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90" y="4005040"/>
            <a:ext cx="3660815" cy="172812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0B8EDF7-1CD5-B947-D358-3F30B61C78E3}"/>
              </a:ext>
            </a:extLst>
          </p:cNvPr>
          <p:cNvSpPr txBox="1"/>
          <p:nvPr/>
        </p:nvSpPr>
        <p:spPr>
          <a:xfrm>
            <a:off x="1821088" y="3684363"/>
            <a:ext cx="8906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052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8EC9DF-8860-E30C-6999-F3BF6FDD4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3D30EAF-ED6B-A4FC-03E7-70D1B379C4CF}"/>
              </a:ext>
            </a:extLst>
          </p:cNvPr>
          <p:cNvSpPr txBox="1"/>
          <p:nvPr/>
        </p:nvSpPr>
        <p:spPr>
          <a:xfrm>
            <a:off x="623619" y="546557"/>
            <a:ext cx="1101676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与一盏灯相对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有一玻璃幕墙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幕墙前面的地面上有一盆花和一棵树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晚上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幕墙反射路灯灯光形成花的影子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灯光照射形成树的影子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你能确定此时路灯光源的位置吗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8C6E65-4401-C3A6-D68C-4A3F87314711}"/>
              </a:ext>
            </a:extLst>
          </p:cNvPr>
          <p:cNvSpPr txBox="1"/>
          <p:nvPr/>
        </p:nvSpPr>
        <p:spPr>
          <a:xfrm>
            <a:off x="767630" y="2564940"/>
            <a:ext cx="7173979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如答案图所示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过树的顶端及其影子的顶端作一条直线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再过花的顶端及其影子的顶端作一条直线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与幕墙相交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根据平面镜反射原理作出入射光线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与第一条直线交于一点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就是路灯光源的位置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83.jpeg">
            <a:extLst>
              <a:ext uri="{FF2B5EF4-FFF2-40B4-BE49-F238E27FC236}">
                <a16:creationId xmlns:a16="http://schemas.microsoft.com/office/drawing/2014/main" id="{4A2AB158-BBE0-5AE2-8FC7-DBEB91139C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160" y="3218952"/>
            <a:ext cx="2341524" cy="179982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AD28133-45BA-D5DC-93DF-2A3E4143B1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8426" y="2204915"/>
            <a:ext cx="2568613" cy="345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1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9ABBA9-6D89-B366-0CEB-401879FF6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68.jpeg">
            <a:extLst>
              <a:ext uri="{FF2B5EF4-FFF2-40B4-BE49-F238E27FC236}">
                <a16:creationId xmlns:a16="http://schemas.microsoft.com/office/drawing/2014/main" id="{CBC6AE84-55DD-CC76-7B6B-64BC5E97F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75" y="548800"/>
            <a:ext cx="2952205" cy="43190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6DB8F5E-7C22-28EB-6F1C-FDDBB8AD2A7C}"/>
              </a:ext>
            </a:extLst>
          </p:cNvPr>
          <p:cNvSpPr txBox="1"/>
          <p:nvPr/>
        </p:nvSpPr>
        <p:spPr>
          <a:xfrm>
            <a:off x="623620" y="1128937"/>
            <a:ext cx="1065674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晚上小亮在路灯下散步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在小亮由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处走到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处这一过程中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他在地上的影子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逐渐变短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	      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逐渐变长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先变短后变长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先变长后变短</a:t>
            </a:r>
          </a:p>
        </p:txBody>
      </p:sp>
      <p:pic>
        <p:nvPicPr>
          <p:cNvPr id="5" name="image269.jpeg">
            <a:extLst>
              <a:ext uri="{FF2B5EF4-FFF2-40B4-BE49-F238E27FC236}">
                <a16:creationId xmlns:a16="http://schemas.microsoft.com/office/drawing/2014/main" id="{E2E3B80F-D03E-7B80-7E41-6A5F7D3FB2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002" y="3869502"/>
            <a:ext cx="2017996" cy="194413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063D248-35E8-8BA5-7191-E1AB37AA4D45}"/>
              </a:ext>
            </a:extLst>
          </p:cNvPr>
          <p:cNvSpPr txBox="1"/>
          <p:nvPr/>
        </p:nvSpPr>
        <p:spPr>
          <a:xfrm>
            <a:off x="3207535" y="1945200"/>
            <a:ext cx="6050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688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779004-7413-62B6-5CFE-9BD3206BC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8884982-C07B-4813-F3EA-2A10EEA82305}"/>
              </a:ext>
            </a:extLst>
          </p:cNvPr>
          <p:cNvSpPr txBox="1"/>
          <p:nvPr/>
        </p:nvSpPr>
        <p:spPr>
          <a:xfrm>
            <a:off x="803631" y="692810"/>
            <a:ext cx="10584735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层楼房只有一个窗户亮着一盏灯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一棵小树和一根电线杆在窗口灯光下的影子如图所示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则亮着灯的窗口是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号窗口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B.2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号窗口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号窗口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D.4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号窗口</a:t>
            </a:r>
          </a:p>
        </p:txBody>
      </p:sp>
      <p:pic>
        <p:nvPicPr>
          <p:cNvPr id="4" name="image270.jpeg">
            <a:extLst>
              <a:ext uri="{FF2B5EF4-FFF2-40B4-BE49-F238E27FC236}">
                <a16:creationId xmlns:a16="http://schemas.microsoft.com/office/drawing/2014/main" id="{19724CAA-3A9E-F85E-D245-598A524ED9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70" y="3569352"/>
            <a:ext cx="1920150" cy="208814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FEE82FA-0C85-65E0-5803-DF246A5AAC7E}"/>
              </a:ext>
            </a:extLst>
          </p:cNvPr>
          <p:cNvSpPr txBox="1"/>
          <p:nvPr/>
        </p:nvSpPr>
        <p:spPr>
          <a:xfrm>
            <a:off x="8400160" y="1467509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342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BBE538-A9D7-48D4-1282-FC534885E2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7901095-A946-FC33-5B34-79A2E21F7A16}"/>
              </a:ext>
            </a:extLst>
          </p:cNvPr>
          <p:cNvSpPr txBox="1"/>
          <p:nvPr/>
        </p:nvSpPr>
        <p:spPr>
          <a:xfrm>
            <a:off x="731627" y="620805"/>
            <a:ext cx="10728745" cy="1953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小树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在路灯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的照射下形成投影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若树高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树与路灯的水平距离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则路灯的高度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        B.4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 C.4.5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             D.5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71.jpeg">
            <a:extLst>
              <a:ext uri="{FF2B5EF4-FFF2-40B4-BE49-F238E27FC236}">
                <a16:creationId xmlns:a16="http://schemas.microsoft.com/office/drawing/2014/main" id="{FE3F3697-65F4-2DE3-0A31-1C2B57E4E5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75" y="3140980"/>
            <a:ext cx="3421425" cy="195386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558A01F-C966-DCCD-4BD8-B3CB186EE3C5}"/>
              </a:ext>
            </a:extLst>
          </p:cNvPr>
          <p:cNvSpPr txBox="1"/>
          <p:nvPr/>
        </p:nvSpPr>
        <p:spPr>
          <a:xfrm>
            <a:off x="10200285" y="1412860"/>
            <a:ext cx="605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7655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980F0-067E-B570-433F-B7EC5EC3A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DBADA66-90E2-3851-09B3-6BB815DE5066}"/>
              </a:ext>
            </a:extLst>
          </p:cNvPr>
          <p:cNvSpPr txBox="1"/>
          <p:nvPr/>
        </p:nvSpPr>
        <p:spPr>
          <a:xfrm>
            <a:off x="695625" y="260780"/>
            <a:ext cx="10512730" cy="1680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一点光源位于点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(0,5)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线段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垂足为点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(3,1),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轴上的影子长为</a:t>
            </a:r>
            <a:r>
              <a:rPr lang="en-US" altLang="zh-CN" sz="28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72.jpeg">
            <a:extLst>
              <a:ext uri="{FF2B5EF4-FFF2-40B4-BE49-F238E27FC236}">
                <a16:creationId xmlns:a16="http://schemas.microsoft.com/office/drawing/2014/main" id="{D47E3FD0-CBC3-34CD-ED17-B96F1DAB9F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930" y="2132910"/>
            <a:ext cx="2160151" cy="224222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B19A4BF-CD73-039D-BB86-7CC580B46141}"/>
                  </a:ext>
                </a:extLst>
              </p:cNvPr>
              <p:cNvSpPr txBox="1"/>
              <p:nvPr/>
            </p:nvSpPr>
            <p:spPr>
              <a:xfrm>
                <a:off x="9696250" y="1180787"/>
                <a:ext cx="533886" cy="712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B19A4BF-CD73-039D-BB86-7CC580B461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6250" y="1180787"/>
                <a:ext cx="533886" cy="7126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CF7E529-1562-0D6E-AB5B-C8DE5B08174F}"/>
              </a:ext>
            </a:extLst>
          </p:cNvPr>
          <p:cNvSpPr txBox="1"/>
          <p:nvPr/>
        </p:nvSpPr>
        <p:spPr>
          <a:xfrm>
            <a:off x="695625" y="4567056"/>
            <a:ext cx="1065674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夜晚路灯下同样高的旗杆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离路灯越近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它的影子越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填“长”或“短”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589B2B7-183D-D342-DED0-5D13C6D8CFE5}"/>
              </a:ext>
            </a:extLst>
          </p:cNvPr>
          <p:cNvSpPr txBox="1"/>
          <p:nvPr/>
        </p:nvSpPr>
        <p:spPr>
          <a:xfrm>
            <a:off x="8904195" y="4695424"/>
            <a:ext cx="605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57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709BF-ADB8-5DE1-48EF-FDCEEE22F5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E678EFA-CF55-B1B0-4806-75CD8F450A9D}"/>
              </a:ext>
            </a:extLst>
          </p:cNvPr>
          <p:cNvSpPr txBox="1"/>
          <p:nvPr/>
        </p:nvSpPr>
        <p:spPr>
          <a:xfrm>
            <a:off x="767629" y="692810"/>
            <a:ext cx="1058473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三角板在点光源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的照射下形成投影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三角板的顶点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与其投影的对应点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的位置如图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经测量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且三角板的面积为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则其投影的面积为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73.jpeg">
            <a:extLst>
              <a:ext uri="{FF2B5EF4-FFF2-40B4-BE49-F238E27FC236}">
                <a16:creationId xmlns:a16="http://schemas.microsoft.com/office/drawing/2014/main" id="{EEE1499A-C7B2-1147-55F9-6F02B61022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936" y="2924965"/>
            <a:ext cx="2646128" cy="176408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A92A532-BBFA-3FFE-2518-AB72CEEDB883}"/>
              </a:ext>
            </a:extLst>
          </p:cNvPr>
          <p:cNvSpPr txBox="1"/>
          <p:nvPr/>
        </p:nvSpPr>
        <p:spPr>
          <a:xfrm>
            <a:off x="3503820" y="2119098"/>
            <a:ext cx="648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707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DCF54-FFBD-E656-F2FF-C1E93C48F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4E0E971-F5E8-CFEF-996B-8AA486645816}"/>
              </a:ext>
            </a:extLst>
          </p:cNvPr>
          <p:cNvSpPr txBox="1"/>
          <p:nvPr/>
        </p:nvSpPr>
        <p:spPr>
          <a:xfrm>
            <a:off x="623619" y="548800"/>
            <a:ext cx="1087275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在路灯下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小明的身高如图中线段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他在地面上的影子如图中线段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小亮的身高如图中线段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路灯灯泡在线段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请你确定灯泡所在的位置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并画出小亮在灯光下形成的影子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657CD8-1B0A-B237-57C2-340829E6CFC9}"/>
              </a:ext>
            </a:extLst>
          </p:cNvPr>
          <p:cNvSpPr txBox="1"/>
          <p:nvPr/>
        </p:nvSpPr>
        <p:spPr>
          <a:xfrm>
            <a:off x="623619" y="1934942"/>
            <a:ext cx="626443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为灯泡所在的位置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线段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FH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为小亮在灯光下形成的影子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74.jpeg">
            <a:extLst>
              <a:ext uri="{FF2B5EF4-FFF2-40B4-BE49-F238E27FC236}">
                <a16:creationId xmlns:a16="http://schemas.microsoft.com/office/drawing/2014/main" id="{3CBCD760-2F64-FF7C-D47B-AC8B091B67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3399" y="2597947"/>
            <a:ext cx="3091922" cy="203400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3196132-212F-FF00-B108-1F5861894B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10" y="2420930"/>
            <a:ext cx="3238500" cy="265747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3EB1681-EFF5-D666-9A8A-468FF2146E85}"/>
              </a:ext>
            </a:extLst>
          </p:cNvPr>
          <p:cNvSpPr txBox="1"/>
          <p:nvPr/>
        </p:nvSpPr>
        <p:spPr>
          <a:xfrm>
            <a:off x="623618" y="2979585"/>
            <a:ext cx="676847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如果小明的身高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他的影子长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且他到路灯的距离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求灯泡的高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2F986F1-19A7-FBC2-7597-2FBE34036351}"/>
                  </a:ext>
                </a:extLst>
              </p:cNvPr>
              <p:cNvSpPr txBox="1"/>
              <p:nvPr/>
            </p:nvSpPr>
            <p:spPr>
              <a:xfrm>
                <a:off x="623618" y="4320041"/>
                <a:ext cx="6104658" cy="15765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由已知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𝑶𝑫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𝑪𝑨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𝑶𝑫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灯泡的高为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2F986F1-19A7-FBC2-7597-2FBE34036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8" y="4320041"/>
                <a:ext cx="6104658" cy="1576585"/>
              </a:xfrm>
              <a:prstGeom prst="rect">
                <a:avLst/>
              </a:prstGeom>
              <a:blipFill>
                <a:blip r:embed="rId5"/>
                <a:stretch>
                  <a:fillRect l="-1996" b="-10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9226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BF118A-420A-733C-8962-852FDEC3E0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76.jpeg">
            <a:extLst>
              <a:ext uri="{FF2B5EF4-FFF2-40B4-BE49-F238E27FC236}">
                <a16:creationId xmlns:a16="http://schemas.microsoft.com/office/drawing/2014/main" id="{EABA38C6-3B99-6BDA-4B70-89E03C93D7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90" y="620805"/>
            <a:ext cx="2706571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4CC102E-B76A-662B-4808-7FFF792C9EB6}"/>
              </a:ext>
            </a:extLst>
          </p:cNvPr>
          <p:cNvSpPr txBox="1"/>
          <p:nvPr/>
        </p:nvSpPr>
        <p:spPr>
          <a:xfrm>
            <a:off x="500802" y="1136077"/>
            <a:ext cx="1072874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圆桌面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桌面中间有一个直径为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的圆洞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正上方的灯泡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看作一个点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发出的光线照射平行于地面的桌面后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在地面上形成如图所示的圆环形阴影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已知桌面直径为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桌面离地面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若灯泡离地面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则地面圆环形阴影的面积是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A.0.324π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B.0.288π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C.1.08π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       D.0.72π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77.jpeg">
            <a:extLst>
              <a:ext uri="{FF2B5EF4-FFF2-40B4-BE49-F238E27FC236}">
                <a16:creationId xmlns:a16="http://schemas.microsoft.com/office/drawing/2014/main" id="{4A7B6EBD-E8BA-BCF7-C977-FB21613D6E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0353" y="3779055"/>
            <a:ext cx="2039707" cy="211296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6749605-7DBE-AEB4-9C45-55256EDE1F54}"/>
              </a:ext>
            </a:extLst>
          </p:cNvPr>
          <p:cNvSpPr txBox="1"/>
          <p:nvPr/>
        </p:nvSpPr>
        <p:spPr>
          <a:xfrm>
            <a:off x="5586540" y="2454123"/>
            <a:ext cx="5814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094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DA510-757F-F68F-AB73-5117C8328D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1752FC5-91ED-00B8-DAEF-4CCFAB1E70CB}"/>
              </a:ext>
            </a:extLst>
          </p:cNvPr>
          <p:cNvSpPr txBox="1"/>
          <p:nvPr/>
        </p:nvSpPr>
        <p:spPr>
          <a:xfrm>
            <a:off x="551615" y="476795"/>
            <a:ext cx="1072874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小军、小明之间的距离为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他们在同一盏路灯下的影长分别为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m,1.5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已知小军、小明的身高分别为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m,1.5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则路灯的高为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E66ACE-91A1-440A-754E-2852C2B316A7}"/>
              </a:ext>
            </a:extLst>
          </p:cNvPr>
          <p:cNvSpPr txBox="1"/>
          <p:nvPr/>
        </p:nvSpPr>
        <p:spPr>
          <a:xfrm>
            <a:off x="1883708" y="1338570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15B5E05-6AFF-2A58-3FB1-60859AC66034}"/>
              </a:ext>
            </a:extLst>
          </p:cNvPr>
          <p:cNvSpPr txBox="1"/>
          <p:nvPr/>
        </p:nvSpPr>
        <p:spPr>
          <a:xfrm>
            <a:off x="551615" y="4581080"/>
            <a:ext cx="1072874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小明家的客厅有一张直径为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的圆桌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在距地面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处有一盏灯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圆桌的影子为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依据题意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建立平面直角坐标系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(2,0),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74C262B-7DEE-7B8D-950A-3D308907C297}"/>
              </a:ext>
            </a:extLst>
          </p:cNvPr>
          <p:cNvSpPr txBox="1"/>
          <p:nvPr/>
        </p:nvSpPr>
        <p:spPr>
          <a:xfrm>
            <a:off x="7392090" y="5424999"/>
            <a:ext cx="132594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6,0)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3BEFE0B-9CEF-95FF-0D04-C3BB45EBA1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690" y="2132910"/>
            <a:ext cx="2745790" cy="223615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1B56CF0-E62F-B93B-F223-F8AE69DE0C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0" y="1484864"/>
            <a:ext cx="3089015" cy="2808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85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2768</TotalTime>
  <Words>1164</Words>
  <Application>Microsoft Office PowerPoint</Application>
  <PresentationFormat>宽屏</PresentationFormat>
  <Paragraphs>51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203</cp:revision>
  <dcterms:created xsi:type="dcterms:W3CDTF">2024-04-24T12:16:00Z</dcterms:created>
  <dcterms:modified xsi:type="dcterms:W3CDTF">2025-03-30T10:07:46Z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