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7" r:id="rId2"/>
    <p:sldId id="4481" r:id="rId3"/>
    <p:sldId id="4482" r:id="rId4"/>
    <p:sldId id="4483" r:id="rId5"/>
    <p:sldId id="4484" r:id="rId6"/>
    <p:sldId id="4485" r:id="rId7"/>
    <p:sldId id="4486" r:id="rId8"/>
    <p:sldId id="4487" r:id="rId9"/>
    <p:sldId id="4488" r:id="rId10"/>
    <p:sldId id="4489" r:id="rId11"/>
    <p:sldId id="4490" r:id="rId12"/>
    <p:sldId id="4491" r:id="rId13"/>
    <p:sldId id="4492" r:id="rId14"/>
    <p:sldId id="4493" r:id="rId15"/>
    <p:sldId id="4494" r:id="rId16"/>
    <p:sldId id="4495" r:id="rId17"/>
    <p:sldId id="4496" r:id="rId18"/>
    <p:sldId id="4497" r:id="rId19"/>
    <p:sldId id="4498" r:id="rId2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6532-A036-F10C-EA7D-03F1F204E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6A08534-673D-A178-58A0-48CA2E2908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E2BECC5-3046-44FC-8AEF-BB59D7060E7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635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6C213-4582-E52F-84D7-6FE08D2CF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E7CD366-092B-73D7-2065-32FF004C6C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1293130-18C2-A8B2-1464-8EB6CBA91DF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397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092AE-50FE-E27F-BA45-4BFF5C9F1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D2E40BB-33CC-9329-6016-23C556BF66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4DF5060-4490-5B62-5473-05FE9BF4998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7977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D2D044-0AFA-4F35-0DA2-CE2FF8934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DDD7028-FBAB-AF99-A808-51150F6837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6778736-B6B0-F1E0-B91F-2B536C4ADC3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5511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E2C1E-9CA7-7690-0218-E69AECEF4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4423037-32EF-C933-FB7E-CDC9D7B1D3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8F79B05-C41D-1D81-B363-A88293F5188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7225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F712A-1692-7451-15A6-47F0A82DF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B2CB659-8070-631D-8B47-13599C4B2B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AF55EC-8F64-20F5-47C9-74D5051B663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78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02715-1B07-867C-4485-6CE23173F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DC77CA-C1B1-F030-C754-2611AEFC4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B3C281A-FBAB-8CF9-9A84-5839D25FF2E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3080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9D326-E88D-6E5F-8F00-29AC0E6F3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9890C99-10DF-5885-18F1-571158B8C7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16FC5CC-2A46-B899-E206-51D2274BE9C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25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9345B-7B5D-093C-01F5-1797E56D15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6C4D3AF-F1E1-FE20-0284-B7E7B53EE2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9973470-A0F2-C401-EF8C-337EFD873D0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1725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CD7A9-58DF-21CD-9821-F73311AEB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3DCB216-750E-0C4E-0CD9-EA676064AF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4409669-2D1A-029F-BB3B-69E827A5F0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12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089BB-2562-7C95-C8D9-A29BFE489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5326568-7B47-5794-6D50-0CDDC26D7C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F16433E-DE1F-E083-6650-21B03E09E6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810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07AD0-7C4C-6B52-6380-A6F315559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A5BF00D-5B48-0A2D-D734-246F54EEA5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F44FC9-033A-529F-E53C-6C8A179DC67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43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2415D-633A-F7D2-583A-BE79B94F9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9A47DB8-C0EE-E57C-2526-6F2E41631F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5652D06-50F0-12F2-6A5A-F62011CC8C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712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EFB59-6F93-24B3-DA5B-51B24CCF4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613451F-0C3A-A6FE-4480-2625E31932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314EB45-C2D0-6239-2ACE-CEAD196046E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111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24251-3FA5-5584-1799-B2106384A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112FA5A-C348-C406-391B-382BD86B96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F43EEBE-68E2-CA6E-FA8F-7E9165126E5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81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CA90A-DF40-9ACB-19B8-29E324ACE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5D20E2-2934-4BC8-1F51-DCAD70EA61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52A587A-8C99-0B8B-A522-756D8C9871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62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74361-E146-E4B9-8A80-863A7BA0C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B2339EC-953F-F5CC-E1C4-69A83C6534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68DF711-0877-10C6-07A4-BE6CA8A729D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022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759B80-D6E9-2C9E-C4D8-3364AC518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3C15FF0-FFCA-2D47-46BA-2F3301ABBE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13B5152-F6DB-4E90-1E97-0A286A24E13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6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4.TIF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TIF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TIF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6.TIF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096222-EE2D-19FC-C462-62A8D28070E6}"/>
              </a:ext>
            </a:extLst>
          </p:cNvPr>
          <p:cNvSpPr txBox="1"/>
          <p:nvPr/>
        </p:nvSpPr>
        <p:spPr>
          <a:xfrm>
            <a:off x="2639760" y="2413337"/>
            <a:ext cx="75903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反比例函数的应用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076CE-8A28-9D51-42EB-67D990625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9A01A7-CCA9-7446-66CC-A3FF864A7B1C}"/>
                  </a:ext>
                </a:extLst>
              </p:cNvPr>
              <p:cNvSpPr txBox="1"/>
              <p:nvPr/>
            </p:nvSpPr>
            <p:spPr>
              <a:xfrm>
                <a:off x="767630" y="692810"/>
                <a:ext cx="10368720" cy="22367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在第一象限内的图象上的一个点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为顶点作等边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落在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左侧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POA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9A01A7-CCA9-7446-66CC-A3FF864A7B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692810"/>
                <a:ext cx="10368720" cy="2236703"/>
              </a:xfrm>
              <a:prstGeom prst="rect">
                <a:avLst/>
              </a:prstGeom>
              <a:blipFill>
                <a:blip r:embed="rId3"/>
                <a:stretch>
                  <a:fillRect l="-1235" r="-1999" b="-6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41.jpeg">
            <a:extLst>
              <a:ext uri="{FF2B5EF4-FFF2-40B4-BE49-F238E27FC236}">
                <a16:creationId xmlns:a16="http://schemas.microsoft.com/office/drawing/2014/main" id="{308ADD5D-F58C-1596-C421-C14ED323D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65" y="3540113"/>
            <a:ext cx="2266353" cy="20910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C3EA3AA-9F91-86A2-BC38-054A3E3C2758}"/>
                  </a:ext>
                </a:extLst>
              </p:cNvPr>
              <p:cNvSpPr txBox="1"/>
              <p:nvPr/>
            </p:nvSpPr>
            <p:spPr>
              <a:xfrm>
                <a:off x="3431815" y="2115191"/>
                <a:ext cx="965916" cy="7853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rad>
                          <m:radPr>
                            <m:degHide m:val="on"/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C3EA3AA-9F91-86A2-BC38-054A3E3C27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1815" y="2115191"/>
                <a:ext cx="965916" cy="785343"/>
              </a:xfrm>
              <a:prstGeom prst="rect">
                <a:avLst/>
              </a:prstGeom>
              <a:blipFill>
                <a:blip r:embed="rId5"/>
                <a:stretch>
                  <a:fillRect l="-13291" b="-8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218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916E2-A65E-5526-0D8C-407115A45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54DBC6-5042-E533-9584-9D61AB708FAC}"/>
                  </a:ext>
                </a:extLst>
              </p:cNvPr>
              <p:cNvSpPr txBox="1"/>
              <p:nvPr/>
            </p:nvSpPr>
            <p:spPr>
              <a:xfrm>
                <a:off x="659622" y="548800"/>
                <a:ext cx="10872755" cy="28320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的图象分别交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的中位线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的延长线交反比例函数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OQC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</a:p>
              <a:p>
                <a:pPr algn="just"/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在第一象限的交点坐标为</a:t>
                </a:r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                      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54DBC6-5042-E533-9584-9D61AB708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548800"/>
                <a:ext cx="10872755" cy="2832057"/>
              </a:xfrm>
              <a:prstGeom prst="rect">
                <a:avLst/>
              </a:prstGeom>
              <a:blipFill>
                <a:blip r:embed="rId3"/>
                <a:stretch>
                  <a:fillRect l="-1121" r="-1121" b="-5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42.jpeg">
            <a:extLst>
              <a:ext uri="{FF2B5EF4-FFF2-40B4-BE49-F238E27FC236}">
                <a16:creationId xmlns:a16="http://schemas.microsoft.com/office/drawing/2014/main" id="{D5D9E26A-923F-B1BB-E894-DF9B0A1FA8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935" y="3576401"/>
            <a:ext cx="2520175" cy="219457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95DCF4B-7367-9DA8-DCF5-ACB25D0FBFB8}"/>
              </a:ext>
            </a:extLst>
          </p:cNvPr>
          <p:cNvSpPr txBox="1"/>
          <p:nvPr/>
        </p:nvSpPr>
        <p:spPr>
          <a:xfrm>
            <a:off x="4583895" y="1871707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92D3E3-05F4-8169-5C23-BA256C31681C}"/>
                  </a:ext>
                </a:extLst>
              </p:cNvPr>
              <p:cNvSpPr txBox="1"/>
              <p:nvPr/>
            </p:nvSpPr>
            <p:spPr>
              <a:xfrm>
                <a:off x="5043347" y="2490558"/>
                <a:ext cx="3096215" cy="9221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kumimoji="0" lang="zh-CN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</m:e>
                          </m:rad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0" lang="zh-CN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ad>
                                <m:radPr>
                                  <m:degHide m:val="on"/>
                                  <m:ctrlPr>
                                    <a:rPr kumimoji="0" lang="zh-CN" altLang="zh-CN" sz="2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kumimoji="0" lang="en-US" altLang="zh-CN" sz="2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𝟏𝟎</m:t>
                                  </m:r>
                                </m:e>
                              </m:rad>
                            </m:num>
                            <m:den>
                              <m:r>
                                <a:rPr kumimoji="0" lang="en-US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92D3E3-05F4-8169-5C23-BA256C316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3347" y="2490558"/>
                <a:ext cx="3096215" cy="9221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261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52F4-E16E-828A-ED94-5C6F60B4C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E4E514-0203-4E7F-E794-D1A6B2FEC782}"/>
                  </a:ext>
                </a:extLst>
              </p:cNvPr>
              <p:cNvSpPr txBox="1"/>
              <p:nvPr/>
            </p:nvSpPr>
            <p:spPr>
              <a:xfrm>
                <a:off x="592606" y="548800"/>
                <a:ext cx="11006788" cy="15286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在第四象限内的图象交于点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求反比例函数的表达式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E4E514-0203-4E7F-E794-D1A6B2FEC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606" y="548800"/>
                <a:ext cx="11006788" cy="1528688"/>
              </a:xfrm>
              <a:prstGeom prst="rect">
                <a:avLst/>
              </a:prstGeom>
              <a:blipFill>
                <a:blip r:embed="rId3"/>
                <a:stretch>
                  <a:fillRect l="-1107" t="-5179" r="-1163" b="-10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50EC2C-0AD1-3752-6810-36C6A22F8D0E}"/>
                  </a:ext>
                </a:extLst>
              </p:cNvPr>
              <p:cNvSpPr txBox="1"/>
              <p:nvPr/>
            </p:nvSpPr>
            <p:spPr>
              <a:xfrm>
                <a:off x="695624" y="2222114"/>
                <a:ext cx="9000626" cy="37617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50EC2C-0AD1-3752-6810-36C6A22F8D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2222114"/>
                <a:ext cx="9000626" cy="3761799"/>
              </a:xfrm>
              <a:prstGeom prst="rect">
                <a:avLst/>
              </a:prstGeom>
              <a:blipFill>
                <a:blip r:embed="rId4"/>
                <a:stretch>
                  <a:fillRect l="-1354" t="-2269" b="-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3.jpeg">
            <a:extLst>
              <a:ext uri="{FF2B5EF4-FFF2-40B4-BE49-F238E27FC236}">
                <a16:creationId xmlns:a16="http://schemas.microsoft.com/office/drawing/2014/main" id="{686D469C-D206-5C13-8632-31ACEE0871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145" y="1750855"/>
            <a:ext cx="3024210" cy="316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8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CD9D5-E802-38F2-5396-23BB2F5CA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FA59E5-0A9D-8C59-F23C-0DA39E2B4DC2}"/>
                  </a:ext>
                </a:extLst>
              </p:cNvPr>
              <p:cNvSpPr txBox="1"/>
              <p:nvPr/>
            </p:nvSpPr>
            <p:spPr>
              <a:xfrm>
                <a:off x="911640" y="620805"/>
                <a:ext cx="6104658" cy="7818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FA59E5-0A9D-8C59-F23C-0DA39E2B4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620805"/>
                <a:ext cx="6104658" cy="781817"/>
              </a:xfrm>
              <a:prstGeom prst="rect">
                <a:avLst/>
              </a:prstGeom>
              <a:blipFill>
                <a:blip r:embed="rId3"/>
                <a:stretch>
                  <a:fillRect l="-2098" r="-1998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95AB8AE-9C6B-FD06-6A9E-939C025310C8}"/>
                  </a:ext>
                </a:extLst>
              </p:cNvPr>
              <p:cNvSpPr txBox="1"/>
              <p:nvPr/>
            </p:nvSpPr>
            <p:spPr>
              <a:xfrm>
                <a:off x="911640" y="1504082"/>
                <a:ext cx="7128495" cy="38498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由图象可知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95AB8AE-9C6B-FD06-6A9E-939C02531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1504082"/>
                <a:ext cx="7128495" cy="3849836"/>
              </a:xfrm>
              <a:prstGeom prst="rect">
                <a:avLst/>
              </a:prstGeom>
              <a:blipFill>
                <a:blip r:embed="rId4"/>
                <a:stretch>
                  <a:fillRect l="-1796" b="-1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3.jpeg">
            <a:extLst>
              <a:ext uri="{FF2B5EF4-FFF2-40B4-BE49-F238E27FC236}">
                <a16:creationId xmlns:a16="http://schemas.microsoft.com/office/drawing/2014/main" id="{FE9E46D8-A350-26B0-6218-0A31A56CA7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110" y="1268850"/>
            <a:ext cx="3168220" cy="331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D071C-DA26-B213-956D-68D4D2DB3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87693B-72DD-8DA9-90C5-D2031CDE4B5C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10800750" cy="1097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在双曲线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上是否存在点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为直角顶点的直角三角形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若存在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求出点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若不存在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请说明理由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87693B-72DD-8DA9-90C5-D2031CDE4B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10800750" cy="1097801"/>
              </a:xfrm>
              <a:prstGeom prst="rect">
                <a:avLst/>
              </a:prstGeom>
              <a:blipFill>
                <a:blip r:embed="rId3"/>
                <a:stretch>
                  <a:fillRect l="-1129" t="-3333" r="-1185"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6F2E00-CC95-DCD9-377E-00F8A6B60F3C}"/>
                  </a:ext>
                </a:extLst>
              </p:cNvPr>
              <p:cNvSpPr txBox="1"/>
              <p:nvPr/>
            </p:nvSpPr>
            <p:spPr>
              <a:xfrm>
                <a:off x="575791" y="1661960"/>
                <a:ext cx="8712605" cy="39212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BAO+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EAO+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AEO.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𝑶𝑨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𝑶𝑨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px+q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6F2E00-CC95-DCD9-377E-00F8A6B60F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91" y="1661960"/>
                <a:ext cx="8712605" cy="3921202"/>
              </a:xfrm>
              <a:prstGeom prst="rect">
                <a:avLst/>
              </a:prstGeom>
              <a:blipFill>
                <a:blip r:embed="rId4"/>
                <a:stretch>
                  <a:fillRect l="-1399" t="-2177" b="-3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3.jpeg">
            <a:extLst>
              <a:ext uri="{FF2B5EF4-FFF2-40B4-BE49-F238E27FC236}">
                <a16:creationId xmlns:a16="http://schemas.microsoft.com/office/drawing/2014/main" id="{12829659-368B-B6F3-C193-1C0F18A7F1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6100" y="2420930"/>
            <a:ext cx="3168220" cy="331858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9B86FD5-8303-32A1-548C-4E9D577AAD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7135" y="1772885"/>
            <a:ext cx="34861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9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2C082-5038-DE0C-F675-95BF37A7E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204C165-865B-C1D4-B436-BEBB5F6735AA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10800750" cy="53185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𝒑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𝒑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kumimoji="0" lang="zh-CN" altLang="zh-CN" sz="28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0" lang="zh-CN" altLang="zh-CN" sz="28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0" lang="zh-CN" altLang="zh-CN" sz="28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0" lang="zh-CN" altLang="zh-CN" sz="28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0" lang="zh-CN" altLang="zh-CN" sz="28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kumimoji="0" lang="en-US" altLang="zh-CN" sz="28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存在点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是以点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为直角顶点的直角三角形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204C165-865B-C1D4-B436-BEBB5F6735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10800750" cy="5318507"/>
              </a:xfrm>
              <a:prstGeom prst="rect">
                <a:avLst/>
              </a:prstGeom>
              <a:blipFill>
                <a:blip r:embed="rId3"/>
                <a:stretch>
                  <a:fillRect l="-1129" t="-229" r="-1185" b="-2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9A563290-7088-0C43-3B30-F9169E76F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548800"/>
            <a:ext cx="3218325" cy="381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053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6F64B-B7BD-9D40-3139-A647C11E2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5.jpeg">
            <a:extLst>
              <a:ext uri="{FF2B5EF4-FFF2-40B4-BE49-F238E27FC236}">
                <a16:creationId xmlns:a16="http://schemas.microsoft.com/office/drawing/2014/main" id="{2EDB9019-EAA9-5490-3FD0-3D71513F3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772" y="548800"/>
            <a:ext cx="3666722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1894C9-D02B-4FA4-6954-BD826C48D4D5}"/>
                  </a:ext>
                </a:extLst>
              </p:cNvPr>
              <p:cNvSpPr txBox="1"/>
              <p:nvPr/>
            </p:nvSpPr>
            <p:spPr>
              <a:xfrm>
                <a:off x="639758" y="1050570"/>
                <a:ext cx="10800750" cy="48816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轴相交于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的图象相交于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给出下列结论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BOQ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不等式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的解集是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≤-2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0&lt;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其中正确的结论有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填序号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1894C9-D02B-4FA4-6954-BD826C48D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758" y="1050570"/>
                <a:ext cx="10800750" cy="4881657"/>
              </a:xfrm>
              <a:prstGeom prst="rect">
                <a:avLst/>
              </a:prstGeom>
              <a:blipFill>
                <a:blip r:embed="rId4"/>
                <a:stretch>
                  <a:fillRect l="-1185" t="-874" r="-1129" b="-26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46.jpeg">
            <a:extLst>
              <a:ext uri="{FF2B5EF4-FFF2-40B4-BE49-F238E27FC236}">
                <a16:creationId xmlns:a16="http://schemas.microsoft.com/office/drawing/2014/main" id="{1EA85031-A7AD-1077-236C-6F89568644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140" y="2996970"/>
            <a:ext cx="2794379" cy="261876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7324546-028D-CB20-CBE5-B9DD850E9990}"/>
              </a:ext>
            </a:extLst>
          </p:cNvPr>
          <p:cNvSpPr txBox="1"/>
          <p:nvPr/>
        </p:nvSpPr>
        <p:spPr>
          <a:xfrm>
            <a:off x="4206772" y="5354128"/>
            <a:ext cx="17452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①②③④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68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E2073-9CBC-7C86-FCC2-B28E93A1D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FCAC06-4291-F327-6AF9-8AABA97E3B91}"/>
                  </a:ext>
                </a:extLst>
              </p:cNvPr>
              <p:cNvSpPr txBox="1"/>
              <p:nvPr/>
            </p:nvSpPr>
            <p:spPr>
              <a:xfrm>
                <a:off x="596159" y="404790"/>
                <a:ext cx="10728745" cy="20557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的一个顶点与坐标原点重合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边落在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求反比例函数的解析式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FCAC06-4291-F327-6AF9-8AABA97E3B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159" y="404790"/>
                <a:ext cx="10728745" cy="2055756"/>
              </a:xfrm>
              <a:prstGeom prst="rect">
                <a:avLst/>
              </a:prstGeom>
              <a:blipFill>
                <a:blip r:embed="rId3"/>
                <a:stretch>
                  <a:fillRect l="-1193" t="-3846" r="-1136" b="-73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20F84F-4B8D-6614-3ECC-BC85E5342441}"/>
                  </a:ext>
                </a:extLst>
              </p:cNvPr>
              <p:cNvSpPr txBox="1"/>
              <p:nvPr/>
            </p:nvSpPr>
            <p:spPr>
              <a:xfrm>
                <a:off x="596160" y="2479713"/>
                <a:ext cx="6867936" cy="35387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∴OE=CE=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20F84F-4B8D-6614-3ECC-BC85E53424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160" y="2479713"/>
                <a:ext cx="6867936" cy="3538726"/>
              </a:xfrm>
              <a:prstGeom prst="rect">
                <a:avLst/>
              </a:prstGeom>
              <a:blipFill>
                <a:blip r:embed="rId4"/>
                <a:stretch>
                  <a:fillRect l="-1865" t="-2414" b="-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7.jpeg">
            <a:extLst>
              <a:ext uri="{FF2B5EF4-FFF2-40B4-BE49-F238E27FC236}">
                <a16:creationId xmlns:a16="http://schemas.microsoft.com/office/drawing/2014/main" id="{3383AAB7-D1AF-37C8-FBF4-27068EF6A4D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3876"/>
          <a:stretch/>
        </p:blipFill>
        <p:spPr>
          <a:xfrm>
            <a:off x="7752115" y="2852960"/>
            <a:ext cx="2880200" cy="24389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6A20671-9C27-86D7-C478-661BB8B9F2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3666" y="2632317"/>
            <a:ext cx="3037098" cy="28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544F8-43BB-8781-7B76-D201C1FF8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4DC0B6-B62D-9839-C21C-CFC73500E041}"/>
              </a:ext>
            </a:extLst>
          </p:cNvPr>
          <p:cNvSpPr txBox="1"/>
          <p:nvPr/>
        </p:nvSpPr>
        <p:spPr>
          <a:xfrm>
            <a:off x="767631" y="476795"/>
            <a:ext cx="34562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AFA07E-713C-D0F0-2A1F-B5D33E02C0E3}"/>
                  </a:ext>
                </a:extLst>
              </p:cNvPr>
              <p:cNvSpPr txBox="1"/>
              <p:nvPr/>
            </p:nvSpPr>
            <p:spPr>
              <a:xfrm>
                <a:off x="767630" y="1001174"/>
                <a:ext cx="6840475" cy="4783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∴BC=OA=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ad>
                                <m:radPr>
                                  <m:degHide m:val="on"/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e>
                              </m:rad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ad>
                                <m:radPr>
                                  <m:degHide m:val="on"/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e>
                              </m:rad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ad>
                                <m:radPr>
                                  <m:degHide m:val="on"/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e>
                              </m:rad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ad>
                                <m:radPr>
                                  <m:degHide m:val="on"/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e>
                              </m:rad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AFA07E-713C-D0F0-2A1F-B5D33E02C0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001174"/>
                <a:ext cx="6840475" cy="4783425"/>
              </a:xfrm>
              <a:prstGeom prst="rect">
                <a:avLst/>
              </a:prstGeom>
              <a:blipFill>
                <a:blip r:embed="rId3"/>
                <a:stretch>
                  <a:fillRect l="-1872" t="-1656" r="-1783" b="-2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424218CA-4663-2DA7-19E4-42375B1EE5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15" y="1628875"/>
            <a:ext cx="3037098" cy="28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E9AC7-EF4B-AB33-C066-584E00810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2E7355-F1A5-5A15-84CB-46DDB0CEE549}"/>
                  </a:ext>
                </a:extLst>
              </p:cNvPr>
              <p:cNvSpPr txBox="1"/>
              <p:nvPr/>
            </p:nvSpPr>
            <p:spPr>
              <a:xfrm>
                <a:off x="479610" y="547613"/>
                <a:ext cx="10872755" cy="1068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en-US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在反比例函数图象上是否存在一点</a:t>
                </a:r>
                <a:r>
                  <a:rPr lang="en-US" altLang="zh-CN" sz="2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使得</a:t>
                </a:r>
                <a:r>
                  <a:rPr lang="en-US" altLang="zh-CN" sz="2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POC</a:t>
                </a:r>
                <a:r>
                  <a:rPr lang="en-US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COD</a:t>
                </a:r>
                <a:r>
                  <a:rPr lang="en-US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若存在</a:t>
                </a:r>
                <a:r>
                  <a:rPr lang="en-US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请直接写出点</a:t>
                </a:r>
                <a:r>
                  <a:rPr lang="en-US" altLang="zh-CN" sz="2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若不存在</a:t>
                </a:r>
                <a:r>
                  <a:rPr lang="en-US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请说明理由</a:t>
                </a:r>
                <a:r>
                  <a:rPr lang="en-US" altLang="zh-CN" sz="2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2E7355-F1A5-5A15-84CB-46DDB0CEE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547613"/>
                <a:ext cx="10872755" cy="1068498"/>
              </a:xfrm>
              <a:prstGeom prst="rect">
                <a:avLst/>
              </a:prstGeom>
              <a:blipFill>
                <a:blip r:embed="rId3"/>
                <a:stretch>
                  <a:fillRect l="-1010" r="-1010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E96DAA-410A-2DAE-697D-0D1F3A044178}"/>
                  </a:ext>
                </a:extLst>
              </p:cNvPr>
              <p:cNvSpPr txBox="1"/>
              <p:nvPr/>
            </p:nvSpPr>
            <p:spPr>
              <a:xfrm>
                <a:off x="551615" y="1616111"/>
                <a:ext cx="8191418" cy="41998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存在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COD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OABC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POC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COD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OP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POC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zh-CN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梯形</a:t>
                </a:r>
                <a:r>
                  <a:rPr lang="en-US" altLang="zh-CN" sz="2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PEFC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PE+CF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den>
                        </m:f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E96DAA-410A-2DAE-697D-0D1F3A0441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616111"/>
                <a:ext cx="8191418" cy="4199868"/>
              </a:xfrm>
              <a:prstGeom prst="rect">
                <a:avLst/>
              </a:prstGeom>
              <a:blipFill>
                <a:blip r:embed="rId4"/>
                <a:stretch>
                  <a:fillRect l="-1339" b="-2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7.jpeg">
            <a:extLst>
              <a:ext uri="{FF2B5EF4-FFF2-40B4-BE49-F238E27FC236}">
                <a16:creationId xmlns:a16="http://schemas.microsoft.com/office/drawing/2014/main" id="{CE7B84DF-D8FF-359B-576C-A787245DCF4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3876"/>
          <a:stretch/>
        </p:blipFill>
        <p:spPr>
          <a:xfrm>
            <a:off x="8606937" y="2348925"/>
            <a:ext cx="2880200" cy="24389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99BD625-2F32-4816-4ABA-6CA9F430C4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6937" y="2238374"/>
            <a:ext cx="3033448" cy="271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6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5FD69-D236-CCBA-66F5-30115C987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5.jpeg">
            <a:extLst>
              <a:ext uri="{FF2B5EF4-FFF2-40B4-BE49-F238E27FC236}">
                <a16:creationId xmlns:a16="http://schemas.microsoft.com/office/drawing/2014/main" id="{E0E78279-296F-F002-52E9-AD9FA44939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865" y="548800"/>
            <a:ext cx="3024210" cy="4424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C2AFE7B-1523-B4E4-2780-A3B108C94673}"/>
                  </a:ext>
                </a:extLst>
              </p:cNvPr>
              <p:cNvSpPr txBox="1"/>
              <p:nvPr/>
            </p:nvSpPr>
            <p:spPr>
              <a:xfrm>
                <a:off x="659622" y="1191144"/>
                <a:ext cx="10872755" cy="44757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【跨学科融合】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公元前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世纪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古希腊科学家阿基米德发现了杠杆平衡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后来人们把它归纳为“杠杆原理”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阻力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阻力臂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动力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动力臂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小伟欲用撬棍撬动一块石头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已知阻力和阻力臂分别是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则动力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(N)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关于动力臂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的函数关系式正确的是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𝒍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B.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𝒍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𝒍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D.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𝒍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C2AFE7B-1523-B4E4-2780-A3B108C94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1191144"/>
                <a:ext cx="10872755" cy="4475712"/>
              </a:xfrm>
              <a:prstGeom prst="rect">
                <a:avLst/>
              </a:prstGeom>
              <a:blipFill>
                <a:blip r:embed="rId4"/>
                <a:stretch>
                  <a:fillRect l="-1121" r="-1121" b="-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89EBA3E-98A2-780D-5FFE-4D9E5577D726}"/>
              </a:ext>
            </a:extLst>
          </p:cNvPr>
          <p:cNvSpPr txBox="1"/>
          <p:nvPr/>
        </p:nvSpPr>
        <p:spPr>
          <a:xfrm>
            <a:off x="9768255" y="3268879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832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2AA06-7886-52EF-8F2A-BA4E943EE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B4C989D-0130-1F0E-E4F5-705AF9DD1496}"/>
                  </a:ext>
                </a:extLst>
              </p:cNvPr>
              <p:cNvSpPr txBox="1"/>
              <p:nvPr/>
            </p:nvSpPr>
            <p:spPr>
              <a:xfrm>
                <a:off x="659622" y="620805"/>
                <a:ext cx="10872755" cy="48189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【跨学科融合】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已知压强的计算公式是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𝑭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𝑺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我们知道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刀具在使用一段时间后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就会变钝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如果将刀刃磨薄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刀具就会变得锋利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下列说法中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能正确解释刀具变得锋利这一现象的是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当受力面积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压强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随压力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的增大而增大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当受力面积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压强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随压力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当压力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压强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随受力面积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的减小而减小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当压力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压强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随受力面积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的减小而增大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B4C989D-0130-1F0E-E4F5-705AF9DD14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620805"/>
                <a:ext cx="10872755" cy="4818948"/>
              </a:xfrm>
              <a:prstGeom prst="rect">
                <a:avLst/>
              </a:prstGeom>
              <a:blipFill>
                <a:blip r:embed="rId3"/>
                <a:stretch>
                  <a:fillRect l="-1121" r="-785" b="-2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149EEBF-68EB-4597-F313-857DB930D467}"/>
              </a:ext>
            </a:extLst>
          </p:cNvPr>
          <p:cNvSpPr txBox="1"/>
          <p:nvPr/>
        </p:nvSpPr>
        <p:spPr>
          <a:xfrm>
            <a:off x="7176075" y="2348925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53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3F3D9-E104-2FFB-B9CD-4540082B2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7B0844-B47A-94FA-3001-73F6AAFBDCB4}"/>
              </a:ext>
            </a:extLst>
          </p:cNvPr>
          <p:cNvSpPr txBox="1"/>
          <p:nvPr/>
        </p:nvSpPr>
        <p:spPr>
          <a:xfrm>
            <a:off x="767630" y="620805"/>
            <a:ext cx="10512730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【跨学科融合】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某同学做物理实验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他使用的蓄电池电压为定值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与电阻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(Ω)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的关系如图所示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若该电路内的用电器限制电流不得超过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则此用电器的可变电阻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(Ω)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的范围应为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&lt;5	B.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&gt;5	C.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≤5	D.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≥5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6.jpeg">
            <a:extLst>
              <a:ext uri="{FF2B5EF4-FFF2-40B4-BE49-F238E27FC236}">
                <a16:creationId xmlns:a16="http://schemas.microsoft.com/office/drawing/2014/main" id="{6E7DCB71-EE6E-3497-59F3-229A3A888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3252784"/>
            <a:ext cx="2880200" cy="256841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CA51BD9-0C80-DD0E-0E0C-81692F29675C}"/>
              </a:ext>
            </a:extLst>
          </p:cNvPr>
          <p:cNvSpPr txBox="1"/>
          <p:nvPr/>
        </p:nvSpPr>
        <p:spPr>
          <a:xfrm>
            <a:off x="9696250" y="2060905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454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645E3-31AA-7460-02EE-597E3E424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BBB1F3C-47CE-5010-3EBC-86AF5B439D49}"/>
              </a:ext>
            </a:extLst>
          </p:cNvPr>
          <p:cNvSpPr txBox="1"/>
          <p:nvPr/>
        </p:nvSpPr>
        <p:spPr>
          <a:xfrm>
            <a:off x="767630" y="548800"/>
            <a:ext cx="1065674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某市举行中学生党史知识竞赛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如图用四个点分别描述甲、乙、丙、丁四所学校竞赛成绩的优秀率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该校优秀人数与该校参加竞赛人数的比值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与该校参加竞赛人数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的情况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其中描述乙、丁两所学校情况的点恰好在同一个反比例函数的图象上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则这四所学校在这次党史知识竞赛中成绩优秀人数最多的是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丁</a:t>
            </a:r>
          </a:p>
        </p:txBody>
      </p:sp>
      <p:pic>
        <p:nvPicPr>
          <p:cNvPr id="4" name="image37.jpeg">
            <a:extLst>
              <a:ext uri="{FF2B5EF4-FFF2-40B4-BE49-F238E27FC236}">
                <a16:creationId xmlns:a16="http://schemas.microsoft.com/office/drawing/2014/main" id="{4E4A0C34-EE8D-C3A7-909F-140BC5FF2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3424032"/>
            <a:ext cx="2664185" cy="240641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0FC3D67-92DB-9E47-7252-7E8194ABD6CB}"/>
              </a:ext>
            </a:extLst>
          </p:cNvPr>
          <p:cNvSpPr txBox="1"/>
          <p:nvPr/>
        </p:nvSpPr>
        <p:spPr>
          <a:xfrm>
            <a:off x="6528030" y="227692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48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A7A76-BBD5-8B6F-8FC0-B88019595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B67659-CB72-F2BF-F0C5-759BE1A035AD}"/>
              </a:ext>
            </a:extLst>
          </p:cNvPr>
          <p:cNvSpPr txBox="1"/>
          <p:nvPr/>
        </p:nvSpPr>
        <p:spPr>
          <a:xfrm>
            <a:off x="623619" y="764815"/>
            <a:ext cx="10728745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把一个长、宽、高分别为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的长方体铜块熔铸成一个圆柱体铜块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则该圆柱体铜块的底面积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【跨学科融合】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在温度不变的条件下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一定质量的气体的压强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(Pa)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与它的体积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则当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FE2411B-5A61-130D-07CE-4FE63875A984}"/>
                  </a:ext>
                </a:extLst>
              </p:cNvPr>
              <p:cNvSpPr txBox="1"/>
              <p:nvPr/>
            </p:nvSpPr>
            <p:spPr>
              <a:xfrm>
                <a:off x="2423744" y="2018821"/>
                <a:ext cx="936065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𝐡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FE2411B-5A61-130D-07CE-4FE63875A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744" y="2018821"/>
                <a:ext cx="936065" cy="712631"/>
              </a:xfrm>
              <a:prstGeom prst="rect">
                <a:avLst/>
              </a:prstGeom>
              <a:blipFill>
                <a:blip r:embed="rId3"/>
                <a:stretch>
                  <a:fillRect l="-13725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B251C1C-24A4-44B7-F0CD-90ADB607883A}"/>
              </a:ext>
            </a:extLst>
          </p:cNvPr>
          <p:cNvSpPr txBox="1"/>
          <p:nvPr/>
        </p:nvSpPr>
        <p:spPr>
          <a:xfrm>
            <a:off x="1271665" y="4119084"/>
            <a:ext cx="792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634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F7FC6-75EA-57F4-CDA2-E56DDCFA8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1A2B7C-86E5-3EA3-009F-AF23023F9242}"/>
              </a:ext>
            </a:extLst>
          </p:cNvPr>
          <p:cNvSpPr txBox="1"/>
          <p:nvPr/>
        </p:nvSpPr>
        <p:spPr>
          <a:xfrm>
            <a:off x="551615" y="510433"/>
            <a:ext cx="1094476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通过实验研究发现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初中生数学课上的注意力指标随上课时间的变化而变化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上课开始时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学生注意力直线上升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中间一段时间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学生的注意力保持平稳状态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随后开始分散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注意力与时间呈反比例关系降回开始时的水平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学生注意力指标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随时间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变化的函数图象如图所示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求反比例函数的关系式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并求点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对应的指标值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E4183E-2113-CBDA-F47E-3F373EE0597F}"/>
                  </a:ext>
                </a:extLst>
              </p:cNvPr>
              <p:cNvSpPr txBox="1"/>
              <p:nvPr/>
            </p:nvSpPr>
            <p:spPr>
              <a:xfrm>
                <a:off x="584720" y="2775362"/>
                <a:ext cx="7128495" cy="28276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设反比例函数的关系式为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≤45),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(20,45)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代入解析式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𝟗𝟎𝟎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≤45),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𝟗𝟎𝟎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对应的指标值为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E4183E-2113-CBDA-F47E-3F373EE059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720" y="2775362"/>
                <a:ext cx="7128495" cy="2827634"/>
              </a:xfrm>
              <a:prstGeom prst="rect">
                <a:avLst/>
              </a:prstGeom>
              <a:blipFill>
                <a:blip r:embed="rId3"/>
                <a:stretch>
                  <a:fillRect l="-1796" r="-2994" b="-5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8.jpeg">
            <a:extLst>
              <a:ext uri="{FF2B5EF4-FFF2-40B4-BE49-F238E27FC236}">
                <a16:creationId xmlns:a16="http://schemas.microsoft.com/office/drawing/2014/main" id="{2FEA6BB0-1449-2B75-FFAC-A8193B3AE4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5" y="3075573"/>
            <a:ext cx="2970410" cy="222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2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A293F-A267-95D4-7163-EA54D78C0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34EEFBE-1360-5830-D368-95D465DC624D}"/>
              </a:ext>
            </a:extLst>
          </p:cNvPr>
          <p:cNvSpPr txBox="1"/>
          <p:nvPr/>
        </p:nvSpPr>
        <p:spPr>
          <a:xfrm>
            <a:off x="443607" y="548800"/>
            <a:ext cx="113047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张老师在一节课上讲解一道数学综合题需要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他能否经过适当的安排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使学生在听这道题的讲解时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注意力指标都不低于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700587-4D31-611A-97B3-091C328964F9}"/>
                  </a:ext>
                </a:extLst>
              </p:cNvPr>
              <p:cNvSpPr txBox="1"/>
              <p:nvPr/>
            </p:nvSpPr>
            <p:spPr>
              <a:xfrm>
                <a:off x="443607" y="1700880"/>
                <a:ext cx="11016765" cy="4074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≥36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20≥36,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𝟗𝟎𝟎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≥36,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≤25,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注意力指标都不低于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17,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张老师能经过适当的安排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使学生在听这道题的讲解时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注意力指标都不低于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700587-4D31-611A-97B3-091C32896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07" y="1700880"/>
                <a:ext cx="11016765" cy="4074449"/>
              </a:xfrm>
              <a:prstGeom prst="rect">
                <a:avLst/>
              </a:prstGeom>
              <a:blipFill>
                <a:blip r:embed="rId3"/>
                <a:stretch>
                  <a:fillRect l="-1162" r="-1107" b="-34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8.jpeg">
            <a:extLst>
              <a:ext uri="{FF2B5EF4-FFF2-40B4-BE49-F238E27FC236}">
                <a16:creationId xmlns:a16="http://schemas.microsoft.com/office/drawing/2014/main" id="{B06717B6-9891-43E7-E601-9F1D6CBA8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1700880"/>
            <a:ext cx="3457164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93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05B3A-6065-4424-0080-7FB681F23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9.jpeg">
            <a:extLst>
              <a:ext uri="{FF2B5EF4-FFF2-40B4-BE49-F238E27FC236}">
                <a16:creationId xmlns:a16="http://schemas.microsoft.com/office/drawing/2014/main" id="{D7C36449-1DD9-1C77-F08B-0B7F9A7DE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548800"/>
            <a:ext cx="3198747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C613CE-BDB9-E38F-C652-750303876FF6}"/>
                  </a:ext>
                </a:extLst>
              </p:cNvPr>
              <p:cNvSpPr txBox="1"/>
              <p:nvPr/>
            </p:nvSpPr>
            <p:spPr>
              <a:xfrm>
                <a:off x="587617" y="1016775"/>
                <a:ext cx="11016765" cy="22231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的图象相交于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为边作等边三角形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若反比例函数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A.-2	              B.-4	      C.-6	           D.-8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C613CE-BDB9-E38F-C652-750303876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1016775"/>
                <a:ext cx="11016765" cy="2223109"/>
              </a:xfrm>
              <a:prstGeom prst="rect">
                <a:avLst/>
              </a:prstGeom>
              <a:blipFill>
                <a:blip r:embed="rId4"/>
                <a:stretch>
                  <a:fillRect l="-1106" b="-6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40.jpeg">
            <a:extLst>
              <a:ext uri="{FF2B5EF4-FFF2-40B4-BE49-F238E27FC236}">
                <a16:creationId xmlns:a16="http://schemas.microsoft.com/office/drawing/2014/main" id="{87D43F2A-3CD4-2112-5346-7B6738B3ED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900" y="3371232"/>
            <a:ext cx="3123701" cy="246999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2AC2BD-0C5C-8E17-245F-6D33D7B61B34}"/>
              </a:ext>
            </a:extLst>
          </p:cNvPr>
          <p:cNvSpPr txBox="1"/>
          <p:nvPr/>
        </p:nvSpPr>
        <p:spPr>
          <a:xfrm>
            <a:off x="10560310" y="2128329"/>
            <a:ext cx="605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62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3052</TotalTime>
  <Words>2114</Words>
  <Application>Microsoft Office PowerPoint</Application>
  <PresentationFormat>宽屏</PresentationFormat>
  <Paragraphs>104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211</cp:revision>
  <dcterms:created xsi:type="dcterms:W3CDTF">2024-04-24T12:16:00Z</dcterms:created>
  <dcterms:modified xsi:type="dcterms:W3CDTF">2025-03-30T15:01:27Z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