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862" r:id="rId3"/>
    <p:sldId id="4863" r:id="rId4"/>
    <p:sldId id="4864" r:id="rId5"/>
    <p:sldId id="4865" r:id="rId6"/>
    <p:sldId id="4866" r:id="rId7"/>
    <p:sldId id="4867" r:id="rId8"/>
    <p:sldId id="4868" r:id="rId9"/>
    <p:sldId id="4869" r:id="rId10"/>
    <p:sldId id="4870" r:id="rId11"/>
    <p:sldId id="4871" r:id="rId12"/>
    <p:sldId id="4872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8705B-DF12-AE2F-2FAF-902FAF98D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BBF83B9-166C-C6BA-2120-EFAB6A3CDE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78908D7-0C0A-7D15-E64F-540D2421D2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51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8DB7E-1F3B-81A3-0AB7-9759C9011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B3A6CB5-3D44-A776-DEB0-6E610C42CD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1681CE-7272-CC90-E035-D14DFC3C903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90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383FF-DC93-3282-B459-D2097C634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C1BB09-98B5-FF23-4DFC-6482C0FB3D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D89A8A-606E-B967-D5EE-A85E49FA56B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15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81A46-862E-45E6-648D-1A80AF4F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1A7919-C0CA-253A-FDC2-D33297DD4B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C81D22-8FED-D2DD-3355-FA833CA81EC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16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A804C-3880-4884-5654-2A605C366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9D67AA-E397-E9E3-4EAD-2DE324BDC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80BC898-791A-393F-BCCE-44447F93A6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31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71AF1-3CC6-ABF7-F800-1B0D51585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D508047-B4F5-26A1-A12B-46CBD2F63F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E0F4F00-8A94-F438-BE0E-4B8B4B7331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47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FD31E-715F-FB10-1D1D-B3EE68789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A5F6F1-AFC9-4A9E-DD8C-C9B67A0D13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80F6D2-4447-9C51-AB52-B6A2196DC2F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1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7ED45-4F79-3EEC-F6AF-93414C1B1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ABC9C75-B8CA-BF13-6A94-78A80EE8BC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C26DB8-77D3-23E0-C747-C9F3C51A46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87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BCBA7-661E-E5EE-84C3-DBA52B35F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A238C2-22E3-AB71-6CA2-CEE952F041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8691C8E-EF9A-5627-E6EB-F6ECB1F02A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94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4D82E-1497-EE3F-83B9-B5659519A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3562F2-989A-B1A0-B64C-1668ADF4B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CE17131-94D8-C1BB-1AF1-4E40C4EF10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762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DA9D9-9543-3096-BB5A-B601F869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40D7DC-8EDA-2D39-504D-D822315E7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6145D5-F0E4-D297-BA6B-A2DBD4389C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30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image" Target="../media/image9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028C9B-1BE7-D1FC-05C0-1E9EB33B5734}"/>
              </a:ext>
            </a:extLst>
          </p:cNvPr>
          <p:cNvSpPr txBox="1"/>
          <p:nvPr/>
        </p:nvSpPr>
        <p:spPr>
          <a:xfrm>
            <a:off x="1199660" y="1844890"/>
            <a:ext cx="979268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矩形的性质与判定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的综合应用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FFA84-19F8-4558-1D60-FCDC6A0D4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1.jpeg">
            <a:extLst>
              <a:ext uri="{FF2B5EF4-FFF2-40B4-BE49-F238E27FC236}">
                <a16:creationId xmlns:a16="http://schemas.microsoft.com/office/drawing/2014/main" id="{2CE7C1C2-F4A6-93DC-EC44-26F3F3334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AD6E26-9072-B90B-98C5-58DE9FB44E11}"/>
              </a:ext>
            </a:extLst>
          </p:cNvPr>
          <p:cNvSpPr txBox="1"/>
          <p:nvPr/>
        </p:nvSpPr>
        <p:spPr>
          <a:xfrm>
            <a:off x="839635" y="126885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中斜边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上运动时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2.jpeg">
            <a:extLst>
              <a:ext uri="{FF2B5EF4-FFF2-40B4-BE49-F238E27FC236}">
                <a16:creationId xmlns:a16="http://schemas.microsoft.com/office/drawing/2014/main" id="{459792A8-2106-2A78-080D-851F2424D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10" y="3639643"/>
            <a:ext cx="3166427" cy="203470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F66A16D-0F2F-5A08-9DB9-6AA8270DEE22}"/>
              </a:ext>
            </a:extLst>
          </p:cNvPr>
          <p:cNvSpPr txBox="1"/>
          <p:nvPr/>
        </p:nvSpPr>
        <p:spPr>
          <a:xfrm>
            <a:off x="6528030" y="2679897"/>
            <a:ext cx="677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764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4BB94-E728-40E5-3FE2-3EA71CC75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74C876-D0F5-9F4C-B9D4-F816C9EC317F}"/>
              </a:ext>
            </a:extLst>
          </p:cNvPr>
          <p:cNvSpPr txBox="1"/>
          <p:nvPr/>
        </p:nvSpPr>
        <p:spPr>
          <a:xfrm>
            <a:off x="623619" y="548800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与它的邻补角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406FFD-80EB-F195-402A-78310A5D83A4}"/>
                  </a:ext>
                </a:extLst>
              </p:cNvPr>
              <p:cNvSpPr txBox="1"/>
              <p:nvPr/>
            </p:nvSpPr>
            <p:spPr>
              <a:xfrm>
                <a:off x="654139" y="2060905"/>
                <a:ext cx="6737951" cy="34873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分别平分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406FFD-80EB-F195-402A-78310A5D8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139" y="2060905"/>
                <a:ext cx="6737951" cy="3487365"/>
              </a:xfrm>
              <a:prstGeom prst="rect">
                <a:avLst/>
              </a:prstGeom>
              <a:blipFill>
                <a:blip r:embed="rId3"/>
                <a:stretch>
                  <a:fillRect l="-1808" t="-2273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3.jpeg">
            <a:extLst>
              <a:ext uri="{FF2B5EF4-FFF2-40B4-BE49-F238E27FC236}">
                <a16:creationId xmlns:a16="http://schemas.microsoft.com/office/drawing/2014/main" id="{664394D2-B731-2E84-0459-97AE6BCF3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610105"/>
            <a:ext cx="2973060" cy="18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8D83-E699-2300-F61C-03A1B4CC6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5F308D-C980-6FE5-5D31-057786D9C5AF}"/>
              </a:ext>
            </a:extLst>
          </p:cNvPr>
          <p:cNvSpPr txBox="1"/>
          <p:nvPr/>
        </p:nvSpPr>
        <p:spPr>
          <a:xfrm>
            <a:off x="767630" y="54880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试说明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并证明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D4274F-B028-FA05-4DFD-0D7BD25F7E75}"/>
                  </a:ext>
                </a:extLst>
              </p:cNvPr>
              <p:cNvSpPr txBox="1"/>
              <p:nvPr/>
            </p:nvSpPr>
            <p:spPr>
              <a:xfrm>
                <a:off x="767630" y="1072020"/>
                <a:ext cx="7029839" cy="4780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∴AN=NC=NE=NF.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BCE.∴MN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∵AN=CN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则可在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取中点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的中位线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即为点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的中位线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D4274F-B028-FA05-4DFD-0D7BD25F7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072020"/>
                <a:ext cx="7029839" cy="4780026"/>
              </a:xfrm>
              <a:prstGeom prst="rect">
                <a:avLst/>
              </a:prstGeom>
              <a:blipFill>
                <a:blip r:embed="rId3"/>
                <a:stretch>
                  <a:fillRect l="-1821" b="-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3.jpeg">
            <a:extLst>
              <a:ext uri="{FF2B5EF4-FFF2-40B4-BE49-F238E27FC236}">
                <a16:creationId xmlns:a16="http://schemas.microsoft.com/office/drawing/2014/main" id="{9A29BB5C-CB72-2E5F-31EE-FBB5088CA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124" y="2060905"/>
            <a:ext cx="2973060" cy="18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8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9993C-844E-1438-94E2-62EFA456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1.jpeg">
            <a:extLst>
              <a:ext uri="{FF2B5EF4-FFF2-40B4-BE49-F238E27FC236}">
                <a16:creationId xmlns:a16="http://schemas.microsoft.com/office/drawing/2014/main" id="{09FD42B6-F300-AE07-2CBB-DE3342ADD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620804"/>
            <a:ext cx="6277527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07CF7A-83F9-8793-7E22-8A9D172BDCEB}"/>
              </a:ext>
            </a:extLst>
          </p:cNvPr>
          <p:cNvSpPr txBox="1"/>
          <p:nvPr/>
        </p:nvSpPr>
        <p:spPr>
          <a:xfrm>
            <a:off x="623619" y="1268850"/>
            <a:ext cx="102967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通常利用矩形的性质进行计算或证明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利用矩形的判定进行推理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054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28D51-A460-4BC6-3466-0C84AF1A6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92.jpeg">
            <a:extLst>
              <a:ext uri="{FF2B5EF4-FFF2-40B4-BE49-F238E27FC236}">
                <a16:creationId xmlns:a16="http://schemas.microsoft.com/office/drawing/2014/main" id="{EF9BFAD7-7641-F455-97AF-DE83B22EA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17" y="646457"/>
            <a:ext cx="6277527" cy="504035"/>
          </a:xfrm>
          <a:prstGeom prst="rect">
            <a:avLst/>
          </a:prstGeom>
        </p:spPr>
      </p:pic>
      <p:pic>
        <p:nvPicPr>
          <p:cNvPr id="6" name="image93.jpeg">
            <a:extLst>
              <a:ext uri="{FF2B5EF4-FFF2-40B4-BE49-F238E27FC236}">
                <a16:creationId xmlns:a16="http://schemas.microsoft.com/office/drawing/2014/main" id="{FF7E8E59-27E0-E984-6467-2F920D7E2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17" y="1275316"/>
            <a:ext cx="6624461" cy="46201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1CBD7EE-EC22-E006-657E-E9D5D0874A09}"/>
              </a:ext>
            </a:extLst>
          </p:cNvPr>
          <p:cNvSpPr txBox="1"/>
          <p:nvPr/>
        </p:nvSpPr>
        <p:spPr>
          <a:xfrm>
            <a:off x="1919710" y="121759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矩形的性质与判定的综合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94.jpeg">
            <a:extLst>
              <a:ext uri="{FF2B5EF4-FFF2-40B4-BE49-F238E27FC236}">
                <a16:creationId xmlns:a16="http://schemas.microsoft.com/office/drawing/2014/main" id="{77DCE0B6-B7C8-2CB0-50CF-73273A6FDA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117" y="1862154"/>
            <a:ext cx="773843" cy="35152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0B297DD-98C0-D029-0861-3FA6918AA9DF}"/>
              </a:ext>
            </a:extLst>
          </p:cNvPr>
          <p:cNvSpPr txBox="1"/>
          <p:nvPr/>
        </p:nvSpPr>
        <p:spPr>
          <a:xfrm>
            <a:off x="479610" y="1807908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D62808-3588-C511-CD05-CDF5E01E46A9}"/>
                  </a:ext>
                </a:extLst>
              </p:cNvPr>
              <p:cNvSpPr txBox="1"/>
              <p:nvPr/>
            </p:nvSpPr>
            <p:spPr>
              <a:xfrm>
                <a:off x="479610" y="3260001"/>
                <a:ext cx="6061923" cy="2194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OB=OD=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D62808-3588-C511-CD05-CDF5E01E4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3260001"/>
                <a:ext cx="6061923" cy="2194703"/>
              </a:xfrm>
              <a:prstGeom prst="rect">
                <a:avLst/>
              </a:prstGeom>
              <a:blipFill>
                <a:blip r:embed="rId6"/>
                <a:stretch>
                  <a:fillRect l="-2113" t="-3889" b="-7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5.jpeg">
            <a:extLst>
              <a:ext uri="{FF2B5EF4-FFF2-40B4-BE49-F238E27FC236}">
                <a16:creationId xmlns:a16="http://schemas.microsoft.com/office/drawing/2014/main" id="{AF0E33D0-DEC9-CF29-7A74-9957D72C4C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4095" y="3112297"/>
            <a:ext cx="3306069" cy="194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C774A-86EA-5DDB-9376-1D7F461D0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3C88C5-43E3-0F24-B030-14AA8F09EFD8}"/>
                  </a:ext>
                </a:extLst>
              </p:cNvPr>
              <p:cNvSpPr txBox="1"/>
              <p:nvPr/>
            </p:nvSpPr>
            <p:spPr>
              <a:xfrm>
                <a:off x="839635" y="836820"/>
                <a:ext cx="6768470" cy="36224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DFO=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DFO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𝑨𝑬𝑶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𝑫𝑭𝑶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𝑨𝑶𝑬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𝑫𝑶𝑭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𝑨𝑬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𝑫𝑭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AEO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DFO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∴OA=OD.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∴AC=BD.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3C88C5-43E3-0F24-B030-14AA8F09E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836820"/>
                <a:ext cx="6768470" cy="3622402"/>
              </a:xfrm>
              <a:prstGeom prst="rect">
                <a:avLst/>
              </a:prstGeom>
              <a:blipFill>
                <a:blip r:embed="rId3"/>
                <a:stretch>
                  <a:fillRect l="-1892" t="-2189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5.jpeg">
            <a:extLst>
              <a:ext uri="{FF2B5EF4-FFF2-40B4-BE49-F238E27FC236}">
                <a16:creationId xmlns:a16="http://schemas.microsoft.com/office/drawing/2014/main" id="{92735CA0-1BB6-4DDB-A1ED-75F592114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05" y="2060905"/>
            <a:ext cx="3306069" cy="194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97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3E3B0-7262-2F93-D72B-7457025E2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A54A88-F2B3-CD65-7677-A310260922C5}"/>
              </a:ext>
            </a:extLst>
          </p:cNvPr>
          <p:cNvSpPr txBox="1"/>
          <p:nvPr/>
        </p:nvSpPr>
        <p:spPr>
          <a:xfrm>
            <a:off x="695625" y="548800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01A0FD-661B-47C5-CED0-46D46ACF689F}"/>
              </a:ext>
            </a:extLst>
          </p:cNvPr>
          <p:cNvSpPr txBox="1"/>
          <p:nvPr/>
        </p:nvSpPr>
        <p:spPr>
          <a:xfrm>
            <a:off x="684566" y="1268850"/>
            <a:ext cx="6106510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OA=OB.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5.jpeg">
            <a:extLst>
              <a:ext uri="{FF2B5EF4-FFF2-40B4-BE49-F238E27FC236}">
                <a16:creationId xmlns:a16="http://schemas.microsoft.com/office/drawing/2014/main" id="{4BF9A3A3-488B-9898-902A-1D82D9503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05" y="2204915"/>
            <a:ext cx="3306069" cy="194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7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8738E-7432-49FA-2670-EF776FC7E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6.jpeg">
            <a:extLst>
              <a:ext uri="{FF2B5EF4-FFF2-40B4-BE49-F238E27FC236}">
                <a16:creationId xmlns:a16="http://schemas.microsoft.com/office/drawing/2014/main" id="{528F7924-B8D1-52AD-8250-C36DA027D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792564" cy="36002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27D3408-34B9-23BD-CC9B-103F1C8B1081}"/>
              </a:ext>
            </a:extLst>
          </p:cNvPr>
          <p:cNvSpPr txBox="1"/>
          <p:nvPr/>
        </p:nvSpPr>
        <p:spPr>
          <a:xfrm>
            <a:off x="695625" y="503776"/>
            <a:ext cx="1101676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B23048-69FF-C147-8AA6-2CB7882C411C}"/>
              </a:ext>
            </a:extLst>
          </p:cNvPr>
          <p:cNvSpPr txBox="1"/>
          <p:nvPr/>
        </p:nvSpPr>
        <p:spPr>
          <a:xfrm>
            <a:off x="695624" y="1720490"/>
            <a:ext cx="7344511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AQP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0081B4-0F4A-B09C-2E21-8CD3E7ED68EF}"/>
              </a:ext>
            </a:extLst>
          </p:cNvPr>
          <p:cNvSpPr txBox="1"/>
          <p:nvPr/>
        </p:nvSpPr>
        <p:spPr>
          <a:xfrm>
            <a:off x="695624" y="2492935"/>
            <a:ext cx="5895833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BPQ=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BPC+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AQP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AQP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∵PQ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97.jpeg">
            <a:extLst>
              <a:ext uri="{FF2B5EF4-FFF2-40B4-BE49-F238E27FC236}">
                <a16:creationId xmlns:a16="http://schemas.microsoft.com/office/drawing/2014/main" id="{C9B3DE2F-4C3F-35A3-9679-66A3D1DE6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608821"/>
            <a:ext cx="3045267" cy="172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1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E21E1-692E-BDF3-AB05-66C233697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179B8B-B55B-A48A-24F0-074CA182CA7E}"/>
              </a:ext>
            </a:extLst>
          </p:cNvPr>
          <p:cNvSpPr txBox="1"/>
          <p:nvPr/>
        </p:nvSpPr>
        <p:spPr>
          <a:xfrm>
            <a:off x="695625" y="476795"/>
            <a:ext cx="7488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C431F1-213C-AA6C-F795-D9A11209A735}"/>
                  </a:ext>
                </a:extLst>
              </p:cNvPr>
              <p:cNvSpPr txBox="1"/>
              <p:nvPr/>
            </p:nvSpPr>
            <p:spPr>
              <a:xfrm>
                <a:off x="695625" y="1036935"/>
                <a:ext cx="7632530" cy="37308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AB=CD=CP.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∵CQ=CQ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CD=CP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CDQ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(HL)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∴DQ=PQ.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AQ=x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PQ=DQ=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+AP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=PQ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C431F1-213C-AA6C-F795-D9A11209A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36935"/>
                <a:ext cx="7632530" cy="3730893"/>
              </a:xfrm>
              <a:prstGeom prst="rect">
                <a:avLst/>
              </a:prstGeom>
              <a:blipFill>
                <a:blip r:embed="rId3"/>
                <a:stretch>
                  <a:fillRect l="-1597" t="-2124" b="-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7.jpeg">
            <a:extLst>
              <a:ext uri="{FF2B5EF4-FFF2-40B4-BE49-F238E27FC236}">
                <a16:creationId xmlns:a16="http://schemas.microsoft.com/office/drawing/2014/main" id="{11177059-F946-C43F-5AA7-880051AB88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347" y="1844890"/>
            <a:ext cx="3045267" cy="17281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250ABBE-E4F9-E489-7899-586281F6151E}"/>
              </a:ext>
            </a:extLst>
          </p:cNvPr>
          <p:cNvSpPr txBox="1"/>
          <p:nvPr/>
        </p:nvSpPr>
        <p:spPr>
          <a:xfrm>
            <a:off x="695625" y="4888183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在矩形问题中求线段长度时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往往可以利用勾股定理建立方程来求解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08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D8106-DB1F-29CE-F8BB-78D85BC1A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8.jpeg">
            <a:extLst>
              <a:ext uri="{FF2B5EF4-FFF2-40B4-BE49-F238E27FC236}">
                <a16:creationId xmlns:a16="http://schemas.microsoft.com/office/drawing/2014/main" id="{6DE84CE0-384C-6DCF-56B5-B50D738CF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847" y="734023"/>
            <a:ext cx="701838" cy="3188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223ACA0-FBC4-BE75-3FCF-38EF7E668B63}"/>
              </a:ext>
            </a:extLst>
          </p:cNvPr>
          <p:cNvSpPr txBox="1"/>
          <p:nvPr/>
        </p:nvSpPr>
        <p:spPr>
          <a:xfrm>
            <a:off x="805440" y="548800"/>
            <a:ext cx="10522221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71DF93-2800-A8CD-A854-E0950B16DAD6}"/>
                  </a:ext>
                </a:extLst>
              </p:cNvPr>
              <p:cNvSpPr txBox="1"/>
              <p:nvPr/>
            </p:nvSpPr>
            <p:spPr>
              <a:xfrm>
                <a:off x="810591" y="2333325"/>
                <a:ext cx="6106510" cy="3079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BF=CF=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71DF93-2800-A8CD-A854-E0950B16D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591" y="2333325"/>
                <a:ext cx="6106510" cy="3079048"/>
              </a:xfrm>
              <a:prstGeom prst="rect">
                <a:avLst/>
              </a:prstGeom>
              <a:blipFill>
                <a:blip r:embed="rId4"/>
                <a:stretch>
                  <a:fillRect l="-2096" t="-594" r="-1697" b="-4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99.jpeg">
            <a:extLst>
              <a:ext uri="{FF2B5EF4-FFF2-40B4-BE49-F238E27FC236}">
                <a16:creationId xmlns:a16="http://schemas.microsoft.com/office/drawing/2014/main" id="{6CC15836-304F-F537-6571-A7A2FC58E9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10" y="2395487"/>
            <a:ext cx="2303998" cy="222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86F69-9EB6-11D9-33E9-B4D996CB1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845C1C-C0CB-B08B-B676-46185C7056D8}"/>
              </a:ext>
            </a:extLst>
          </p:cNvPr>
          <p:cNvSpPr txBox="1"/>
          <p:nvPr/>
        </p:nvSpPr>
        <p:spPr>
          <a:xfrm>
            <a:off x="695625" y="404790"/>
            <a:ext cx="211719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EBFDFC-E3E4-6C48-006E-E8C5249D6CD5}"/>
              </a:ext>
            </a:extLst>
          </p:cNvPr>
          <p:cNvSpPr txBox="1"/>
          <p:nvPr/>
        </p:nvSpPr>
        <p:spPr>
          <a:xfrm>
            <a:off x="691668" y="792631"/>
            <a:ext cx="10512730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∵BC=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DFC=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∴EF=BE=AE.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∴EF=BF=CF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CFD=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∵FD=FD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证法二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6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6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可证得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EF=BE=AE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再由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可证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为等边三角形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∴BF=BE=EF=AE=AD=FC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从而可得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∴FE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9.jpeg">
            <a:extLst>
              <a:ext uri="{FF2B5EF4-FFF2-40B4-BE49-F238E27FC236}">
                <a16:creationId xmlns:a16="http://schemas.microsoft.com/office/drawing/2014/main" id="{E23B46D8-2F4A-40C5-94C3-FCE45B9CA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160" y="930747"/>
            <a:ext cx="2303998" cy="22212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4C89BDF-A8F5-F9BB-4910-C40162BE2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0571" y="694575"/>
            <a:ext cx="25431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7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3952</TotalTime>
  <Words>1196</Words>
  <Application>Microsoft Office PowerPoint</Application>
  <PresentationFormat>宽屏</PresentationFormat>
  <Paragraphs>80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236</cp:revision>
  <dcterms:created xsi:type="dcterms:W3CDTF">2024-04-24T12:16:00Z</dcterms:created>
  <dcterms:modified xsi:type="dcterms:W3CDTF">2025-04-02T05:43:02Z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