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728" r:id="rId2"/>
    <p:sldId id="5100" r:id="rId3"/>
    <p:sldId id="5101" r:id="rId4"/>
    <p:sldId id="5102" r:id="rId5"/>
    <p:sldId id="5103" r:id="rId6"/>
    <p:sldId id="5104" r:id="rId7"/>
    <p:sldId id="5105" r:id="rId8"/>
    <p:sldId id="5106" r:id="rId9"/>
    <p:sldId id="5107" r:id="rId10"/>
    <p:sldId id="5108" r:id="rId1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0349" autoAdjust="0"/>
  </p:normalViewPr>
  <p:slideViewPr>
    <p:cSldViewPr showGuides="1">
      <p:cViewPr varScale="1">
        <p:scale>
          <a:sx n="72" d="100"/>
          <a:sy n="72" d="100"/>
        </p:scale>
        <p:origin x="115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9956C-5C09-AD8D-3F14-A5E471486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8F74A8-2F8E-478F-30A7-65E867E80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F26247B-DEC4-E4AA-D637-661BEE188C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3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62293-3F68-15EE-E993-47B24EF17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40F875-A634-704D-2210-FF00C9217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D927DF-9860-DD8F-2ADF-7222B3EB86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9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20104-D671-2571-962C-94E156ED3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5F77AB-FDA1-4707-D31C-D0A4EB010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385879-C1D4-C789-4F7F-E8C0BEA7F7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02A7D-BCC2-6429-78C2-9D90AEFB7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52E9223-AC23-796A-83E3-FFC93D896D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E528FBA-E211-563C-62E4-CD51CE463E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10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ED9F2-DC7C-0B7D-AE2D-BCE73A803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AB9862-5D0A-85FF-CC00-CFAA6D334F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56617D0-186F-7725-CD7D-734A6DDFE49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5435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C913F-8977-9A74-E8F6-733BF374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567BEB-5FFB-A1C5-57F1-E6095F3CFC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031313-31DB-5772-3217-717903EC2BF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325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52C31-6B8F-5AC2-4CDC-565A07505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BD20B6-B496-D0C1-80A9-25073643E6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5D14DE5-60B8-2EF7-AE83-97547E66D3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8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CAB5B-82AD-4BB8-ABDB-013510988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329438-9BA3-A4DA-6162-335AAF1572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5D09E2-9A22-B93F-E8F8-4EAE4B1071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5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581C0-C941-8026-6504-CABCAAA59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9FA2C9-1E97-95C1-09E5-B4F6107A65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54BDA1-A725-9778-C7C2-C50D01F37E6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66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70F3C-F518-91DA-D9EB-684FCCD98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3DE03D-9B5E-9B10-16D8-0A507E1587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6731D4-A42E-2D3D-1059-023792B87C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79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7" Type="http://schemas.openxmlformats.org/officeDocument/2006/relationships/image" Target="../media/image10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182C5-CFF7-EE65-2A0E-C338E3E9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602727F-E167-5917-25A9-6D9B2D6B9283}"/>
              </a:ext>
            </a:extLst>
          </p:cNvPr>
          <p:cNvSpPr txBox="1"/>
          <p:nvPr/>
        </p:nvSpPr>
        <p:spPr>
          <a:xfrm>
            <a:off x="2567755" y="1916895"/>
            <a:ext cx="763253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i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*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相似三角形判定定理的证明</a:t>
            </a:r>
          </a:p>
        </p:txBody>
      </p:sp>
    </p:spTree>
    <p:extLst>
      <p:ext uri="{BB962C8B-B14F-4D97-AF65-F5344CB8AC3E}">
        <p14:creationId xmlns:p14="http://schemas.microsoft.com/office/powerpoint/2010/main" val="210119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DB170-9A2A-B8D6-1D90-C26579E59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7C9E47-B3DD-17D2-0A52-E6CCB54BD251}"/>
              </a:ext>
            </a:extLst>
          </p:cNvPr>
          <p:cNvSpPr txBox="1"/>
          <p:nvPr/>
        </p:nvSpPr>
        <p:spPr>
          <a:xfrm>
            <a:off x="623620" y="419201"/>
            <a:ext cx="97926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在梯形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分别在线段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7FA50B-CA4C-FC0F-71E9-2825F1A23CB7}"/>
              </a:ext>
            </a:extLst>
          </p:cNvPr>
          <p:cNvSpPr txBox="1"/>
          <p:nvPr/>
        </p:nvSpPr>
        <p:spPr>
          <a:xfrm>
            <a:off x="622201" y="1309188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44CFC9-9E6B-EED5-6A09-F43935D61D9B}"/>
              </a:ext>
            </a:extLst>
          </p:cNvPr>
          <p:cNvSpPr txBox="1"/>
          <p:nvPr/>
        </p:nvSpPr>
        <p:spPr>
          <a:xfrm>
            <a:off x="628051" y="1855423"/>
            <a:ext cx="7124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AD=AC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.∴DE=AF.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5F1487-F267-1187-AD37-A5D0F0CB06D5}"/>
              </a:ext>
            </a:extLst>
          </p:cNvPr>
          <p:cNvSpPr txBox="1"/>
          <p:nvPr/>
        </p:nvSpPr>
        <p:spPr>
          <a:xfrm>
            <a:off x="622201" y="3271769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0BA647F-1C07-FA39-3AB7-40944A49C54E}"/>
                  </a:ext>
                </a:extLst>
              </p:cNvPr>
              <p:cNvSpPr txBox="1"/>
              <p:nvPr/>
            </p:nvSpPr>
            <p:spPr>
              <a:xfrm>
                <a:off x="622201" y="3826340"/>
                <a:ext cx="9578084" cy="2006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𝑫𝑬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 AF= DE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0BA647F-1C07-FA39-3AB7-40944A49C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201" y="3826340"/>
                <a:ext cx="9578084" cy="2006190"/>
              </a:xfrm>
              <a:prstGeom prst="rect">
                <a:avLst/>
              </a:prstGeom>
              <a:blipFill>
                <a:blip r:embed="rId3"/>
                <a:stretch>
                  <a:fillRect l="-1273" t="-4255" b="-7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147.jpeg">
            <a:extLst>
              <a:ext uri="{FF2B5EF4-FFF2-40B4-BE49-F238E27FC236}">
                <a16:creationId xmlns:a16="http://schemas.microsoft.com/office/drawing/2014/main" id="{09D89D7F-415E-B435-ABE5-97F897F81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90" y="1270917"/>
            <a:ext cx="4021961" cy="215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9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C8D4D-6D35-7216-D086-665F75BDD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2.jpeg">
            <a:extLst>
              <a:ext uri="{FF2B5EF4-FFF2-40B4-BE49-F238E27FC236}">
                <a16:creationId xmlns:a16="http://schemas.microsoft.com/office/drawing/2014/main" id="{FF961A0D-AD34-43CD-3901-A48DD6EE3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6" y="548800"/>
            <a:ext cx="6480450" cy="5203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ED08F7D-51AA-A9B1-69C8-2A9FF1C6E2DC}"/>
              </a:ext>
            </a:extLst>
          </p:cNvPr>
          <p:cNvSpPr txBox="1"/>
          <p:nvPr/>
        </p:nvSpPr>
        <p:spPr>
          <a:xfrm>
            <a:off x="695625" y="1161584"/>
            <a:ext cx="10800750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三角形相似的判定方法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对应角相等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对应边成比例的两个三角形相似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平行法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平行于三角形一边的直线和其他两边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或两边的延长线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所构成的三角形与原三角形相似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两角分别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的两个三角形相似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且夹角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的两个三角形相似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3: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三边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的两个三角形相似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231D29-8B02-94B0-BD78-3FFB6091DEE3}"/>
              </a:ext>
            </a:extLst>
          </p:cNvPr>
          <p:cNvSpPr txBox="1"/>
          <p:nvPr/>
        </p:nvSpPr>
        <p:spPr>
          <a:xfrm>
            <a:off x="4439885" y="3861030"/>
            <a:ext cx="936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FD8A69-689B-FBC5-69D6-B5347E9CB22E}"/>
              </a:ext>
            </a:extLst>
          </p:cNvPr>
          <p:cNvSpPr txBox="1"/>
          <p:nvPr/>
        </p:nvSpPr>
        <p:spPr>
          <a:xfrm>
            <a:off x="3791840" y="4517112"/>
            <a:ext cx="13680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4FEEFB-B613-ADE3-48F6-BC16B445C389}"/>
              </a:ext>
            </a:extLst>
          </p:cNvPr>
          <p:cNvSpPr txBox="1"/>
          <p:nvPr/>
        </p:nvSpPr>
        <p:spPr>
          <a:xfrm>
            <a:off x="6528030" y="4517112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E9F9954-2A50-C5A4-7E11-0146C257D03E}"/>
              </a:ext>
            </a:extLst>
          </p:cNvPr>
          <p:cNvSpPr txBox="1"/>
          <p:nvPr/>
        </p:nvSpPr>
        <p:spPr>
          <a:xfrm>
            <a:off x="3910062" y="5106763"/>
            <a:ext cx="1465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成比例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57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10B78-98A1-A8DE-12FE-8AD13871B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CC47C3D-D193-15E4-F384-5CC78CA33313}"/>
              </a:ext>
            </a:extLst>
          </p:cNvPr>
          <p:cNvSpPr txBox="1"/>
          <p:nvPr/>
        </p:nvSpPr>
        <p:spPr>
          <a:xfrm>
            <a:off x="839635" y="515041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相似的常见基本图形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919F983-63F1-E995-3BCD-BA1C2594E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780" y="1340855"/>
            <a:ext cx="6480450" cy="474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09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1F1A9-8438-C819-CDAA-E4211A8EA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5.jpeg">
            <a:extLst>
              <a:ext uri="{FF2B5EF4-FFF2-40B4-BE49-F238E27FC236}">
                <a16:creationId xmlns:a16="http://schemas.microsoft.com/office/drawing/2014/main" id="{08A7E08E-A87F-CA02-C290-226318337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38" y="526448"/>
            <a:ext cx="7174316" cy="576040"/>
          </a:xfrm>
          <a:prstGeom prst="rect">
            <a:avLst/>
          </a:prstGeom>
        </p:spPr>
      </p:pic>
      <p:pic>
        <p:nvPicPr>
          <p:cNvPr id="3" name="image136.jpeg">
            <a:extLst>
              <a:ext uri="{FF2B5EF4-FFF2-40B4-BE49-F238E27FC236}">
                <a16:creationId xmlns:a16="http://schemas.microsoft.com/office/drawing/2014/main" id="{E4636025-C71A-8BC3-8A0D-26502E2C4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96" y="1270421"/>
            <a:ext cx="7091404" cy="4945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44FE1DD-B2CB-0CA9-46CA-80A9846F8EFB}"/>
              </a:ext>
            </a:extLst>
          </p:cNvPr>
          <p:cNvSpPr txBox="1"/>
          <p:nvPr/>
        </p:nvSpPr>
        <p:spPr>
          <a:xfrm>
            <a:off x="2077733" y="1234124"/>
            <a:ext cx="610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相似三角形的判定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7.jpeg">
            <a:extLst>
              <a:ext uri="{FF2B5EF4-FFF2-40B4-BE49-F238E27FC236}">
                <a16:creationId xmlns:a16="http://schemas.microsoft.com/office/drawing/2014/main" id="{C175A89E-A392-27AD-D74C-2039D79519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638" y="1932935"/>
            <a:ext cx="701838" cy="3188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C2AF101-BD8D-0609-60B7-6A0E37574AED}"/>
              </a:ext>
            </a:extLst>
          </p:cNvPr>
          <p:cNvSpPr txBox="1"/>
          <p:nvPr/>
        </p:nvSpPr>
        <p:spPr>
          <a:xfrm>
            <a:off x="691721" y="1831927"/>
            <a:ext cx="110887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2B1965-8D12-D486-8254-51E17480F86E}"/>
                  </a:ext>
                </a:extLst>
              </p:cNvPr>
              <p:cNvSpPr txBox="1"/>
              <p:nvPr/>
            </p:nvSpPr>
            <p:spPr>
              <a:xfrm>
                <a:off x="695625" y="2852960"/>
                <a:ext cx="7177758" cy="305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同理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2B1965-8D12-D486-8254-51E17480F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852960"/>
                <a:ext cx="7177758" cy="3056221"/>
              </a:xfrm>
              <a:prstGeom prst="rect">
                <a:avLst/>
              </a:prstGeom>
              <a:blipFill>
                <a:blip r:embed="rId6"/>
                <a:stretch>
                  <a:fillRect l="-1698" t="-2595" r="-1188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138.jpeg">
            <a:extLst>
              <a:ext uri="{FF2B5EF4-FFF2-40B4-BE49-F238E27FC236}">
                <a16:creationId xmlns:a16="http://schemas.microsoft.com/office/drawing/2014/main" id="{0796EC0E-0165-C71B-B142-DE2DF88FE0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2090" y="3686157"/>
            <a:ext cx="3600250" cy="193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0774B-CBFC-A619-E92D-3E34D5514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9.jpeg">
            <a:extLst>
              <a:ext uri="{FF2B5EF4-FFF2-40B4-BE49-F238E27FC236}">
                <a16:creationId xmlns:a16="http://schemas.microsoft.com/office/drawing/2014/main" id="{9AFDB6B0-0130-A033-04A6-CBD312F68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23" y="548800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04B81EC-45B8-8784-C305-AD62469FB2DA}"/>
              </a:ext>
            </a:extLst>
          </p:cNvPr>
          <p:cNvSpPr txBox="1"/>
          <p:nvPr/>
        </p:nvSpPr>
        <p:spPr>
          <a:xfrm>
            <a:off x="667354" y="1124840"/>
            <a:ext cx="10728745" cy="4513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下列四个结论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其中正确的个数有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C.3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D.4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pic>
        <p:nvPicPr>
          <p:cNvPr id="5" name="image140.jpeg">
            <a:extLst>
              <a:ext uri="{FF2B5EF4-FFF2-40B4-BE49-F238E27FC236}">
                <a16:creationId xmlns:a16="http://schemas.microsoft.com/office/drawing/2014/main" id="{2DB5F0AC-02BE-05D4-AE2A-2C39CCE7B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9469" y="2780955"/>
            <a:ext cx="2481193" cy="201614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9064F4-EAE7-2CA9-3A7D-B6656A03D2FF}"/>
              </a:ext>
            </a:extLst>
          </p:cNvPr>
          <p:cNvSpPr txBox="1"/>
          <p:nvPr/>
        </p:nvSpPr>
        <p:spPr>
          <a:xfrm>
            <a:off x="3935850" y="4603256"/>
            <a:ext cx="576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7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89D0D-D7B9-C109-DA61-0311B4805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CB35C9-B8AE-3D14-7B34-FCBB59BD4CC3}"/>
              </a:ext>
            </a:extLst>
          </p:cNvPr>
          <p:cNvSpPr txBox="1"/>
          <p:nvPr/>
        </p:nvSpPr>
        <p:spPr>
          <a:xfrm>
            <a:off x="767629" y="692810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NP.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∽△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PBN.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696277-C747-A93D-32D5-60E3DA5DCC59}"/>
                  </a:ext>
                </a:extLst>
              </p:cNvPr>
              <p:cNvSpPr txBox="1"/>
              <p:nvPr/>
            </p:nvSpPr>
            <p:spPr>
              <a:xfrm>
                <a:off x="767629" y="1646917"/>
                <a:ext cx="7632531" cy="3920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𝑪𝑷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∵BM=BN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𝑩𝑵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𝑪𝑷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𝑷𝑩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BCP+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PBN+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696277-C747-A93D-32D5-60E3DA5DC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646917"/>
                <a:ext cx="7632531" cy="3920304"/>
              </a:xfrm>
              <a:prstGeom prst="rect">
                <a:avLst/>
              </a:prstGeom>
              <a:blipFill>
                <a:blip r:embed="rId3"/>
                <a:stretch>
                  <a:fillRect l="-1677" t="-2022" b="-3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1.jpeg">
            <a:extLst>
              <a:ext uri="{FF2B5EF4-FFF2-40B4-BE49-F238E27FC236}">
                <a16:creationId xmlns:a16="http://schemas.microsoft.com/office/drawing/2014/main" id="{35E8AB3F-D365-2BB2-AB3D-4E81675E1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571879"/>
            <a:ext cx="2664185" cy="247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2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4131F-452B-6BA9-5422-A22F60F34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2.jpeg">
            <a:extLst>
              <a:ext uri="{FF2B5EF4-FFF2-40B4-BE49-F238E27FC236}">
                <a16:creationId xmlns:a16="http://schemas.microsoft.com/office/drawing/2014/main" id="{8EE1D471-072A-F37F-668C-2B0F05EAB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FC183A8-BA27-68C8-7FDC-8963010DB755}"/>
              </a:ext>
            </a:extLst>
          </p:cNvPr>
          <p:cNvSpPr txBox="1"/>
          <p:nvPr/>
        </p:nvSpPr>
        <p:spPr>
          <a:xfrm>
            <a:off x="1991714" y="601620"/>
            <a:ext cx="81365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利用相似证明线段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相等、比例式或等积式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3.jpeg">
            <a:extLst>
              <a:ext uri="{FF2B5EF4-FFF2-40B4-BE49-F238E27FC236}">
                <a16:creationId xmlns:a16="http://schemas.microsoft.com/office/drawing/2014/main" id="{EFCE7AFA-DA17-D6C3-20D3-ADE521B7B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12860"/>
            <a:ext cx="831852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1AE5C5-0BE6-F7D7-9A4E-CCDBCD7E7781}"/>
              </a:ext>
            </a:extLst>
          </p:cNvPr>
          <p:cNvSpPr txBox="1"/>
          <p:nvPr/>
        </p:nvSpPr>
        <p:spPr>
          <a:xfrm>
            <a:off x="659621" y="1322813"/>
            <a:ext cx="108007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D402F1-D294-B568-EEA1-808702DC886E}"/>
              </a:ext>
            </a:extLst>
          </p:cNvPr>
          <p:cNvSpPr txBox="1"/>
          <p:nvPr/>
        </p:nvSpPr>
        <p:spPr>
          <a:xfrm>
            <a:off x="623620" y="2276920"/>
            <a:ext cx="45363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619222-1800-DEC1-55DE-D2D86B58C2A9}"/>
                  </a:ext>
                </a:extLst>
              </p:cNvPr>
              <p:cNvSpPr txBox="1"/>
              <p:nvPr/>
            </p:nvSpPr>
            <p:spPr>
              <a:xfrm>
                <a:off x="659621" y="2996970"/>
                <a:ext cx="5940414" cy="2867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AF=AC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𝑨𝑪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𝑨𝑭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E619222-1800-DEC1-55DE-D2D86B58C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1" y="2996970"/>
                <a:ext cx="5940414" cy="2867965"/>
              </a:xfrm>
              <a:prstGeom prst="rect">
                <a:avLst/>
              </a:prstGeom>
              <a:blipFill>
                <a:blip r:embed="rId5"/>
                <a:stretch>
                  <a:fillRect l="-2051" t="-2979" b="-5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144.jpeg">
            <a:extLst>
              <a:ext uri="{FF2B5EF4-FFF2-40B4-BE49-F238E27FC236}">
                <a16:creationId xmlns:a16="http://schemas.microsoft.com/office/drawing/2014/main" id="{6D45B803-13AE-08D6-B9FA-03E0926E23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100" y="2800140"/>
            <a:ext cx="2649893" cy="264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1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0C70F-8F23-7153-48D1-070458821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0B3B81-E8CF-AB68-1C4D-CFB393587AFA}"/>
              </a:ext>
            </a:extLst>
          </p:cNvPr>
          <p:cNvSpPr txBox="1"/>
          <p:nvPr/>
        </p:nvSpPr>
        <p:spPr>
          <a:xfrm>
            <a:off x="623620" y="620805"/>
            <a:ext cx="950466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D2F7D4-9A91-F1BC-2F51-21257DA1A21B}"/>
                  </a:ext>
                </a:extLst>
              </p:cNvPr>
              <p:cNvSpPr txBox="1"/>
              <p:nvPr/>
            </p:nvSpPr>
            <p:spPr>
              <a:xfrm>
                <a:off x="767630" y="1484865"/>
                <a:ext cx="6768470" cy="41795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∽△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𝑪𝑮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𝑪𝑭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CG=CF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D2F7D4-9A91-F1BC-2F51-21257DA1A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484865"/>
                <a:ext cx="6768470" cy="4179542"/>
              </a:xfrm>
              <a:prstGeom prst="rect">
                <a:avLst/>
              </a:prstGeom>
              <a:blipFill>
                <a:blip r:embed="rId3"/>
                <a:stretch>
                  <a:fillRect l="-1892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4.jpeg">
            <a:extLst>
              <a:ext uri="{FF2B5EF4-FFF2-40B4-BE49-F238E27FC236}">
                <a16:creationId xmlns:a16="http://schemas.microsoft.com/office/drawing/2014/main" id="{1151250C-B30E-2DC8-F419-894942473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2420930"/>
            <a:ext cx="2649893" cy="264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19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965BA-BA3D-F155-B336-2559E952F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5.jpeg">
            <a:extLst>
              <a:ext uri="{FF2B5EF4-FFF2-40B4-BE49-F238E27FC236}">
                <a16:creationId xmlns:a16="http://schemas.microsoft.com/office/drawing/2014/main" id="{4D8FDA08-B75D-0BEA-EAB3-889E15741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3041EA-1106-8366-6143-F9CBF0526DB0}"/>
                  </a:ext>
                </a:extLst>
              </p:cNvPr>
              <p:cNvSpPr txBox="1"/>
              <p:nvPr/>
            </p:nvSpPr>
            <p:spPr>
              <a:xfrm>
                <a:off x="695625" y="1022773"/>
                <a:ext cx="10492084" cy="2523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在平行四边形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𝑨𝑴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𝑬𝑴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𝑴𝑪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𝑪𝑫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𝑩𝑭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𝑩𝑫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𝑬𝑫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𝑩𝑪</m:t>
                        </m:r>
                      </m:den>
                    </m:f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𝑨𝑫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𝑩𝑴</m:t>
                        </m:r>
                      </m:den>
                    </m:f>
                  </m:oMath>
                </a14:m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3041EA-1106-8366-6143-F9CBF0526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22773"/>
                <a:ext cx="10492084" cy="2523383"/>
              </a:xfrm>
              <a:prstGeom prst="rect">
                <a:avLst/>
              </a:prstGeom>
              <a:blipFill>
                <a:blip r:embed="rId4"/>
                <a:stretch>
                  <a:fillRect l="-1162" b="-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46.jpeg">
            <a:extLst>
              <a:ext uri="{FF2B5EF4-FFF2-40B4-BE49-F238E27FC236}">
                <a16:creationId xmlns:a16="http://schemas.microsoft.com/office/drawing/2014/main" id="{684D7A41-989E-71C7-AEF9-90E541E30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895" y="3933035"/>
            <a:ext cx="3600250" cy="179919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8DB529E-4DA1-453F-CB0B-158053FBFA6E}"/>
              </a:ext>
            </a:extLst>
          </p:cNvPr>
          <p:cNvSpPr txBox="1"/>
          <p:nvPr/>
        </p:nvSpPr>
        <p:spPr>
          <a:xfrm>
            <a:off x="10128280" y="1196845"/>
            <a:ext cx="532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66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4562</TotalTime>
  <Words>929</Words>
  <Application>Microsoft Office PowerPoint</Application>
  <PresentationFormat>宽屏</PresentationFormat>
  <Paragraphs>67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260</cp:revision>
  <dcterms:created xsi:type="dcterms:W3CDTF">2024-04-24T12:16:00Z</dcterms:created>
  <dcterms:modified xsi:type="dcterms:W3CDTF">2025-04-04T07:23:08Z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