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4149" r:id="rId3"/>
    <p:sldId id="4150" r:id="rId4"/>
    <p:sldId id="4151" r:id="rId5"/>
    <p:sldId id="4152" r:id="rId6"/>
    <p:sldId id="4153" r:id="rId7"/>
    <p:sldId id="4154" r:id="rId8"/>
    <p:sldId id="4155" r:id="rId9"/>
    <p:sldId id="4156" r:id="rId10"/>
    <p:sldId id="4157" r:id="rId11"/>
    <p:sldId id="4158" r:id="rId12"/>
    <p:sldId id="4159" r:id="rId13"/>
    <p:sldId id="4160" r:id="rId14"/>
    <p:sldId id="4161" r:id="rId15"/>
    <p:sldId id="4162" r:id="rId16"/>
    <p:sldId id="4163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895" autoAdjust="0"/>
  </p:normalViewPr>
  <p:slideViewPr>
    <p:cSldViewPr showGuides="1">
      <p:cViewPr varScale="1">
        <p:scale>
          <a:sx n="75" d="100"/>
          <a:sy n="75" d="100"/>
        </p:scale>
        <p:origin x="1022" y="3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3F3F5-7847-5012-3807-80DCE14E5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A8E3670-304D-5544-8B5A-88E71271A0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4C38D2F-FA32-ACC5-4F0C-79BD8849AA6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6970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04696-C366-FFAA-4CC1-03112FF2D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09EDE92-D88C-5BCE-BF23-45497B0A11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C74BBD7-A357-80EC-F9B4-E2D56A5C7E7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847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9ED97-4393-F7F5-BF2B-35B92B1B5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7587021-F09F-128A-48C0-0592F4CC35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9D16311-AC96-72CA-ADBB-76AC2366D83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2286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66A8E-9F90-4D9A-DAB1-200D8DF3C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7D53CCA-6248-A3F2-AD95-17E2931263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65606EF-CDA4-BF2A-EAAF-4F63BB9E0AD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6919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F9D87-5D70-B2CE-C091-DA0A10F32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F15ECB1-FADB-9135-E832-986D6C6EFC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94F130C-B41B-1F1C-1489-DE366B7F986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04519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D5B3E-AC72-7D86-99FF-606D29AAB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C692981-81E4-0DBF-5005-18E1720D2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F2479C5-851B-85D1-AA82-0474049649E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43347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F9B67-77ED-AEF9-0A92-1ACC29C4E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B66F885-99F4-0927-6C6A-C6C5403548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8A50BF2-4046-88AA-19B0-6D359734AC6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493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BFFE9-5259-02D2-6A43-EAB7E5D84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E10C804-C21C-2B5B-4E11-534570B0CA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281F54C-03AE-C440-992D-BD5E4D92C54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406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8CD33-8148-E587-BFCF-10FC05698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4934F4C-C5DD-7DD1-3986-7BF2E52541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4021861-B560-D64E-CEB3-B414F9B055D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839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FF8099-02F8-D77E-348E-DF73167B6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DE23322-9D67-D322-82B4-BE0D22F314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A2E6E34-F595-DA2A-431A-EB959649C16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252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A846AA-7447-905A-86C8-DE939B60D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E2B43AA-717F-D7D2-5B37-81767BEA88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BFB3960-EF5B-2255-F72D-A67D39C0727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312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B7748F-6199-DB0C-61AF-E93A31930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11E03C8-892E-2E59-088D-22C2977627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D334F34-7797-A64D-22E7-6A74C0F4B22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3230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227D0-CD4C-0B90-5B57-F3828DF6C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473DBC2-C48C-9F44-DAB7-EF03CD0826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5F114EC-5DEB-AD2E-F12F-0A800BF2B15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2747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8ED3E-596F-1164-51ED-DEA21A666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693D2BB-DAA6-6159-AFA2-D7C6806322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D9B4E4A-C8C3-B17F-FEC1-D15A2BDDCD1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144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8FEE8-BB5A-B5BB-7A31-B0E55AD0A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09885CA-04E5-57F4-2416-C18C473779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16664B8-6572-F9DC-C92B-7964E263B16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05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T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"/><Relationship Id="rId5" Type="http://schemas.openxmlformats.org/officeDocument/2006/relationships/image" Target="../media/image18.tif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B69927D-1584-7D46-E92D-54FA65B23039}"/>
              </a:ext>
            </a:extLst>
          </p:cNvPr>
          <p:cNvSpPr txBox="1"/>
          <p:nvPr/>
        </p:nvSpPr>
        <p:spPr>
          <a:xfrm>
            <a:off x="2279735" y="1916895"/>
            <a:ext cx="744538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《概率的进一步认识》</a:t>
            </a:r>
            <a:endParaRPr lang="en-US" altLang="zh-CN" sz="6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章末考点复习与小结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E6B94-1A96-57F5-97B0-2B418CAE9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9.jpeg">
            <a:extLst>
              <a:ext uri="{FF2B5EF4-FFF2-40B4-BE49-F238E27FC236}">
                <a16:creationId xmlns:a16="http://schemas.microsoft.com/office/drawing/2014/main" id="{D4B3DC33-65AE-EAED-8DB6-6F5D475C8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290" y="567105"/>
            <a:ext cx="5832405" cy="49690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F800CB2-289C-72C1-F50D-338008FEE7C7}"/>
              </a:ext>
            </a:extLst>
          </p:cNvPr>
          <p:cNvSpPr txBox="1"/>
          <p:nvPr/>
        </p:nvSpPr>
        <p:spPr>
          <a:xfrm>
            <a:off x="1896380" y="366688"/>
            <a:ext cx="610616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用频率估计概率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60E22F-535E-0580-0394-43D5805CE540}"/>
              </a:ext>
            </a:extLst>
          </p:cNvPr>
          <p:cNvSpPr txBox="1"/>
          <p:nvPr/>
        </p:nvSpPr>
        <p:spPr>
          <a:xfrm>
            <a:off x="551615" y="1213526"/>
            <a:ext cx="11088770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为了估计抛掷同一枚啤酒瓶盖落地后凸面向上的概率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小明做了大量重复试验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经过统计得到凸面向上的次数为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凸面向下的次数为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由此可估计抛掷这枚啤酒瓶盖落地后凸面向上的概率约为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	      B.0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    	C.0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	         D.0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AF7A91-8266-80F0-43A8-8A02DF4012D2}"/>
              </a:ext>
            </a:extLst>
          </p:cNvPr>
          <p:cNvSpPr txBox="1"/>
          <p:nvPr/>
        </p:nvSpPr>
        <p:spPr>
          <a:xfrm>
            <a:off x="10344295" y="2708950"/>
            <a:ext cx="46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923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EAE37-DB20-5F03-1BD3-6D796FEB6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B16F50C-43DF-9FF4-95A1-D560F4888119}"/>
              </a:ext>
            </a:extLst>
          </p:cNvPr>
          <p:cNvSpPr txBox="1"/>
          <p:nvPr/>
        </p:nvSpPr>
        <p:spPr>
          <a:xfrm>
            <a:off x="593955" y="494172"/>
            <a:ext cx="1123278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某班“红领巾义卖”活动中设立了一个可以自由转动的转盘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规定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顾客购物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元以上就能获得一次转动转盘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的机会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当转盘停止时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指针落在哪一区域就可以获得相应的奖品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下表是此次活动中的一组统计数据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表格 4">
                <a:extLst>
                  <a:ext uri="{FF2B5EF4-FFF2-40B4-BE49-F238E27FC236}">
                    <a16:creationId xmlns:a16="http://schemas.microsoft.com/office/drawing/2014/main" id="{4AAFD7F7-3E60-1455-B1B9-7DD906CFDF6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8814087"/>
                  </p:ext>
                </p:extLst>
              </p:nvPr>
            </p:nvGraphicFramePr>
            <p:xfrm>
              <a:off x="593955" y="3928962"/>
              <a:ext cx="10440723" cy="203847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685233">
                      <a:extLst>
                        <a:ext uri="{9D8B030D-6E8A-4147-A177-3AD203B41FA5}">
                          <a16:colId xmlns:a16="http://schemas.microsoft.com/office/drawing/2014/main" val="4052521734"/>
                        </a:ext>
                      </a:extLst>
                    </a:gridCol>
                    <a:gridCol w="914398">
                      <a:extLst>
                        <a:ext uri="{9D8B030D-6E8A-4147-A177-3AD203B41FA5}">
                          <a16:colId xmlns:a16="http://schemas.microsoft.com/office/drawing/2014/main" val="3246049798"/>
                        </a:ext>
                      </a:extLst>
                    </a:gridCol>
                    <a:gridCol w="1241462">
                      <a:extLst>
                        <a:ext uri="{9D8B030D-6E8A-4147-A177-3AD203B41FA5}">
                          <a16:colId xmlns:a16="http://schemas.microsoft.com/office/drawing/2014/main" val="709794949"/>
                        </a:ext>
                      </a:extLst>
                    </a:gridCol>
                    <a:gridCol w="914398">
                      <a:extLst>
                        <a:ext uri="{9D8B030D-6E8A-4147-A177-3AD203B41FA5}">
                          <a16:colId xmlns:a16="http://schemas.microsoft.com/office/drawing/2014/main" val="866276763"/>
                        </a:ext>
                      </a:extLst>
                    </a:gridCol>
                    <a:gridCol w="1151635">
                      <a:extLst>
                        <a:ext uri="{9D8B030D-6E8A-4147-A177-3AD203B41FA5}">
                          <a16:colId xmlns:a16="http://schemas.microsoft.com/office/drawing/2014/main" val="3400114456"/>
                        </a:ext>
                      </a:extLst>
                    </a:gridCol>
                    <a:gridCol w="1151635">
                      <a:extLst>
                        <a:ext uri="{9D8B030D-6E8A-4147-A177-3AD203B41FA5}">
                          <a16:colId xmlns:a16="http://schemas.microsoft.com/office/drawing/2014/main" val="3907007041"/>
                        </a:ext>
                      </a:extLst>
                    </a:gridCol>
                    <a:gridCol w="1381962">
                      <a:extLst>
                        <a:ext uri="{9D8B030D-6E8A-4147-A177-3AD203B41FA5}">
                          <a16:colId xmlns:a16="http://schemas.microsoft.com/office/drawing/2014/main" val="3444197343"/>
                        </a:ext>
                      </a:extLst>
                    </a:gridCol>
                  </a:tblGrid>
                  <a:tr h="39243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转动转盘的次数</a:t>
                          </a:r>
                          <a:r>
                            <a:rPr lang="en-US" sz="2400" b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endParaRPr lang="zh-CN" sz="24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100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200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300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400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500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000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73689804"/>
                      </a:ext>
                    </a:extLst>
                  </a:tr>
                  <a:tr h="39243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落在“书画作品”</a:t>
                          </a:r>
                        </a:p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区域的次数</a:t>
                          </a: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122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180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298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604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99453183"/>
                      </a:ext>
                    </a:extLst>
                  </a:tr>
                  <a:tr h="55118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落在“书画作品”</a:t>
                          </a:r>
                        </a:p>
                        <a:p>
                          <a:pPr algn="ctr">
                            <a:buNone/>
                          </a:pPr>
                          <a:r>
                            <a:rPr lang="zh-CN" sz="2400" b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区域的频率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4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𝒎</m:t>
                                  </m:r>
                                </m:num>
                                <m:den>
                                  <m:r>
                                    <a:rPr lang="en-US" sz="2400" b="1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𝒏</m:t>
                                  </m:r>
                                </m:den>
                              </m:f>
                            </m:oMath>
                          </a14:m>
                          <a:endParaRPr lang="zh-CN" sz="24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0.6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0.61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0.6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0.59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0.604</a:t>
                          </a:r>
                          <a:endParaRPr lang="zh-CN" sz="24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7399014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表格 4">
                <a:extLst>
                  <a:ext uri="{FF2B5EF4-FFF2-40B4-BE49-F238E27FC236}">
                    <a16:creationId xmlns:a16="http://schemas.microsoft.com/office/drawing/2014/main" id="{4AAFD7F7-3E60-1455-B1B9-7DD906CFDF6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8814087"/>
                  </p:ext>
                </p:extLst>
              </p:nvPr>
            </p:nvGraphicFramePr>
            <p:xfrm>
              <a:off x="593955" y="3928962"/>
              <a:ext cx="10440723" cy="203847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685233">
                      <a:extLst>
                        <a:ext uri="{9D8B030D-6E8A-4147-A177-3AD203B41FA5}">
                          <a16:colId xmlns:a16="http://schemas.microsoft.com/office/drawing/2014/main" val="4052521734"/>
                        </a:ext>
                      </a:extLst>
                    </a:gridCol>
                    <a:gridCol w="914398">
                      <a:extLst>
                        <a:ext uri="{9D8B030D-6E8A-4147-A177-3AD203B41FA5}">
                          <a16:colId xmlns:a16="http://schemas.microsoft.com/office/drawing/2014/main" val="3246049798"/>
                        </a:ext>
                      </a:extLst>
                    </a:gridCol>
                    <a:gridCol w="1241462">
                      <a:extLst>
                        <a:ext uri="{9D8B030D-6E8A-4147-A177-3AD203B41FA5}">
                          <a16:colId xmlns:a16="http://schemas.microsoft.com/office/drawing/2014/main" val="709794949"/>
                        </a:ext>
                      </a:extLst>
                    </a:gridCol>
                    <a:gridCol w="914398">
                      <a:extLst>
                        <a:ext uri="{9D8B030D-6E8A-4147-A177-3AD203B41FA5}">
                          <a16:colId xmlns:a16="http://schemas.microsoft.com/office/drawing/2014/main" val="866276763"/>
                        </a:ext>
                      </a:extLst>
                    </a:gridCol>
                    <a:gridCol w="1151635">
                      <a:extLst>
                        <a:ext uri="{9D8B030D-6E8A-4147-A177-3AD203B41FA5}">
                          <a16:colId xmlns:a16="http://schemas.microsoft.com/office/drawing/2014/main" val="3400114456"/>
                        </a:ext>
                      </a:extLst>
                    </a:gridCol>
                    <a:gridCol w="1151635">
                      <a:extLst>
                        <a:ext uri="{9D8B030D-6E8A-4147-A177-3AD203B41FA5}">
                          <a16:colId xmlns:a16="http://schemas.microsoft.com/office/drawing/2014/main" val="3907007041"/>
                        </a:ext>
                      </a:extLst>
                    </a:gridCol>
                    <a:gridCol w="1381962">
                      <a:extLst>
                        <a:ext uri="{9D8B030D-6E8A-4147-A177-3AD203B41FA5}">
                          <a16:colId xmlns:a16="http://schemas.microsoft.com/office/drawing/2014/main" val="3444197343"/>
                        </a:ext>
                      </a:extLst>
                    </a:gridCol>
                  </a:tblGrid>
                  <a:tr h="39497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转动转盘的次数</a:t>
                          </a:r>
                          <a:r>
                            <a:rPr lang="en-US" sz="2400" b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endParaRPr lang="zh-CN" sz="24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100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200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300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400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500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400" b="1" i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000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73689804"/>
                      </a:ext>
                    </a:extLst>
                  </a:tr>
                  <a:tr h="760730"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落在“书画作品”</a:t>
                          </a:r>
                        </a:p>
                        <a:p>
                          <a:pPr algn="ctr">
                            <a:buNone/>
                          </a:pPr>
                          <a:r>
                            <a:rPr lang="zh-CN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区域的次数</a:t>
                          </a: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122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180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298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604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99453183"/>
                      </a:ext>
                    </a:extLst>
                  </a:tr>
                  <a:tr h="8827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5" t="-142069" r="-183636" b="-75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0.6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0.61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0.6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0.59</a:t>
                          </a:r>
                          <a:endParaRPr lang="zh-CN" sz="24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buNone/>
                          </a:pPr>
                          <a:r>
                            <a:rPr lang="en-US" sz="2400" b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0.604</a:t>
                          </a:r>
                          <a:endParaRPr lang="zh-CN" sz="24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7399014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6" name="image50.jpeg">
            <a:extLst>
              <a:ext uri="{FF2B5EF4-FFF2-40B4-BE49-F238E27FC236}">
                <a16:creationId xmlns:a16="http://schemas.microsoft.com/office/drawing/2014/main" id="{845C6BFE-2EDC-F2BD-BF38-61CFFE5C0A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190" y="1935399"/>
            <a:ext cx="1902860" cy="181588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E0ADE52-D8B2-500A-0AEB-3666F02756FF}"/>
              </a:ext>
            </a:extLst>
          </p:cNvPr>
          <p:cNvSpPr txBox="1"/>
          <p:nvPr/>
        </p:nvSpPr>
        <p:spPr>
          <a:xfrm>
            <a:off x="573990" y="2298820"/>
            <a:ext cx="66964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完成上述表格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D71FC07-5811-C8EE-5FD0-7A6CBDF123D7}"/>
              </a:ext>
            </a:extLst>
          </p:cNvPr>
          <p:cNvSpPr txBox="1"/>
          <p:nvPr/>
        </p:nvSpPr>
        <p:spPr>
          <a:xfrm>
            <a:off x="573990" y="2843340"/>
            <a:ext cx="61061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295,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A0BF7A3-7122-AB31-EF0E-1FF437FD5C5E}"/>
              </a:ext>
            </a:extLst>
          </p:cNvPr>
          <p:cNvSpPr txBox="1"/>
          <p:nvPr/>
        </p:nvSpPr>
        <p:spPr>
          <a:xfrm>
            <a:off x="3888895" y="2329740"/>
            <a:ext cx="8390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295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15074FF-0130-9965-6ED1-D4654A1A5AEB}"/>
              </a:ext>
            </a:extLst>
          </p:cNvPr>
          <p:cNvSpPr txBox="1"/>
          <p:nvPr/>
        </p:nvSpPr>
        <p:spPr>
          <a:xfrm>
            <a:off x="5303945" y="2287204"/>
            <a:ext cx="1152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169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53D08-84C4-0CA1-2876-AF8483D00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D7750E1-8709-8ABB-5494-E35DD39B2412}"/>
              </a:ext>
            </a:extLst>
          </p:cNvPr>
          <p:cNvSpPr txBox="1"/>
          <p:nvPr/>
        </p:nvSpPr>
        <p:spPr>
          <a:xfrm>
            <a:off x="603125" y="477957"/>
            <a:ext cx="10525190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请估计当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很大时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频率将会接近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假如你去转动该转盘一次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你获得“书画作品”的概率约是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结果全部精确到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BB0193-094B-E9D7-D74A-C9C12B88983D}"/>
              </a:ext>
            </a:extLst>
          </p:cNvPr>
          <p:cNvSpPr txBox="1"/>
          <p:nvPr/>
        </p:nvSpPr>
        <p:spPr>
          <a:xfrm>
            <a:off x="592470" y="1731763"/>
            <a:ext cx="1053584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由表格中的数据可得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很大时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频率将会接近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6;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转动该转盘一次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获得“书画作品”的概率约是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5AC9CC-BD33-0663-4391-A87BBCA16D0B}"/>
              </a:ext>
            </a:extLst>
          </p:cNvPr>
          <p:cNvSpPr txBox="1"/>
          <p:nvPr/>
        </p:nvSpPr>
        <p:spPr>
          <a:xfrm>
            <a:off x="611160" y="2989570"/>
            <a:ext cx="10669200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如果要使获得“手工作品”的可能性不小于获得“书画作品”的可能性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那么表示“手工作品”区域的扇形的圆心角至少还要增加多少度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F286BE-5AFB-B614-4DA5-30ADD6DF69F6}"/>
              </a:ext>
            </a:extLst>
          </p:cNvPr>
          <p:cNvSpPr txBox="1"/>
          <p:nvPr/>
        </p:nvSpPr>
        <p:spPr>
          <a:xfrm>
            <a:off x="603125" y="4702090"/>
            <a:ext cx="10525190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可得“手工作品”区域的扇形的圆心角至少还要增加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917E85D-7578-7526-7AD1-C9A9EC940022}"/>
              </a:ext>
            </a:extLst>
          </p:cNvPr>
          <p:cNvSpPr txBox="1"/>
          <p:nvPr/>
        </p:nvSpPr>
        <p:spPr>
          <a:xfrm>
            <a:off x="6384020" y="553665"/>
            <a:ext cx="792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C76511-0CB7-37AA-707C-43AD7FDB1B6F}"/>
              </a:ext>
            </a:extLst>
          </p:cNvPr>
          <p:cNvSpPr txBox="1"/>
          <p:nvPr/>
        </p:nvSpPr>
        <p:spPr>
          <a:xfrm>
            <a:off x="6384020" y="1122213"/>
            <a:ext cx="792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151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38FC3-1036-D8E8-8915-A8CA99493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1.jpeg">
            <a:extLst>
              <a:ext uri="{FF2B5EF4-FFF2-40B4-BE49-F238E27FC236}">
                <a16:creationId xmlns:a16="http://schemas.microsoft.com/office/drawing/2014/main" id="{F130E9AA-3EFF-7FAB-49A4-C6F4542DCE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18" y="591249"/>
            <a:ext cx="5184360" cy="44169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0F50B54-D90E-7B08-9300-F543D490C6CC}"/>
              </a:ext>
            </a:extLst>
          </p:cNvPr>
          <p:cNvSpPr txBox="1"/>
          <p:nvPr/>
        </p:nvSpPr>
        <p:spPr>
          <a:xfrm>
            <a:off x="1739698" y="534915"/>
            <a:ext cx="41042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统计与概率的综合运用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19D917-F7BD-5AA6-9200-7B80AE58F0C9}"/>
              </a:ext>
            </a:extLst>
          </p:cNvPr>
          <p:cNvSpPr txBox="1"/>
          <p:nvPr/>
        </p:nvSpPr>
        <p:spPr>
          <a:xfrm>
            <a:off x="443607" y="1089280"/>
            <a:ext cx="1130478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某集团随机抽取所属的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家商业连锁店进行评估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将各连锁店按照评估成绩分成了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四个等级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并绘制了如图所示尚不完整的统计图表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CB3DC06-F91F-4009-0A54-A324780EC0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933578"/>
              </p:ext>
            </p:extLst>
          </p:nvPr>
        </p:nvGraphicFramePr>
        <p:xfrm>
          <a:off x="6910894" y="2725472"/>
          <a:ext cx="4752330" cy="2340610"/>
        </p:xfrm>
        <a:graphic>
          <a:graphicData uri="http://schemas.openxmlformats.org/drawingml/2006/table">
            <a:tbl>
              <a:tblPr firstRow="1" firstCol="1" bandRow="1"/>
              <a:tblGrid>
                <a:gridCol w="2592180">
                  <a:extLst>
                    <a:ext uri="{9D8B030D-6E8A-4147-A177-3AD203B41FA5}">
                      <a16:colId xmlns:a16="http://schemas.microsoft.com/office/drawing/2014/main" val="253565426"/>
                    </a:ext>
                  </a:extLst>
                </a:gridCol>
                <a:gridCol w="1080075">
                  <a:extLst>
                    <a:ext uri="{9D8B030D-6E8A-4147-A177-3AD203B41FA5}">
                      <a16:colId xmlns:a16="http://schemas.microsoft.com/office/drawing/2014/main" val="2894811414"/>
                    </a:ext>
                  </a:extLst>
                </a:gridCol>
                <a:gridCol w="1080075">
                  <a:extLst>
                    <a:ext uri="{9D8B030D-6E8A-4147-A177-3AD203B41FA5}">
                      <a16:colId xmlns:a16="http://schemas.microsoft.com/office/drawing/2014/main" val="65515023"/>
                    </a:ext>
                  </a:extLst>
                </a:gridCol>
              </a:tblGrid>
              <a:tr h="4305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评估成绩</a:t>
                      </a:r>
                    </a:p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n(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评定</a:t>
                      </a:r>
                    </a:p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频数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8930698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90≤n≤100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5168673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80≤n&lt;90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4635110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70≤n&lt;80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140930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n&lt;70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862270"/>
                  </a:ext>
                </a:extLst>
              </a:tr>
            </a:tbl>
          </a:graphicData>
        </a:graphic>
      </p:graphicFrame>
      <p:pic>
        <p:nvPicPr>
          <p:cNvPr id="9" name="image52.jpeg">
            <a:extLst>
              <a:ext uri="{FF2B5EF4-FFF2-40B4-BE49-F238E27FC236}">
                <a16:creationId xmlns:a16="http://schemas.microsoft.com/office/drawing/2014/main" id="{AAB28C84-B224-D8F3-11BB-87749B03B0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90" y="2746497"/>
            <a:ext cx="2167178" cy="206811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06E98EB9-EACB-4479-8205-D31AFC44131D}"/>
              </a:ext>
            </a:extLst>
          </p:cNvPr>
          <p:cNvSpPr txBox="1"/>
          <p:nvPr/>
        </p:nvSpPr>
        <p:spPr>
          <a:xfrm>
            <a:off x="476238" y="2086162"/>
            <a:ext cx="477516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根据以上信息解答下列问题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570DB9D-436C-681E-6C1C-1394285C1CE5}"/>
              </a:ext>
            </a:extLst>
          </p:cNvPr>
          <p:cNvSpPr txBox="1"/>
          <p:nvPr/>
        </p:nvSpPr>
        <p:spPr>
          <a:xfrm>
            <a:off x="507466" y="3242465"/>
            <a:ext cx="382306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等级频数为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15,</a:t>
            </a: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∴m=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31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E1DF8-EC43-5C08-AC9E-45247FAEC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D0403C3-BDD7-8188-FA48-50926EF8A089}"/>
              </a:ext>
            </a:extLst>
          </p:cNvPr>
          <p:cNvSpPr txBox="1"/>
          <p:nvPr/>
        </p:nvSpPr>
        <p:spPr>
          <a:xfrm>
            <a:off x="623618" y="477986"/>
            <a:ext cx="95766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在扇形统计图中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等级所在扇形的圆心角的度数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89F180-30E8-3CEF-F0D8-BD776CE0302A}"/>
                  </a:ext>
                </a:extLst>
              </p:cNvPr>
              <p:cNvSpPr txBox="1"/>
              <p:nvPr/>
            </p:nvSpPr>
            <p:spPr>
              <a:xfrm>
                <a:off x="642313" y="1052358"/>
                <a:ext cx="9017935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等级所在扇形的圆心角的度数为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89F180-30E8-3CEF-F0D8-BD776CE030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313" y="1052358"/>
                <a:ext cx="9017935" cy="714683"/>
              </a:xfrm>
              <a:prstGeom prst="rect">
                <a:avLst/>
              </a:prstGeom>
              <a:blipFill>
                <a:blip r:embed="rId3"/>
                <a:stretch>
                  <a:fillRect l="-1351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94C0972-55AD-CE8A-CED0-2FE43E68B0BE}"/>
              </a:ext>
            </a:extLst>
          </p:cNvPr>
          <p:cNvSpPr txBox="1"/>
          <p:nvPr/>
        </p:nvSpPr>
        <p:spPr>
          <a:xfrm>
            <a:off x="623088" y="1915637"/>
            <a:ext cx="1080075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从评估成绩不少于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分的连锁店中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家介绍营销经验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用画树状图或列表的方法求其中至少有一家是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等级的概率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F8398B-C06D-F7B7-E1A2-C3922A1562E8}"/>
              </a:ext>
            </a:extLst>
          </p:cNvPr>
          <p:cNvSpPr txBox="1"/>
          <p:nvPr/>
        </p:nvSpPr>
        <p:spPr>
          <a:xfrm>
            <a:off x="623618" y="3062444"/>
            <a:ext cx="109447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评估成绩不少于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分的连锁店中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有两家等级为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有两家等级为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画树状图如下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53.jpeg">
            <a:extLst>
              <a:ext uri="{FF2B5EF4-FFF2-40B4-BE49-F238E27FC236}">
                <a16:creationId xmlns:a16="http://schemas.microsoft.com/office/drawing/2014/main" id="{E55E3156-8F4C-832F-8934-6D71A0B514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065" y="4016551"/>
            <a:ext cx="4643190" cy="187428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B0BC5C5-B2D8-000F-DBE4-CFFED7D5B322}"/>
                  </a:ext>
                </a:extLst>
              </p:cNvPr>
              <p:cNvSpPr txBox="1"/>
              <p:nvPr/>
            </p:nvSpPr>
            <p:spPr>
              <a:xfrm>
                <a:off x="623619" y="4016551"/>
                <a:ext cx="6408446" cy="15828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由树状图可知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其中至少有一家是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等级的情况有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至少有一家是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等级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B0BC5C5-B2D8-000F-DBE4-CFFED7D5B3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4016551"/>
                <a:ext cx="6408446" cy="1582806"/>
              </a:xfrm>
              <a:prstGeom prst="rect">
                <a:avLst/>
              </a:prstGeom>
              <a:blipFill>
                <a:blip r:embed="rId5"/>
                <a:stretch>
                  <a:fillRect l="-1901" t="-5385" r="-1901" b="-3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7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B68F8-8432-16D7-13DE-042197D4C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0E9CFA9-A2AD-18B9-73DD-C8BC7B825448}"/>
              </a:ext>
            </a:extLst>
          </p:cNvPr>
          <p:cNvSpPr txBox="1"/>
          <p:nvPr/>
        </p:nvSpPr>
        <p:spPr>
          <a:xfrm>
            <a:off x="551615" y="498685"/>
            <a:ext cx="1087275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在深化教育综合改革、提升区域教育整体水平的进程中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某中学以兴趣小组为载体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加强社团建设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艺术活动学生参与面达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通过调查统计八年级二班参加学校社团的情况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个社团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剪纸社团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泥塑社团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陶笛社团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书法社团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合唱社团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每位同学只能参加其中一项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并将调查结果绘制成如下两幅不完整的统计图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A91C6BF-6807-DA5D-2876-929D3A8D3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930" y="2940069"/>
            <a:ext cx="6336440" cy="270738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5904437-1B18-3BD2-25DC-8A3581E7E4B1}"/>
              </a:ext>
            </a:extLst>
          </p:cNvPr>
          <p:cNvSpPr txBox="1"/>
          <p:nvPr/>
        </p:nvSpPr>
        <p:spPr>
          <a:xfrm>
            <a:off x="551616" y="2915944"/>
            <a:ext cx="44643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该班共有学生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并把条形统计图补充完整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76BF44-6E6E-B230-87D1-BA5E0EEDDC19}"/>
              </a:ext>
            </a:extLst>
          </p:cNvPr>
          <p:cNvSpPr txBox="1"/>
          <p:nvPr/>
        </p:nvSpPr>
        <p:spPr>
          <a:xfrm>
            <a:off x="551616" y="4069941"/>
            <a:ext cx="38162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补全条形统计图如图所示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23F9371-146D-1E5E-A01B-306EE9A01762}"/>
              </a:ext>
            </a:extLst>
          </p:cNvPr>
          <p:cNvSpPr txBox="1"/>
          <p:nvPr/>
        </p:nvSpPr>
        <p:spPr>
          <a:xfrm>
            <a:off x="3359810" y="2924965"/>
            <a:ext cx="7200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endParaRPr lang="zh-CN" altLang="en-US" dirty="0"/>
          </a:p>
        </p:txBody>
      </p:sp>
      <p:pic>
        <p:nvPicPr>
          <p:cNvPr id="12" name="image54.jpeg">
            <a:extLst>
              <a:ext uri="{FF2B5EF4-FFF2-40B4-BE49-F238E27FC236}">
                <a16:creationId xmlns:a16="http://schemas.microsoft.com/office/drawing/2014/main" id="{2E10A313-466E-B3A0-C909-F5EA44E5A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5731" y="2940069"/>
            <a:ext cx="6577060" cy="2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80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24DB8-1610-642F-D8C8-24B437DEB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25AB23-D9E9-077D-F214-8D71183CDEC5}"/>
              </a:ext>
            </a:extLst>
          </p:cNvPr>
          <p:cNvSpPr txBox="1"/>
          <p:nvPr/>
        </p:nvSpPr>
        <p:spPr>
          <a:xfrm>
            <a:off x="591265" y="472352"/>
            <a:ext cx="1065674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在扇形统计图中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参加“剪纸社团”对应的扇形圆心角为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小鹏和小兵参加了“书法社团”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由于参加“书法社团”的几位同学都非常优秀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老师将从“书法社团”的学生中任意选取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人参加学校组织的书法大赛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请用列表法或画树状图法求出恰好是小鹏和小兵参加比赛的概率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0851FE-36CF-3110-9EF4-8C6F490A8682}"/>
              </a:ext>
            </a:extLst>
          </p:cNvPr>
          <p:cNvSpPr txBox="1"/>
          <p:nvPr/>
        </p:nvSpPr>
        <p:spPr>
          <a:xfrm>
            <a:off x="608400" y="3150008"/>
            <a:ext cx="491156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把小鹏和小兵分别记为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位同学分别记为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画树状图如下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55.jpeg">
            <a:extLst>
              <a:ext uri="{FF2B5EF4-FFF2-40B4-BE49-F238E27FC236}">
                <a16:creationId xmlns:a16="http://schemas.microsoft.com/office/drawing/2014/main" id="{F432E5A9-7516-98BD-4FE8-9B8BCF4C5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015" y="2817811"/>
            <a:ext cx="5802994" cy="181223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B20BFCC-22FD-4C2A-94D5-A135380CA56E}"/>
                  </a:ext>
                </a:extLst>
              </p:cNvPr>
              <p:cNvSpPr txBox="1"/>
              <p:nvPr/>
            </p:nvSpPr>
            <p:spPr>
              <a:xfrm>
                <a:off x="591265" y="4725090"/>
                <a:ext cx="11160775" cy="1145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其中恰好是小鹏和小兵参加比赛的结果有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恰好是小鹏和小兵参加比赛的概率为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B20BFCC-22FD-4C2A-94D5-A135380CA5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265" y="4725090"/>
                <a:ext cx="11160775" cy="1145570"/>
              </a:xfrm>
              <a:prstGeom prst="rect">
                <a:avLst/>
              </a:prstGeom>
              <a:blipFill>
                <a:blip r:embed="rId4"/>
                <a:stretch>
                  <a:fillRect l="-1147" t="-6915" b="-5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ECE4C20-A2B4-DA59-2139-5AFBEC8C0F16}"/>
              </a:ext>
            </a:extLst>
          </p:cNvPr>
          <p:cNvSpPr txBox="1"/>
          <p:nvPr/>
        </p:nvSpPr>
        <p:spPr>
          <a:xfrm>
            <a:off x="4295875" y="472352"/>
            <a:ext cx="7200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991B6DD-B230-5046-CF2D-E965C8FEFBD0}"/>
              </a:ext>
            </a:extLst>
          </p:cNvPr>
          <p:cNvSpPr txBox="1"/>
          <p:nvPr/>
        </p:nvSpPr>
        <p:spPr>
          <a:xfrm>
            <a:off x="5919635" y="472352"/>
            <a:ext cx="6083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15FB020-90C5-CD29-72AC-758616158B12}"/>
              </a:ext>
            </a:extLst>
          </p:cNvPr>
          <p:cNvSpPr txBox="1"/>
          <p:nvPr/>
        </p:nvSpPr>
        <p:spPr>
          <a:xfrm>
            <a:off x="2639760" y="886075"/>
            <a:ext cx="7524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919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B41F9-3429-39C6-6AA6-7FF332B86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9.jpeg">
            <a:extLst>
              <a:ext uri="{FF2B5EF4-FFF2-40B4-BE49-F238E27FC236}">
                <a16:creationId xmlns:a16="http://schemas.microsoft.com/office/drawing/2014/main" id="{6DF1C778-A305-E1AD-9245-51A23AB659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17" y="620805"/>
            <a:ext cx="6866364" cy="557760"/>
          </a:xfrm>
          <a:prstGeom prst="rect">
            <a:avLst/>
          </a:prstGeom>
        </p:spPr>
      </p:pic>
      <p:pic>
        <p:nvPicPr>
          <p:cNvPr id="3" name="image40.jpeg">
            <a:extLst>
              <a:ext uri="{FF2B5EF4-FFF2-40B4-BE49-F238E27FC236}">
                <a16:creationId xmlns:a16="http://schemas.microsoft.com/office/drawing/2014/main" id="{B1804CF7-CC42-6B57-7019-BD3335F18C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617" y="1507760"/>
            <a:ext cx="11016765" cy="384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810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979EB2-7917-2FD2-69C7-5C53A9240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1.jpeg">
            <a:extLst>
              <a:ext uri="{FF2B5EF4-FFF2-40B4-BE49-F238E27FC236}">
                <a16:creationId xmlns:a16="http://schemas.microsoft.com/office/drawing/2014/main" id="{4B434B4E-9781-7399-6114-4A0DF41DED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5701488" cy="485755"/>
          </a:xfrm>
          <a:prstGeom prst="rect">
            <a:avLst/>
          </a:prstGeom>
        </p:spPr>
      </p:pic>
      <p:pic>
        <p:nvPicPr>
          <p:cNvPr id="3" name="image42.jpeg">
            <a:extLst>
              <a:ext uri="{FF2B5EF4-FFF2-40B4-BE49-F238E27FC236}">
                <a16:creationId xmlns:a16="http://schemas.microsoft.com/office/drawing/2014/main" id="{DBB5D79A-A57F-3176-C70E-22F1ADABD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699" y="1175564"/>
            <a:ext cx="5701488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E3439A7-EF18-27BB-FEE6-D6E11E3A9B66}"/>
              </a:ext>
            </a:extLst>
          </p:cNvPr>
          <p:cNvSpPr txBox="1"/>
          <p:nvPr/>
        </p:nvSpPr>
        <p:spPr>
          <a:xfrm>
            <a:off x="1919710" y="1138099"/>
            <a:ext cx="6106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用树状图或表格求概率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C77D6C-A6B2-CB90-A310-47CA452D167B}"/>
                  </a:ext>
                </a:extLst>
              </p:cNvPr>
              <p:cNvSpPr txBox="1"/>
              <p:nvPr/>
            </p:nvSpPr>
            <p:spPr>
              <a:xfrm>
                <a:off x="493289" y="1845120"/>
                <a:ext cx="11052012" cy="2007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太阳中学初二年级举行羽毛球比赛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已知打入半决赛的四名选手分别是攀攀、欢欢、嘉嘉和小皮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现需从四名选手中随机选两名打一场表演赛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则攀攀被选中的概率是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C77D6C-A6B2-CB90-A310-47CA452D16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89" y="1845120"/>
                <a:ext cx="11052012" cy="2007344"/>
              </a:xfrm>
              <a:prstGeom prst="rect">
                <a:avLst/>
              </a:prstGeom>
              <a:blipFill>
                <a:blip r:embed="rId5"/>
                <a:stretch>
                  <a:fillRect l="-1158" t="-4255" r="-1103" b="-2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FF6D318-9FF7-C123-D123-BDBF358DB57F}"/>
                  </a:ext>
                </a:extLst>
              </p:cNvPr>
              <p:cNvSpPr txBox="1"/>
              <p:nvPr/>
            </p:nvSpPr>
            <p:spPr>
              <a:xfrm>
                <a:off x="493289" y="4105979"/>
                <a:ext cx="10417646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有数字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4,5,6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的三张卡片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将这三张卡片任意摆成一个三位数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摆出的三位数是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的倍数的概率是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FF6D318-9FF7-C123-D123-BDBF358DB5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89" y="4105979"/>
                <a:ext cx="10417646" cy="1576457"/>
              </a:xfrm>
              <a:prstGeom prst="rect">
                <a:avLst/>
              </a:prstGeom>
              <a:blipFill>
                <a:blip r:embed="rId6"/>
                <a:stretch>
                  <a:fillRect l="-1229" t="-5426" r="-1170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FC16781-2AFC-6C11-D71C-12B610E37D15}"/>
              </a:ext>
            </a:extLst>
          </p:cNvPr>
          <p:cNvSpPr txBox="1"/>
          <p:nvPr/>
        </p:nvSpPr>
        <p:spPr>
          <a:xfrm>
            <a:off x="4871915" y="270895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6F279F8-7A1C-D878-4E5D-D20D21EB19B1}"/>
              </a:ext>
            </a:extLst>
          </p:cNvPr>
          <p:cNvSpPr txBox="1"/>
          <p:nvPr/>
        </p:nvSpPr>
        <p:spPr>
          <a:xfrm>
            <a:off x="5345999" y="4581080"/>
            <a:ext cx="5339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607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A177C-BE80-B192-D1C5-D2A6861B6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25E431-C41B-C6BF-6D88-9D5DD1A262CA}"/>
                  </a:ext>
                </a:extLst>
              </p:cNvPr>
              <p:cNvSpPr txBox="1"/>
              <p:nvPr/>
            </p:nvSpPr>
            <p:spPr>
              <a:xfrm>
                <a:off x="623620" y="548800"/>
                <a:ext cx="10656740" cy="47622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一个木盒里装有除颜色不同以外其他完全相同的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枚黑色围棋子和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枚白色围棋子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现从木盒中随机取出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枚棋子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记下颜色后放回盒中搅拌均匀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再从木盒里取出一枚棋子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则前后两次取出的都是白棋的概率是</a:t>
                </a:r>
                <a:r>
                  <a:rPr lang="en-US" altLang="zh-CN" sz="28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·成都树德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有四张正面分别标有数字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-3,0,1,5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的不透明卡片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它们除数字不同外其余全部相同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现将它们背面朝上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洗匀后从中任取一张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将该卡片上的数学记为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则使关于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𝒂𝒙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有正整数解的概率为</a:t>
                </a:r>
                <a:r>
                  <a:rPr lang="en-US" altLang="zh-CN" sz="28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25E431-C41B-C6BF-6D88-9D5DD1A262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48800"/>
                <a:ext cx="10656740" cy="4762201"/>
              </a:xfrm>
              <a:prstGeom prst="rect">
                <a:avLst/>
              </a:prstGeom>
              <a:blipFill>
                <a:blip r:embed="rId3"/>
                <a:stretch>
                  <a:fillRect l="-1144" t="-256" r="-1201" b="-2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B8E3DB-3C32-3F4C-5EE3-BFF1B70C6995}"/>
                  </a:ext>
                </a:extLst>
              </p:cNvPr>
              <p:cNvSpPr txBox="1"/>
              <p:nvPr/>
            </p:nvSpPr>
            <p:spPr>
              <a:xfrm>
                <a:off x="2063720" y="2060905"/>
                <a:ext cx="504035" cy="786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𝟗</m:t>
                          </m:r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B8E3DB-3C32-3F4C-5EE3-BFF1B70C69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20" y="2060905"/>
                <a:ext cx="504035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7158B84-A1DD-B419-0A02-6CC5243AD463}"/>
                  </a:ext>
                </a:extLst>
              </p:cNvPr>
              <p:cNvSpPr txBox="1"/>
              <p:nvPr/>
            </p:nvSpPr>
            <p:spPr>
              <a:xfrm>
                <a:off x="3863845" y="4509075"/>
                <a:ext cx="360025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7158B84-A1DD-B419-0A02-6CC5243AD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845" y="4509075"/>
                <a:ext cx="360025" cy="7126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678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D1CDB4-6084-6EFC-77B7-7E6A4BBC1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DCF617-244F-B58D-545E-349080FB792E}"/>
              </a:ext>
            </a:extLst>
          </p:cNvPr>
          <p:cNvSpPr txBox="1"/>
          <p:nvPr/>
        </p:nvSpPr>
        <p:spPr>
          <a:xfrm>
            <a:off x="515613" y="353795"/>
            <a:ext cx="10908758" cy="3392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为培养学生劳动习惯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提升学生劳动技能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某校在五月第二周开展了劳动教育实践活动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班提供了四类活动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物品整理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环境美化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植物栽培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工具制作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要求每个学生选择其中一项活动参加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该班数学科代表对全班学生参与四类活动的情况进行了统计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并绘制成统计图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已知该班有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人参加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类活动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则参加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类活动有多少人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B250A0-A80F-02A6-D169-BF1BF9EF2DF2}"/>
              </a:ext>
            </a:extLst>
          </p:cNvPr>
          <p:cNvSpPr txBox="1"/>
          <p:nvPr/>
        </p:nvSpPr>
        <p:spPr>
          <a:xfrm>
            <a:off x="515613" y="3717020"/>
            <a:ext cx="6948482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该班总人数为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类活动有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类活动有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3.jpeg">
            <a:extLst>
              <a:ext uri="{FF2B5EF4-FFF2-40B4-BE49-F238E27FC236}">
                <a16:creationId xmlns:a16="http://schemas.microsoft.com/office/drawing/2014/main" id="{F72C0CF2-A00F-CE70-745F-2A0A2A1204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180" y="3896684"/>
            <a:ext cx="1907998" cy="198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94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AA084-97B0-5C54-7834-8FE362861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34E4031-80C5-4B62-6D8D-34D2D2F69659}"/>
              </a:ext>
            </a:extLst>
          </p:cNvPr>
          <p:cNvSpPr txBox="1"/>
          <p:nvPr/>
        </p:nvSpPr>
        <p:spPr>
          <a:xfrm>
            <a:off x="612965" y="578547"/>
            <a:ext cx="107394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该班参加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类活动的学生中有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名女生和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名男生获得一等奖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其中一名女生叫王丽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若从获得一等奖的学生中随机抽取两人参加学校“工具制作”比赛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求刚好抽中王丽和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名男生的概率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996AA7-0D1F-E177-9549-8E2A9D5E75AD}"/>
              </a:ext>
            </a:extLst>
          </p:cNvPr>
          <p:cNvSpPr txBox="1"/>
          <p:nvPr/>
        </p:nvSpPr>
        <p:spPr>
          <a:xfrm>
            <a:off x="612965" y="1972587"/>
            <a:ext cx="1059539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名女生分别记为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为王丽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名男生分别记为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画树状图如下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4.jpeg">
            <a:extLst>
              <a:ext uri="{FF2B5EF4-FFF2-40B4-BE49-F238E27FC236}">
                <a16:creationId xmlns:a16="http://schemas.microsoft.com/office/drawing/2014/main" id="{28E9A271-C95E-ED60-69F2-1EFFBC35E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0508" y="2564940"/>
            <a:ext cx="4464310" cy="212089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8233B2D-0D5D-B14B-B26F-449DB18CB610}"/>
                  </a:ext>
                </a:extLst>
              </p:cNvPr>
              <p:cNvSpPr txBox="1"/>
              <p:nvPr/>
            </p:nvSpPr>
            <p:spPr>
              <a:xfrm>
                <a:off x="612964" y="4850656"/>
                <a:ext cx="10739399" cy="1145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其中刚好抽中王丽和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名男生的结果有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刚好抽中王丽和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名男生的概率为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8233B2D-0D5D-B14B-B26F-449DB18CB6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64" y="4850656"/>
                <a:ext cx="10739399" cy="1145570"/>
              </a:xfrm>
              <a:prstGeom prst="rect">
                <a:avLst/>
              </a:prstGeom>
              <a:blipFill>
                <a:blip r:embed="rId4"/>
                <a:stretch>
                  <a:fillRect l="-1193" t="-7447" b="-5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201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C1BC40-E988-E02C-D7C6-7C249B9AD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5.jpeg">
            <a:extLst>
              <a:ext uri="{FF2B5EF4-FFF2-40B4-BE49-F238E27FC236}">
                <a16:creationId xmlns:a16="http://schemas.microsoft.com/office/drawing/2014/main" id="{44A6E6E8-F340-9DD3-B149-2BDE49EDBF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570148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63F9C7E-571D-58C7-8F0B-0CCFEB9FAC87}"/>
              </a:ext>
            </a:extLst>
          </p:cNvPr>
          <p:cNvSpPr txBox="1"/>
          <p:nvPr/>
        </p:nvSpPr>
        <p:spPr>
          <a:xfrm>
            <a:off x="1847705" y="583340"/>
            <a:ext cx="6106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“游戏”中的概率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10B5486-B111-9CC2-3E5B-6F82972E2F6C}"/>
                  </a:ext>
                </a:extLst>
              </p:cNvPr>
              <p:cNvSpPr txBox="1"/>
              <p:nvPr/>
            </p:nvSpPr>
            <p:spPr>
              <a:xfrm>
                <a:off x="594457" y="1394293"/>
                <a:ext cx="11003086" cy="43032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【教材改编】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小明和小刚分别设计了两个转盘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每一个转盘中的扇形面积均相等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两人利用设计出的两个转盘进行“配紫色”游戏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即每人将两个转盘各转动一次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如果红色和蓝色分别出现在两个转盘上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那就说明可以配成紫色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那么小明转出紫色的概率是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)</a:t>
                </a:r>
              </a:p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10B5486-B111-9CC2-3E5B-6F82972E2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457" y="1394293"/>
                <a:ext cx="11003086" cy="4303229"/>
              </a:xfrm>
              <a:prstGeom prst="rect">
                <a:avLst/>
              </a:prstGeom>
              <a:blipFill>
                <a:blip r:embed="rId4"/>
                <a:stretch>
                  <a:fillRect l="-1164" t="-1983" r="-1829" b="-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46.jpeg">
            <a:extLst>
              <a:ext uri="{FF2B5EF4-FFF2-40B4-BE49-F238E27FC236}">
                <a16:creationId xmlns:a16="http://schemas.microsoft.com/office/drawing/2014/main" id="{325DC13B-9E51-4D0E-D5E2-FF691FA65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9151" y="3916875"/>
            <a:ext cx="1828150" cy="1828150"/>
          </a:xfrm>
          <a:prstGeom prst="rect">
            <a:avLst/>
          </a:prstGeom>
        </p:spPr>
      </p:pic>
      <p:pic>
        <p:nvPicPr>
          <p:cNvPr id="8" name="image47.jpeg">
            <a:extLst>
              <a:ext uri="{FF2B5EF4-FFF2-40B4-BE49-F238E27FC236}">
                <a16:creationId xmlns:a16="http://schemas.microsoft.com/office/drawing/2014/main" id="{A20A7291-A620-4D66-5978-83E2F2879D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3865" y="3933035"/>
            <a:ext cx="1828150" cy="18281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A2A46FE-5DA8-A5F6-20E5-5293698C90BC}"/>
              </a:ext>
            </a:extLst>
          </p:cNvPr>
          <p:cNvSpPr txBox="1"/>
          <p:nvPr/>
        </p:nvSpPr>
        <p:spPr>
          <a:xfrm>
            <a:off x="8867940" y="2780955"/>
            <a:ext cx="46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31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3610F6-08EF-D136-FC43-D4A35DEFA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C9455F9-8DCD-DE68-38CD-FA914ECD8919}"/>
              </a:ext>
            </a:extLst>
          </p:cNvPr>
          <p:cNvSpPr txBox="1"/>
          <p:nvPr/>
        </p:nvSpPr>
        <p:spPr>
          <a:xfrm>
            <a:off x="643250" y="536153"/>
            <a:ext cx="109055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甲、乙两人进行摸牌游戏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现有三张形状、大小完全相同的牌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正面分别标有数字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2,3,5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将三张牌背面朝上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洗匀后放在桌子上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甲从中随机抽取一张牌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记录数字后放回洗匀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乙再随机抽取一张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请用列表或画树状图的方法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求两人抽取相同数字的概率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2467EA-268A-AC20-AF82-5363083AAF29}"/>
              </a:ext>
            </a:extLst>
          </p:cNvPr>
          <p:cNvSpPr txBox="1"/>
          <p:nvPr/>
        </p:nvSpPr>
        <p:spPr>
          <a:xfrm>
            <a:off x="662880" y="2453986"/>
            <a:ext cx="6106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画树状图如下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48.jpeg">
            <a:extLst>
              <a:ext uri="{FF2B5EF4-FFF2-40B4-BE49-F238E27FC236}">
                <a16:creationId xmlns:a16="http://schemas.microsoft.com/office/drawing/2014/main" id="{D2298D4D-2BF5-18F5-D77F-7DB2A5D50F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130" y="2416632"/>
            <a:ext cx="5001089" cy="356132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2FB38FD-13B8-71F8-7BDD-AC005977A60A}"/>
                  </a:ext>
                </a:extLst>
              </p:cNvPr>
              <p:cNvSpPr txBox="1"/>
              <p:nvPr/>
            </p:nvSpPr>
            <p:spPr>
              <a:xfrm>
                <a:off x="662880" y="3106400"/>
                <a:ext cx="5001090" cy="2007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从树状图可以看出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其中两人抽取相同数字的结果有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两人抽取相同数字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2FB38FD-13B8-71F8-7BDD-AC005977A6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880" y="3106400"/>
                <a:ext cx="5001090" cy="2007344"/>
              </a:xfrm>
              <a:prstGeom prst="rect">
                <a:avLst/>
              </a:prstGeom>
              <a:blipFill>
                <a:blip r:embed="rId4"/>
                <a:stretch>
                  <a:fillRect l="-2561" t="-4255" r="-2439" b="-2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238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BD8F5-852F-E8F0-7579-E258D71A4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72D225-0A8D-C852-93B0-6C8EE82E4266}"/>
              </a:ext>
            </a:extLst>
          </p:cNvPr>
          <p:cNvSpPr txBox="1"/>
          <p:nvPr/>
        </p:nvSpPr>
        <p:spPr>
          <a:xfrm>
            <a:off x="479610" y="548800"/>
            <a:ext cx="1058473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若两人抽取的数字和为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的整数倍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则甲获胜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若抽取的数字和为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的整数倍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则乙获胜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这个游戏公平吗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请用概率的知识加以解释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0D95BE-FDCE-FD85-88F8-E6D56B2C29CB}"/>
                  </a:ext>
                </a:extLst>
              </p:cNvPr>
              <p:cNvSpPr txBox="1"/>
              <p:nvPr/>
            </p:nvSpPr>
            <p:spPr>
              <a:xfrm>
                <a:off x="479610" y="1844890"/>
                <a:ext cx="10728745" cy="36501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不公平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解释如下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从树状图可以看出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两人抽取的数字和为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的整数倍的结果有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的整数倍的结果有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这个游戏不公平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0D95BE-FDCE-FD85-88F8-E6D56B2C29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1844890"/>
                <a:ext cx="10728745" cy="3650166"/>
              </a:xfrm>
              <a:prstGeom prst="rect">
                <a:avLst/>
              </a:prstGeom>
              <a:blipFill>
                <a:blip r:embed="rId3"/>
                <a:stretch>
                  <a:fillRect l="-1193" t="-502" r="-1136" b="-4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959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1904</TotalTime>
  <Words>1873</Words>
  <Application>Microsoft Office PowerPoint</Application>
  <PresentationFormat>宽屏</PresentationFormat>
  <Paragraphs>127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182</cp:revision>
  <dcterms:created xsi:type="dcterms:W3CDTF">2024-04-24T12:16:00Z</dcterms:created>
  <dcterms:modified xsi:type="dcterms:W3CDTF">2025-03-29T08:38:04Z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