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67" r:id="rId2"/>
    <p:sldId id="3729" r:id="rId3"/>
    <p:sldId id="3730" r:id="rId4"/>
    <p:sldId id="3731" r:id="rId5"/>
    <p:sldId id="3732" r:id="rId6"/>
    <p:sldId id="3733" r:id="rId7"/>
    <p:sldId id="3734" r:id="rId8"/>
    <p:sldId id="3735" r:id="rId9"/>
    <p:sldId id="3736" r:id="rId10"/>
    <p:sldId id="3737" r:id="rId11"/>
    <p:sldId id="3738" r:id="rId12"/>
    <p:sldId id="3739" r:id="rId1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4660"/>
  </p:normalViewPr>
  <p:slideViewPr>
    <p:cSldViewPr showGuides="1">
      <p:cViewPr varScale="1">
        <p:scale>
          <a:sx n="76" d="100"/>
          <a:sy n="76" d="100"/>
        </p:scale>
        <p:origin x="936" y="58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9AC169-4577-A2E0-D44E-23F7B3A491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8D45BE4-D01B-B6B5-A46A-0E205707BD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7C8CE15-8F54-433A-CCFA-0C0896AB664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2379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FBE2F8-DB17-BBF3-8173-AD208D953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5DD8E4E-7364-46DC-1E81-7CBBB7230B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24140F7-30E5-381E-2F5A-B2B73A6809D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6282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3455B5-C4D8-D030-66D5-089A985DF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C31EAAC-0CE9-0033-3B82-8F961E8178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9DC3621-6621-3A7D-7DAA-A13F96D025A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829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922B60-025E-CECC-8C07-036F8DA4B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D64C700-E248-5814-DB99-5FC6E66D2C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113336F-ED0D-16A7-8749-B5FA66D5FFC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636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8A2F8D-38F4-A8D8-48CE-98A74C043D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932B467-7195-EC11-5BEE-0C9137977E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958949B-CD17-CA31-4D50-8DC7336583A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4200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C04F54-E625-FADE-5519-FD17C980E6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6AF3F96-26A9-678F-C5E6-982EB8F0B8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F271D12-BAB4-B54A-3F7A-45E27B5F131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39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E28EE-EA99-E1EC-1B54-6253393D9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F10C62F-B38F-B5B3-22A7-66FFD7A747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88A41E9-08F2-9E1D-8BB2-C87EB86B9C8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061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B146E4-5211-4F32-34EA-A650817FE4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D041538-B700-1A3D-A6EE-AF3300E1FB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66EBA7D-AA31-D081-D47E-062191078E9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6195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139D21-8DE3-B627-CDDB-8D71FD8F2C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AD72262-1DCD-6B2D-1523-4B9CA9C8E4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F8F0720-38E7-E502-837F-9A806A2B9B4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07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E85F8C-2A11-9E29-9735-9696E12AE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BAE1E0B-76E1-9A00-D721-A8B2A0BECA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768781D-432F-45FE-788A-3402492E913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189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DD3D54-6161-D93E-1CB3-220CD0DB47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3D6E4B3-EF42-74E1-47FF-210AE2005D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CBA48C9-4EE6-E457-E636-D0A4E778E76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480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>
            <a:fillRect/>
          </a:stretch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07035" y="6165215"/>
            <a:ext cx="1901825" cy="693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TIF"/><Relationship Id="rId5" Type="http://schemas.openxmlformats.org/officeDocument/2006/relationships/image" Target="../media/image19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BFCB61D-8423-808F-0B48-8F6C53347C48}"/>
              </a:ext>
            </a:extLst>
          </p:cNvPr>
          <p:cNvSpPr txBox="1"/>
          <p:nvPr/>
        </p:nvSpPr>
        <p:spPr>
          <a:xfrm>
            <a:off x="1919710" y="1628875"/>
            <a:ext cx="820857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矩形的性质与判定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矩形的性质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765321-319A-B049-2CA3-9A1BF91020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61.jpeg">
            <a:extLst>
              <a:ext uri="{FF2B5EF4-FFF2-40B4-BE49-F238E27FC236}">
                <a16:creationId xmlns:a16="http://schemas.microsoft.com/office/drawing/2014/main" id="{2F8C7641-A19D-14B4-A912-2295C30775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1339" y="471985"/>
            <a:ext cx="3666722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DB6B509-D9B0-5541-96C9-13468C19531A}"/>
              </a:ext>
            </a:extLst>
          </p:cNvPr>
          <p:cNvSpPr txBox="1"/>
          <p:nvPr/>
        </p:nvSpPr>
        <p:spPr>
          <a:xfrm>
            <a:off x="551614" y="1045938"/>
            <a:ext cx="1072874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2D19311-3B3F-7C85-F0D3-3A82DC98E524}"/>
              </a:ext>
            </a:extLst>
          </p:cNvPr>
          <p:cNvSpPr txBox="1"/>
          <p:nvPr/>
        </p:nvSpPr>
        <p:spPr>
          <a:xfrm>
            <a:off x="587617" y="4831925"/>
            <a:ext cx="1101676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为斜边的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28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的度数为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56E9083-3BBB-D7E7-9393-7865591B3C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755" y="2026075"/>
            <a:ext cx="6253890" cy="259389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75E78A9-B1BB-9281-9AA0-990442102EDC}"/>
              </a:ext>
            </a:extLst>
          </p:cNvPr>
          <p:cNvSpPr txBox="1"/>
          <p:nvPr/>
        </p:nvSpPr>
        <p:spPr>
          <a:xfrm>
            <a:off x="5948027" y="1489840"/>
            <a:ext cx="7240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FB3C1A5-8796-16ED-A4D2-6D99F5BEEC60}"/>
              </a:ext>
            </a:extLst>
          </p:cNvPr>
          <p:cNvSpPr txBox="1"/>
          <p:nvPr/>
        </p:nvSpPr>
        <p:spPr>
          <a:xfrm>
            <a:off x="5087930" y="5262812"/>
            <a:ext cx="1152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kumimoji="0" lang="en-US" altLang="zh-CN" sz="2800" b="1" i="1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42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FEBCFD-4DCA-D2FD-A63B-E1DAA4485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6C444B9-A69C-5D05-B3B5-F089767C1CED}"/>
                  </a:ext>
                </a:extLst>
              </p:cNvPr>
              <p:cNvSpPr txBox="1"/>
              <p:nvPr/>
            </p:nvSpPr>
            <p:spPr>
              <a:xfrm>
                <a:off x="623620" y="548800"/>
                <a:ext cx="10944760" cy="15764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13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在矩形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是对角线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为矩形外一点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且满足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DP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PM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求矩形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6C444B9-A69C-5D05-B3B5-F089767C1C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548800"/>
                <a:ext cx="10944760" cy="1576457"/>
              </a:xfrm>
              <a:prstGeom prst="rect">
                <a:avLst/>
              </a:prstGeom>
              <a:blipFill>
                <a:blip r:embed="rId3"/>
                <a:stretch>
                  <a:fillRect l="-1114" t="-5019" b="-3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64.jpeg">
            <a:extLst>
              <a:ext uri="{FF2B5EF4-FFF2-40B4-BE49-F238E27FC236}">
                <a16:creationId xmlns:a16="http://schemas.microsoft.com/office/drawing/2014/main" id="{2C9F50DB-6E1C-03BC-4C2F-3203DC46B6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125" y="2852960"/>
            <a:ext cx="2843812" cy="19549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B37694D-F6B4-1DD3-F2F2-ABF039F1C81C}"/>
                  </a:ext>
                </a:extLst>
              </p:cNvPr>
              <p:cNvSpPr txBox="1"/>
              <p:nvPr/>
            </p:nvSpPr>
            <p:spPr>
              <a:xfrm>
                <a:off x="659240" y="2188552"/>
                <a:ext cx="6732850" cy="33449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AP=CP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为等腰直角三角形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∵AP=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∴AC=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1(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负值已舍去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zh-CN" altLang="zh-CN" sz="28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矩形</a:t>
                </a:r>
                <a:r>
                  <a:rPr lang="en-US" altLang="zh-CN" sz="28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=AB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B37694D-F6B4-1DD3-F2F2-ABF039F1C8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240" y="2188552"/>
                <a:ext cx="6732850" cy="3344955"/>
              </a:xfrm>
              <a:prstGeom prst="rect">
                <a:avLst/>
              </a:prstGeom>
              <a:blipFill>
                <a:blip r:embed="rId5"/>
                <a:stretch>
                  <a:fillRect l="-1810" t="-2368" b="-41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7559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1F7326-4034-CE49-B414-9DC9AF056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40FB30F-CF8A-C808-2C3B-32450AF1C046}"/>
              </a:ext>
            </a:extLst>
          </p:cNvPr>
          <p:cNvSpPr txBox="1"/>
          <p:nvPr/>
        </p:nvSpPr>
        <p:spPr>
          <a:xfrm>
            <a:off x="587235" y="534186"/>
            <a:ext cx="610437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PM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PN.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DD8C25-B359-A539-2132-E37B9202A001}"/>
              </a:ext>
            </a:extLst>
          </p:cNvPr>
          <p:cNvSpPr txBox="1"/>
          <p:nvPr/>
        </p:nvSpPr>
        <p:spPr>
          <a:xfrm>
            <a:off x="551615" y="1182231"/>
            <a:ext cx="9433322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延长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∠1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CND=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∠2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ANP=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CND=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ANP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∠1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∠2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∠3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∠5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∠4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∠5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∠3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∠4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APM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CPD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∠1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∠2,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AP=CP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,∠3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∠4,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APM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CPD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(ASA),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∴PM=PD.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∵CD=PM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∴CD=PD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∠1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∠4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∠3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∠1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∠3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∠6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∠6,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∴DQ=DP=CD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CQ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∵AD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CQ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∴AC=AQ=AP+PQ.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APN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CPQ</a:t>
            </a:r>
            <a:r>
              <a:rPr lang="zh-CN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∠1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∠2,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AP=CP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APN=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CPQ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APN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CPQ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(ASA),</a:t>
            </a:r>
            <a:endParaRPr lang="zh-CN" altLang="zh-CN" sz="2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∴PN=PQ</a:t>
            </a:r>
            <a:r>
              <a:rPr lang="en-US" altLang="zh-CN" sz="26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6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∴AC=AP+PQ=AP+PN.</a:t>
            </a:r>
            <a:endParaRPr lang="zh-CN" altLang="en-US" sz="2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64.jpeg">
            <a:extLst>
              <a:ext uri="{FF2B5EF4-FFF2-40B4-BE49-F238E27FC236}">
                <a16:creationId xmlns:a16="http://schemas.microsoft.com/office/drawing/2014/main" id="{6EB401A8-01D5-77A8-13A0-9174B3D827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1523" y="3378808"/>
            <a:ext cx="2758862" cy="189652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B9588B9-C8C2-52E0-7137-3A14B7E6CE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0510" y="3078646"/>
            <a:ext cx="28098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0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E59989-2E29-3C1D-8D34-C455346E1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8.jpeg">
            <a:extLst>
              <a:ext uri="{FF2B5EF4-FFF2-40B4-BE49-F238E27FC236}">
                <a16:creationId xmlns:a16="http://schemas.microsoft.com/office/drawing/2014/main" id="{1DD0C5C9-9A4E-353C-11C1-1C4D904721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865" y="476795"/>
            <a:ext cx="3198747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0F75995-265E-646E-EA87-B76D9ACC4C1B}"/>
              </a:ext>
            </a:extLst>
          </p:cNvPr>
          <p:cNvSpPr txBox="1"/>
          <p:nvPr/>
        </p:nvSpPr>
        <p:spPr>
          <a:xfrm>
            <a:off x="623619" y="1124840"/>
            <a:ext cx="1029671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(2025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·成都石室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菱形和矩形都是特殊的平行四边形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那么下列是菱形和矩形都具有的性质是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各角都相等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B.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各边都相等</a:t>
            </a: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有两条对称轴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D.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对角线相等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1B950AE-3A69-A96A-B9E7-D34D92C42995}"/>
              </a:ext>
            </a:extLst>
          </p:cNvPr>
          <p:cNvSpPr txBox="1"/>
          <p:nvPr/>
        </p:nvSpPr>
        <p:spPr>
          <a:xfrm>
            <a:off x="622133" y="3055504"/>
            <a:ext cx="1078361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·成都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在矩形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则下列结论一定正确的是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</a:t>
            </a:r>
          </a:p>
          <a:p>
            <a:pPr algn="just"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 algn="just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49.jpeg">
            <a:extLst>
              <a:ext uri="{FF2B5EF4-FFF2-40B4-BE49-F238E27FC236}">
                <a16:creationId xmlns:a16="http://schemas.microsoft.com/office/drawing/2014/main" id="{03346289-7712-6DC7-BD0F-18D16520E1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35" y="3957112"/>
            <a:ext cx="2997391" cy="18721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6963E70-4A59-50AE-645B-89599A159CAD}"/>
              </a:ext>
            </a:extLst>
          </p:cNvPr>
          <p:cNvSpPr txBox="1"/>
          <p:nvPr/>
        </p:nvSpPr>
        <p:spPr>
          <a:xfrm>
            <a:off x="5301372" y="1584768"/>
            <a:ext cx="7946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EB3FAFB-84B2-CC0B-E943-FA1EA270A4A0}"/>
              </a:ext>
            </a:extLst>
          </p:cNvPr>
          <p:cNvSpPr txBox="1"/>
          <p:nvPr/>
        </p:nvSpPr>
        <p:spPr>
          <a:xfrm>
            <a:off x="3879898" y="3501005"/>
            <a:ext cx="5599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720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1E0524-DD98-9EEF-6B15-F7A2D1E26D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A460E23-A7EC-8EA1-33F2-F4EC039E5952}"/>
              </a:ext>
            </a:extLst>
          </p:cNvPr>
          <p:cNvSpPr txBox="1"/>
          <p:nvPr/>
        </p:nvSpPr>
        <p:spPr>
          <a:xfrm>
            <a:off x="486653" y="613578"/>
            <a:ext cx="8136565" cy="260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A.7.5	                        B.8	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C.10	                        D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06667E-373A-B164-7BE2-4B1F3732EF0C}"/>
              </a:ext>
            </a:extLst>
          </p:cNvPr>
          <p:cNvSpPr txBox="1"/>
          <p:nvPr/>
        </p:nvSpPr>
        <p:spPr>
          <a:xfrm>
            <a:off x="486653" y="3429000"/>
            <a:ext cx="8002178" cy="1953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·甘肃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在矩形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A.6	           B.5	         C.4	           D.3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02E081E-DAB2-DD9B-3D20-2DCF4DF43E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199" y="604056"/>
            <a:ext cx="1829671" cy="260005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C886196-36E0-267D-93FD-2EDA39F50F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175" y="3429000"/>
            <a:ext cx="2880200" cy="244248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B409812E-93ED-B051-62C0-11160F950C4B}"/>
              </a:ext>
            </a:extLst>
          </p:cNvPr>
          <p:cNvSpPr txBox="1"/>
          <p:nvPr/>
        </p:nvSpPr>
        <p:spPr>
          <a:xfrm>
            <a:off x="5436645" y="1475132"/>
            <a:ext cx="5153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1574828-C9B4-CBAD-AEE6-0F080FF895FF}"/>
              </a:ext>
            </a:extLst>
          </p:cNvPr>
          <p:cNvSpPr txBox="1"/>
          <p:nvPr/>
        </p:nvSpPr>
        <p:spPr>
          <a:xfrm>
            <a:off x="7464095" y="4221055"/>
            <a:ext cx="5336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815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22D40-E08B-DC5A-EDA8-724AEB787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87D13C4-4CA0-460F-58C6-22DA0C8F5E86}"/>
              </a:ext>
            </a:extLst>
          </p:cNvPr>
          <p:cNvSpPr txBox="1"/>
          <p:nvPr/>
        </p:nvSpPr>
        <p:spPr>
          <a:xfrm>
            <a:off x="652573" y="620805"/>
            <a:ext cx="7099542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的对角线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=20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CFA3D7-4AE5-0463-9FE0-E729B66115E2}"/>
              </a:ext>
            </a:extLst>
          </p:cNvPr>
          <p:cNvSpPr txBox="1"/>
          <p:nvPr/>
        </p:nvSpPr>
        <p:spPr>
          <a:xfrm>
            <a:off x="652573" y="2996970"/>
            <a:ext cx="7455759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在矩形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上两点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的度数为</a:t>
            </a:r>
            <a:r>
              <a:rPr lang="zh-CN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用含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α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的式子表示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0155025-366B-B4E3-B401-2F6039BD3C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150" y="707135"/>
            <a:ext cx="2657356" cy="207934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C05E30C-9A37-0914-20E5-F97C050E64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5189" y="3409084"/>
            <a:ext cx="2524364" cy="223215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AD206CC4-C76F-E617-EDB9-B50A0E592498}"/>
              </a:ext>
            </a:extLst>
          </p:cNvPr>
          <p:cNvSpPr txBox="1"/>
          <p:nvPr/>
        </p:nvSpPr>
        <p:spPr>
          <a:xfrm>
            <a:off x="4511890" y="1998812"/>
            <a:ext cx="648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52C8AF7-3031-B2D6-A6E1-A0F287326D06}"/>
                  </a:ext>
                </a:extLst>
              </p:cNvPr>
              <p:cNvSpPr txBox="1"/>
              <p:nvPr/>
            </p:nvSpPr>
            <p:spPr>
              <a:xfrm>
                <a:off x="3359810" y="4233847"/>
                <a:ext cx="1512105" cy="7126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α</a:t>
                </a:r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52C8AF7-3031-B2D6-A6E1-A0F287326D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9810" y="4233847"/>
                <a:ext cx="1512105" cy="712631"/>
              </a:xfrm>
              <a:prstGeom prst="rect">
                <a:avLst/>
              </a:prstGeom>
              <a:blipFill>
                <a:blip r:embed="rId5"/>
                <a:stretch>
                  <a:fillRect l="-8065" b="-10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6074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AE098-F0B2-2A20-56E2-9D0AD92D2F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A24D57C-E11B-2E3D-3CBE-D696D376FB3E}"/>
              </a:ext>
            </a:extLst>
          </p:cNvPr>
          <p:cNvSpPr txBox="1"/>
          <p:nvPr/>
        </p:nvSpPr>
        <p:spPr>
          <a:xfrm>
            <a:off x="695625" y="404790"/>
            <a:ext cx="10440725" cy="115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·无锡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在矩形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DCE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8CEDD33-646F-EB92-1540-8CF44D83072F}"/>
              </a:ext>
            </a:extLst>
          </p:cNvPr>
          <p:cNvSpPr txBox="1"/>
          <p:nvPr/>
        </p:nvSpPr>
        <p:spPr>
          <a:xfrm>
            <a:off x="695625" y="1621679"/>
            <a:ext cx="5400375" cy="2272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∴AB=DC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∵E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∴BE=CE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(SAS)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A9991FC-04BD-F02D-03BB-65E2950DEB11}"/>
              </a:ext>
            </a:extLst>
          </p:cNvPr>
          <p:cNvSpPr txBox="1"/>
          <p:nvPr/>
        </p:nvSpPr>
        <p:spPr>
          <a:xfrm>
            <a:off x="695625" y="3993650"/>
            <a:ext cx="3528245" cy="596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EAD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EDA.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1F9B5EA-E1D6-75BA-8A3C-11E2DFC2BFE1}"/>
              </a:ext>
            </a:extLst>
          </p:cNvPr>
          <p:cNvSpPr txBox="1"/>
          <p:nvPr/>
        </p:nvSpPr>
        <p:spPr>
          <a:xfrm>
            <a:off x="702668" y="4689009"/>
            <a:ext cx="4817292" cy="1156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∴AE=DE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EAD=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EDA.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image54.jpeg">
            <a:extLst>
              <a:ext uri="{FF2B5EF4-FFF2-40B4-BE49-F238E27FC236}">
                <a16:creationId xmlns:a16="http://schemas.microsoft.com/office/drawing/2014/main" id="{2CEC6F8A-00B7-388C-DBDE-80573F47E1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40" y="2187754"/>
            <a:ext cx="1978081" cy="276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8424B6-25C0-6E8C-3695-A5F812285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5.jpeg">
            <a:extLst>
              <a:ext uri="{FF2B5EF4-FFF2-40B4-BE49-F238E27FC236}">
                <a16:creationId xmlns:a16="http://schemas.microsoft.com/office/drawing/2014/main" id="{4047AED8-A8BB-16E1-EECF-75D9647D61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85" y="497580"/>
            <a:ext cx="2706571" cy="3959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1B828B6-DBDB-2D5D-8CBE-E79346F2A55E}"/>
              </a:ext>
            </a:extLst>
          </p:cNvPr>
          <p:cNvSpPr txBox="1"/>
          <p:nvPr/>
        </p:nvSpPr>
        <p:spPr>
          <a:xfrm>
            <a:off x="551615" y="1016775"/>
            <a:ext cx="7416514" cy="2111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为钝角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都是这个三角形的高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EPF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A.90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B.95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C.100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D.105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6098B2-85B9-672E-AD2C-6F495D77D436}"/>
              </a:ext>
            </a:extLst>
          </p:cNvPr>
          <p:cNvSpPr txBox="1"/>
          <p:nvPr/>
        </p:nvSpPr>
        <p:spPr>
          <a:xfrm>
            <a:off x="551615" y="3333323"/>
            <a:ext cx="7848546" cy="2111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·德阳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ADG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是正三角形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内一点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为底的等腰三角形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PD.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的面积与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的面积的比值是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C628AED-6F5B-0DBB-A1AE-0430A62CFB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150" y="476795"/>
            <a:ext cx="3096215" cy="226947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AB68DDD-DE07-CD60-43CF-822E4FE245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8205" y="2832657"/>
            <a:ext cx="1775055" cy="3112424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C83B165B-25FB-B008-6EB4-9D398AA60991}"/>
              </a:ext>
            </a:extLst>
          </p:cNvPr>
          <p:cNvSpPr txBox="1"/>
          <p:nvPr/>
        </p:nvSpPr>
        <p:spPr>
          <a:xfrm>
            <a:off x="3359810" y="2106809"/>
            <a:ext cx="504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DB251C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5CE3B9E-816A-196F-6061-D2B73CF51467}"/>
              </a:ext>
            </a:extLst>
          </p:cNvPr>
          <p:cNvSpPr txBox="1"/>
          <p:nvPr/>
        </p:nvSpPr>
        <p:spPr>
          <a:xfrm>
            <a:off x="6883546" y="4921194"/>
            <a:ext cx="4365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800" b="1" i="0" strike="noStrike" kern="1200" cap="none" spc="0" normalizeH="0" baseline="0" noProof="0" dirty="0">
                <a:ln>
                  <a:noFill/>
                </a:ln>
                <a:solidFill>
                  <a:srgbClr val="E3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608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FC6198-D833-66FA-0CEB-7FDD3DA02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5AE772-BDC2-6755-9059-E1D2287427AB}"/>
                  </a:ext>
                </a:extLst>
              </p:cNvPr>
              <p:cNvSpPr txBox="1"/>
              <p:nvPr/>
            </p:nvSpPr>
            <p:spPr>
              <a:xfrm>
                <a:off x="551615" y="621479"/>
                <a:ext cx="10728745" cy="14660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在矩形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对角线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=60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垂足为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EF.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则矩形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的周长为</a:t>
                </a:r>
                <a:r>
                  <a:rPr lang="zh-CN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5AE772-BDC2-6755-9059-E1D2287427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621479"/>
                <a:ext cx="10728745" cy="1466042"/>
              </a:xfrm>
              <a:prstGeom prst="rect">
                <a:avLst/>
              </a:prstGeom>
              <a:blipFill>
                <a:blip r:embed="rId3"/>
                <a:stretch>
                  <a:fillRect l="-1136" t="-5833" b="-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8A19ACD-2139-070E-9272-ACA612285C10}"/>
              </a:ext>
            </a:extLst>
          </p:cNvPr>
          <p:cNvSpPr txBox="1"/>
          <p:nvPr/>
        </p:nvSpPr>
        <p:spPr>
          <a:xfrm>
            <a:off x="479610" y="4581080"/>
            <a:ext cx="1108877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垂足为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=30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的面积是</a:t>
            </a:r>
            <a:r>
              <a:rPr lang="en-US" altLang="zh-CN" sz="28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</a:t>
            </a:r>
            <a:r>
              <a:rPr lang="zh-CN" altLang="zh-CN" sz="28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65ED5A0-9704-0159-3342-065E1C343C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730" y="2087521"/>
            <a:ext cx="6768470" cy="231460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A192CBF-9334-CD64-B89A-386BDCE250E0}"/>
                  </a:ext>
                </a:extLst>
              </p:cNvPr>
              <p:cNvSpPr txBox="1"/>
              <p:nvPr/>
            </p:nvSpPr>
            <p:spPr>
              <a:xfrm>
                <a:off x="2351740" y="1479431"/>
                <a:ext cx="1368095" cy="5637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kumimoji="0" lang="en-US" altLang="zh-CN" sz="28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kumimoji="0" lang="zh-CN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A192CBF-9334-CD64-B89A-386BDCE250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740" y="1479431"/>
                <a:ext cx="1368095" cy="563744"/>
              </a:xfrm>
              <a:prstGeom prst="rect">
                <a:avLst/>
              </a:prstGeom>
              <a:blipFill>
                <a:blip r:embed="rId5"/>
                <a:stretch>
                  <a:fillRect l="-9375" t="-5435" b="-29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931ADA3-837E-68BA-8200-FCD4344EB318}"/>
                  </a:ext>
                </a:extLst>
              </p:cNvPr>
              <p:cNvSpPr txBox="1"/>
              <p:nvPr/>
            </p:nvSpPr>
            <p:spPr>
              <a:xfrm>
                <a:off x="3647830" y="5001200"/>
                <a:ext cx="749701" cy="8669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zh-C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zh-CN" altLang="zh-CN" sz="2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e>
                          </m:rad>
                        </m:num>
                        <m:den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16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931ADA3-837E-68BA-8200-FCD4344EB3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7830" y="5001200"/>
                <a:ext cx="749701" cy="86696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8072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F1D710-F941-0072-C332-D9B59A8C65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DD1495F-DC5A-6360-C935-36BDF6F98E09}"/>
              </a:ext>
            </a:extLst>
          </p:cNvPr>
          <p:cNvSpPr txBox="1"/>
          <p:nvPr/>
        </p:nvSpPr>
        <p:spPr>
          <a:xfrm>
            <a:off x="695625" y="548800"/>
            <a:ext cx="1022471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在矩形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分别是边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上的点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与对角线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=2∠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8147DE-3754-04CD-4165-0E17EFC8F0E9}"/>
              </a:ext>
            </a:extLst>
          </p:cNvPr>
          <p:cNvSpPr txBox="1"/>
          <p:nvPr/>
        </p:nvSpPr>
        <p:spPr>
          <a:xfrm>
            <a:off x="678639" y="2498308"/>
            <a:ext cx="7416739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OAE=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OEA=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OFC.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∵AE=CF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AEO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CFO</a:t>
            </a:r>
            <a:r>
              <a:rPr lang="en-US" altLang="zh-CN" sz="2800" b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(ASA),</a:t>
            </a:r>
            <a:r>
              <a:rPr lang="en-US" altLang="zh-CN" sz="2800" b="1" i="1" dirty="0">
                <a:solidFill>
                  <a:srgbClr val="E3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∴OE=OF.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3EB314E-F191-DF80-0AFC-A09B0BF75C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125" y="2514202"/>
            <a:ext cx="272415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41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1BDDC4-835A-8BA8-59B1-35E39AB7C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04BA5E0-8A87-3FF0-B677-2E43708DBB7B}"/>
                  </a:ext>
                </a:extLst>
              </p:cNvPr>
              <p:cNvSpPr txBox="1"/>
              <p:nvPr/>
            </p:nvSpPr>
            <p:spPr>
              <a:xfrm>
                <a:off x="695625" y="548800"/>
                <a:ext cx="6104372" cy="5637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</a:t>
                </a:r>
                <a:r>
                  <a:rPr lang="en-US" altLang="zh-CN" sz="28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04BA5E0-8A87-3FF0-B677-2E43708DBB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548800"/>
                <a:ext cx="6104372" cy="563744"/>
              </a:xfrm>
              <a:prstGeom prst="rect">
                <a:avLst/>
              </a:prstGeom>
              <a:blipFill>
                <a:blip r:embed="rId3"/>
                <a:stretch>
                  <a:fillRect l="-1998" t="-7527" b="-29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38F885E-F5BB-50E3-C39C-D3F5A25F5252}"/>
                  </a:ext>
                </a:extLst>
              </p:cNvPr>
              <p:cNvSpPr txBox="1"/>
              <p:nvPr/>
            </p:nvSpPr>
            <p:spPr>
              <a:xfrm>
                <a:off x="695625" y="1268850"/>
                <a:ext cx="7488520" cy="45036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BO.∵OE=OF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BE=BF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∴BO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BAC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BEF=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BAC+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EOA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EOA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∴AE=OE.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∵AE=CF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OE=OF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∴OF=CF.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∵BF=BF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BOF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BCF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(HL)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∴BO=BC.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28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的斜边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𝑩</m:t>
                        </m:r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p>
                            <m:r>
                              <a:rPr lang="en-US" altLang="zh-CN" sz="28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38F885E-F5BB-50E3-C39C-D3F5A25F52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268850"/>
                <a:ext cx="7488520" cy="4503605"/>
              </a:xfrm>
              <a:prstGeom prst="rect">
                <a:avLst/>
              </a:prstGeom>
              <a:blipFill>
                <a:blip r:embed="rId4"/>
                <a:stretch>
                  <a:fillRect l="-1627" t="-1759" b="-28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>
            <a:extLst>
              <a:ext uri="{FF2B5EF4-FFF2-40B4-BE49-F238E27FC236}">
                <a16:creationId xmlns:a16="http://schemas.microsoft.com/office/drawing/2014/main" id="{9EB13062-9DDA-DB1F-0A92-CF5B351873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4120" y="2060905"/>
            <a:ext cx="2724150" cy="2209800"/>
          </a:xfrm>
          <a:prstGeom prst="rect">
            <a:avLst/>
          </a:prstGeom>
        </p:spPr>
      </p:pic>
      <p:pic>
        <p:nvPicPr>
          <p:cNvPr id="7" name="image60.jpeg">
            <a:extLst>
              <a:ext uri="{FF2B5EF4-FFF2-40B4-BE49-F238E27FC236}">
                <a16:creationId xmlns:a16="http://schemas.microsoft.com/office/drawing/2014/main" id="{632A96BE-682D-4AEC-0341-6FBE54CE92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00673" y="2060905"/>
            <a:ext cx="2831641" cy="228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4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975</TotalTime>
  <Words>1413</Words>
  <Application>Microsoft Office PowerPoint</Application>
  <PresentationFormat>宽屏</PresentationFormat>
  <Paragraphs>87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lastModifiedBy>PC</cp:lastModifiedBy>
  <cp:revision>151</cp:revision>
  <dcterms:created xsi:type="dcterms:W3CDTF">2024-04-24T12:16:00Z</dcterms:created>
  <dcterms:modified xsi:type="dcterms:W3CDTF">2025-03-26T16:31:21Z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