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67" r:id="rId2"/>
    <p:sldId id="3982" r:id="rId3"/>
    <p:sldId id="3983" r:id="rId4"/>
    <p:sldId id="3984" r:id="rId5"/>
    <p:sldId id="3985" r:id="rId6"/>
    <p:sldId id="3986" r:id="rId7"/>
    <p:sldId id="3987" r:id="rId8"/>
    <p:sldId id="3988" r:id="rId9"/>
    <p:sldId id="3989" r:id="rId10"/>
    <p:sldId id="3990" r:id="rId11"/>
    <p:sldId id="3991" r:id="rId12"/>
    <p:sldId id="3992" r:id="rId13"/>
    <p:sldId id="3993" r:id="rId14"/>
    <p:sldId id="3994" r:id="rId15"/>
    <p:sldId id="3995" r:id="rId16"/>
    <p:sldId id="3996" r:id="rId17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3432" autoAdjust="0"/>
  </p:normalViewPr>
  <p:slideViewPr>
    <p:cSldViewPr showGuides="1">
      <p:cViewPr varScale="1">
        <p:scale>
          <a:sx n="75" d="100"/>
          <a:sy n="75" d="100"/>
        </p:scale>
        <p:origin x="965" y="53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1BF589-99EC-29DE-CFA8-FE2277E3F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15473DC-7AF7-032B-9F9D-AB9CE93E71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3E0921F-2539-19DA-D5F3-3C8CF95C6B7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982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E5095B-C8BC-B824-2E10-521C06E5B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4403525-469C-062A-8282-C8F1DE779F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3E8E448-10E5-60A8-C04E-2960CEEE8E3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829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E11FA7-9E75-4C25-B47C-53BB60941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132AFB4-4B72-E1BD-0C53-A6AFFD7AC0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59DBE4B-4375-AA3F-C171-B2023D539FA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9018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0C630-4C6E-183A-6338-720C5D919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4AE4C23-BCBC-1D1B-6B75-73BF2F7E42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E37C95C-ED81-283C-9B71-83C69928A8C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0136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463D3-08CE-9F27-A732-645943730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81D1C66-F55D-E606-0CEC-3B94095F77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0053EE0-8B63-B3F5-34F8-85627E10200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0231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5E8F8B-86BC-ACA7-6E34-4269F795B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8FA432E-8DD9-2075-39D2-50BE837C6C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4D2EB33-7B2B-AE91-E8D2-2FA3E99A354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5285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C00F0-DF9F-801C-C8B9-963CA8FB2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3926EC1-827D-5407-6615-D9D57D3BA0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52BA8CA-D6B4-4301-3478-84CF478124A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217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04C6C4-57C9-E38B-8489-93CB47C358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9E4848D-0E2C-7A58-E6B7-6DFD80F5AE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6B1FCC1-FB74-8557-9D78-63671A77678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965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3446D-CF1C-8188-F0EB-F9B11725B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E794709-D039-398F-CDE2-7C906863B3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118749E-7DDF-338D-8058-A75ADE24EAC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977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16DE48-611B-7F4B-009C-578423E43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F0304D8-7818-8FA6-1A9D-34D0F11CB5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1A892C6-3CFF-E783-8758-59C9B662FE7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945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247B4-5636-966B-3934-B55B4827E3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1C029F3-5DE1-5EF0-8897-9E071FEAF9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A9A26A1-0AC8-F3A6-6977-B9523EACECC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987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022FD-7CD1-13B6-26C1-BA95A1C79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EC57605-5C21-80FC-45F3-C3C6778DCE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A706327-E5C8-6659-7C5C-FC8B7EE58BD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3968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859DAC-AF3B-10CB-61ED-581AA37179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13CD9E3-4DC8-154C-7B96-4585EE22E4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B631296-51A2-6E75-157F-B52A581BE1B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05107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38C71-3746-E1F4-6AC9-4BDE272D6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121DD77-02A3-D311-90D1-B580A67DB6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B55BB0B-7F1D-1D11-4AB2-2475CF3A817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3407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2C439-8621-14C5-7633-2113FBAA8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FCA8002-0CFB-7830-2B01-0990D26009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188BC15-9E76-6DDA-8AA5-8BCAB9147AC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008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if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TIF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TIF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DF27FC-6F8F-7F16-AAF8-5D54CB02AD5D}"/>
              </a:ext>
            </a:extLst>
          </p:cNvPr>
          <p:cNvSpPr txBox="1"/>
          <p:nvPr/>
        </p:nvSpPr>
        <p:spPr>
          <a:xfrm>
            <a:off x="1991715" y="2564940"/>
            <a:ext cx="885661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实际应用问题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D8C9C6-E9B8-E8B4-BB92-EB152FD7F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09AE8CC-C14B-0E85-EDB3-CDFE9298DEA8}"/>
              </a:ext>
            </a:extLst>
          </p:cNvPr>
          <p:cNvSpPr txBox="1"/>
          <p:nvPr/>
        </p:nvSpPr>
        <p:spPr>
          <a:xfrm>
            <a:off x="551615" y="548800"/>
            <a:ext cx="1087275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老李想用长为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的栅栏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再借助房屋的外墙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外墙足够长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围成一个矩形羊圈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并在边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上留一个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宽的门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另用其他材料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当羊圈的长和宽分别为多少米时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能围成一个面积为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的羊圈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6A6ADE-9560-0B8A-9330-087368D197E4}"/>
              </a:ext>
            </a:extLst>
          </p:cNvPr>
          <p:cNvSpPr txBox="1"/>
          <p:nvPr/>
        </p:nvSpPr>
        <p:spPr>
          <a:xfrm>
            <a:off x="551615" y="2516374"/>
            <a:ext cx="1089449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640,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化简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,72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40;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,72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当羊圈的长为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或长为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能围成一个面积为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的羊圈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0.jpeg">
            <a:extLst>
              <a:ext uri="{FF2B5EF4-FFF2-40B4-BE49-F238E27FC236}">
                <a16:creationId xmlns:a16="http://schemas.microsoft.com/office/drawing/2014/main" id="{33C2CB47-521E-A1F6-14BB-0365F4D4E4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075" y="2781882"/>
            <a:ext cx="3600250" cy="130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31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4469F-E710-21AB-0BC1-B5CB7648F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C52FFA8-0B2B-9373-7854-E20CAE0B8D53}"/>
              </a:ext>
            </a:extLst>
          </p:cNvPr>
          <p:cNvSpPr txBox="1"/>
          <p:nvPr/>
        </p:nvSpPr>
        <p:spPr>
          <a:xfrm>
            <a:off x="623620" y="548800"/>
            <a:ext cx="1094476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羊圈的面积能达到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650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请你给出设计方案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如果不能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8BA480-C1B6-CB00-4BB7-4E50E26A6318}"/>
              </a:ext>
            </a:extLst>
          </p:cNvPr>
          <p:cNvSpPr txBox="1"/>
          <p:nvPr/>
        </p:nvSpPr>
        <p:spPr>
          <a:xfrm>
            <a:off x="645640" y="1864172"/>
            <a:ext cx="5306350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650,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化简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∵Δ=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该方程没有实数根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羊圈的面积不能达到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650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0.jpeg">
            <a:extLst>
              <a:ext uri="{FF2B5EF4-FFF2-40B4-BE49-F238E27FC236}">
                <a16:creationId xmlns:a16="http://schemas.microsoft.com/office/drawing/2014/main" id="{26A28219-79E1-30FB-9D54-CC2152C12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40" y="2420930"/>
            <a:ext cx="3600250" cy="130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1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3F152-0B59-2D5E-F10C-D4AE9F041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1.jpeg">
            <a:extLst>
              <a:ext uri="{FF2B5EF4-FFF2-40B4-BE49-F238E27FC236}">
                <a16:creationId xmlns:a16="http://schemas.microsoft.com/office/drawing/2014/main" id="{199EA8DC-B7B4-F301-02C0-C836CD24D4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850" y="620805"/>
            <a:ext cx="3102541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2A9E03-5E5A-5F14-73E7-8BBBF7A26A1B}"/>
                  </a:ext>
                </a:extLst>
              </p:cNvPr>
              <p:cNvSpPr txBox="1"/>
              <p:nvPr/>
            </p:nvSpPr>
            <p:spPr>
              <a:xfrm>
                <a:off x="551615" y="1279697"/>
                <a:ext cx="10944760" cy="20052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如图是一张长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宽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的矩形铁皮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将其剪去两个全等的正方形和两个全等的矩形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剩余部分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阴影部分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可制成底面积是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的有盖的长方体铁盒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则剪去的正方形的边长为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	      B.1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	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	          D.2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2A9E03-5E5A-5F14-73E7-8BBBF7A26A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279697"/>
                <a:ext cx="10944760" cy="2005293"/>
              </a:xfrm>
              <a:prstGeom prst="rect">
                <a:avLst/>
              </a:prstGeom>
              <a:blipFill>
                <a:blip r:embed="rId4"/>
                <a:stretch>
                  <a:fillRect l="-1114" t="-4255" r="-1114" b="-2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32.jpeg">
            <a:extLst>
              <a:ext uri="{FF2B5EF4-FFF2-40B4-BE49-F238E27FC236}">
                <a16:creationId xmlns:a16="http://schemas.microsoft.com/office/drawing/2014/main" id="{73FC5F16-72B1-0F5A-D124-0193014D69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5950" y="3573010"/>
            <a:ext cx="2555890" cy="238599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C42EA60-D96C-696E-60E4-DAA70CB8B45D}"/>
              </a:ext>
            </a:extLst>
          </p:cNvPr>
          <p:cNvSpPr txBox="1"/>
          <p:nvPr/>
        </p:nvSpPr>
        <p:spPr>
          <a:xfrm>
            <a:off x="7536100" y="2132910"/>
            <a:ext cx="5329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075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25733-1AC8-017E-03E3-5D6E61039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A385170-FBC3-724C-CF8D-318B32F802F9}"/>
              </a:ext>
            </a:extLst>
          </p:cNvPr>
          <p:cNvSpPr txBox="1"/>
          <p:nvPr/>
        </p:nvSpPr>
        <p:spPr>
          <a:xfrm>
            <a:off x="695624" y="548800"/>
            <a:ext cx="1072874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在一块长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的矩形荒地上建造一个花园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要求花园占地面积为荒地面积的一半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下面分别是小强和小颖的设计方案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5150B89-B7F8-3A0C-4158-1E4D96A12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71" y="1550515"/>
            <a:ext cx="6408445" cy="2600917"/>
          </a:xfrm>
          <a:prstGeom prst="rect">
            <a:avLst/>
          </a:prstGeom>
        </p:spPr>
      </p:pic>
      <p:pic>
        <p:nvPicPr>
          <p:cNvPr id="6" name="image34.jpeg">
            <a:extLst>
              <a:ext uri="{FF2B5EF4-FFF2-40B4-BE49-F238E27FC236}">
                <a16:creationId xmlns:a16="http://schemas.microsoft.com/office/drawing/2014/main" id="{B1E868A4-42A0-9F97-BE6E-74FF9FC63A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730" y="4151432"/>
            <a:ext cx="7260129" cy="188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6958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03C584-610F-C813-8117-9BA381C38E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47E87E2-0F9D-1856-1CC2-3801073037D7}"/>
              </a:ext>
            </a:extLst>
          </p:cNvPr>
          <p:cNvSpPr txBox="1"/>
          <p:nvPr/>
        </p:nvSpPr>
        <p:spPr>
          <a:xfrm>
            <a:off x="623620" y="620805"/>
            <a:ext cx="705649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你认为小强的结果对吗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B204D13-5E1F-48AF-DBA9-4E48B4CB3C69}"/>
                  </a:ext>
                </a:extLst>
              </p:cNvPr>
              <p:cNvSpPr txBox="1"/>
              <p:nvPr/>
            </p:nvSpPr>
            <p:spPr>
              <a:xfrm>
                <a:off x="623620" y="1289386"/>
                <a:ext cx="6912480" cy="3526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小强的结果不对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设小路的宽为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)(24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道路的宽度必须小于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道路的宽为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B204D13-5E1F-48AF-DBA9-4E48B4CB3C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289386"/>
                <a:ext cx="6912480" cy="3526286"/>
              </a:xfrm>
              <a:prstGeom prst="rect">
                <a:avLst/>
              </a:prstGeom>
              <a:blipFill>
                <a:blip r:embed="rId3"/>
                <a:stretch>
                  <a:fillRect l="-1764" b="-4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366B7E92-1E9C-00FF-6642-0E2D991F982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9438"/>
          <a:stretch/>
        </p:blipFill>
        <p:spPr>
          <a:xfrm>
            <a:off x="8076138" y="620805"/>
            <a:ext cx="3240225" cy="2600917"/>
          </a:xfrm>
          <a:prstGeom prst="rect">
            <a:avLst/>
          </a:prstGeom>
        </p:spPr>
      </p:pic>
      <p:pic>
        <p:nvPicPr>
          <p:cNvPr id="7" name="image34.jpeg">
            <a:extLst>
              <a:ext uri="{FF2B5EF4-FFF2-40B4-BE49-F238E27FC236}">
                <a16:creationId xmlns:a16="http://schemas.microsoft.com/office/drawing/2014/main" id="{77CDF07E-7D2F-8D5E-AD29-9610EA70CEC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67356"/>
          <a:stretch/>
        </p:blipFill>
        <p:spPr>
          <a:xfrm>
            <a:off x="8511262" y="3789025"/>
            <a:ext cx="2369976" cy="188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02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EB8F7-5413-354C-14A9-707FB2483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6409009-4C3D-AF0D-8103-540940BC305E}"/>
              </a:ext>
            </a:extLst>
          </p:cNvPr>
          <p:cNvSpPr txBox="1"/>
          <p:nvPr/>
        </p:nvSpPr>
        <p:spPr>
          <a:xfrm>
            <a:off x="767630" y="692810"/>
            <a:ext cx="89286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请你帮助小颖求出图中的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结果保留根号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D9C31A5-0DAD-3007-4718-A806BFC3E74C}"/>
                  </a:ext>
                </a:extLst>
              </p:cNvPr>
              <p:cNvSpPr txBox="1"/>
              <p:nvPr/>
            </p:nvSpPr>
            <p:spPr>
              <a:xfrm>
                <a:off x="767630" y="1556870"/>
                <a:ext cx="7344510" cy="16380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∵x&gt;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D9C31A5-0DAD-3007-4718-A806BFC3E7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556870"/>
                <a:ext cx="7344510" cy="1638077"/>
              </a:xfrm>
              <a:prstGeom prst="rect">
                <a:avLst/>
              </a:prstGeom>
              <a:blipFill>
                <a:blip r:embed="rId3"/>
                <a:stretch>
                  <a:fillRect l="-1743" b="-96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682EC349-9032-AE97-F51F-CA0C88F8F02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782"/>
          <a:stretch/>
        </p:blipFill>
        <p:spPr>
          <a:xfrm>
            <a:off x="8112140" y="1246280"/>
            <a:ext cx="3090026" cy="2600917"/>
          </a:xfrm>
          <a:prstGeom prst="rect">
            <a:avLst/>
          </a:prstGeom>
        </p:spPr>
      </p:pic>
      <p:pic>
        <p:nvPicPr>
          <p:cNvPr id="7" name="image34.jpeg">
            <a:extLst>
              <a:ext uri="{FF2B5EF4-FFF2-40B4-BE49-F238E27FC236}">
                <a16:creationId xmlns:a16="http://schemas.microsoft.com/office/drawing/2014/main" id="{5B54E510-F2A5-F138-5819-F8C056B9ED9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3182" r="31113"/>
          <a:stretch/>
        </p:blipFill>
        <p:spPr>
          <a:xfrm>
            <a:off x="7608105" y="3838612"/>
            <a:ext cx="2592179" cy="188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27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482396-65E7-0927-1732-18EB37CCB4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2647C40-7925-E50F-DF1C-37FB40B48C7C}"/>
              </a:ext>
            </a:extLst>
          </p:cNvPr>
          <p:cNvSpPr txBox="1"/>
          <p:nvPr/>
        </p:nvSpPr>
        <p:spPr>
          <a:xfrm>
            <a:off x="551615" y="548800"/>
            <a:ext cx="10944760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你还有其他的设计方案吗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请在图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中画出一个与图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有共同特点的设计草图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并加以说明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F8D897-63B4-6686-4657-C7D0A4E6610A}"/>
              </a:ext>
            </a:extLst>
          </p:cNvPr>
          <p:cNvSpPr txBox="1"/>
          <p:nvPr/>
        </p:nvSpPr>
        <p:spPr>
          <a:xfrm>
            <a:off x="695625" y="3994251"/>
            <a:ext cx="9576665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取上边长的中点作为三角形的顶点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下边长的两个端点作为三角形的另外两个顶点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此三角形的面积等于矩形面积的一半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4.jpeg">
            <a:extLst>
              <a:ext uri="{FF2B5EF4-FFF2-40B4-BE49-F238E27FC236}">
                <a16:creationId xmlns:a16="http://schemas.microsoft.com/office/drawing/2014/main" id="{6CD31997-A208-BADD-EC9D-21FAFD68EE6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0734"/>
          <a:stretch/>
        </p:blipFill>
        <p:spPr>
          <a:xfrm>
            <a:off x="1631690" y="2051447"/>
            <a:ext cx="4788428" cy="179151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ADCF1BF-F65A-FAB4-3453-F40EF12469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20" y="2197386"/>
            <a:ext cx="1762615" cy="176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97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B7632-3B5A-4463-0FA5-00FF6744D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7.jpeg">
            <a:extLst>
              <a:ext uri="{FF2B5EF4-FFF2-40B4-BE49-F238E27FC236}">
                <a16:creationId xmlns:a16="http://schemas.microsoft.com/office/drawing/2014/main" id="{EF7CDB3E-2263-FBE3-4CDB-3F90A0D9B0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7516" y="620805"/>
            <a:ext cx="270657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A505FE3-6A92-538D-7992-2854AD043545}"/>
              </a:ext>
            </a:extLst>
          </p:cNvPr>
          <p:cNvSpPr txBox="1"/>
          <p:nvPr/>
        </p:nvSpPr>
        <p:spPr>
          <a:xfrm>
            <a:off x="623620" y="1100879"/>
            <a:ext cx="10944760" cy="4515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在一幅长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的矩形风景画的四周镶一条金色纸边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制成一幅矩形挂图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如果要使整个挂图的面积是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设金色纸边的宽为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满足的方程是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A.(80+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)(50+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B.(80-2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)(50-2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C.(80-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)(50-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D.(80+2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)(50+2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8.jpeg">
            <a:extLst>
              <a:ext uri="{FF2B5EF4-FFF2-40B4-BE49-F238E27FC236}">
                <a16:creationId xmlns:a16="http://schemas.microsoft.com/office/drawing/2014/main" id="{6F39DC83-D02C-8702-87AC-BB0C15CE4F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085" y="3349402"/>
            <a:ext cx="3528245" cy="235124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46C88A7-2686-F7FF-2C97-75ACBDCEE71F}"/>
              </a:ext>
            </a:extLst>
          </p:cNvPr>
          <p:cNvSpPr txBox="1"/>
          <p:nvPr/>
        </p:nvSpPr>
        <p:spPr>
          <a:xfrm>
            <a:off x="6625917" y="2564940"/>
            <a:ext cx="3888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077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3C1CE-521E-C1EE-9CD6-FAD89D0ED8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FD1932B-B810-9F1D-ECD8-02DFD8294A5B}"/>
              </a:ext>
            </a:extLst>
          </p:cNvPr>
          <p:cNvSpPr txBox="1"/>
          <p:nvPr/>
        </p:nvSpPr>
        <p:spPr>
          <a:xfrm>
            <a:off x="695625" y="548800"/>
            <a:ext cx="10656740" cy="5185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【数学文化】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《九章算术》卷九“勾股”中记载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今有立木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系索其末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委地三尺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引索却行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去本八尺而索尽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问索长几何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译文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今有一竖立着的木头柱子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在柱子的上端系有绳索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绳索从柱子上端顺木柱下垂后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堆在地面的部分尚有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牵着绳索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绳索头与地面接触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退行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在距柱子根部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尺处时绳索用尽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问绳索长是多少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设绳索长为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可列方程为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-8=(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B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+8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-8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D.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+8=(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191119-E9E3-9029-46AA-5EE83890B5F3}"/>
              </a:ext>
            </a:extLst>
          </p:cNvPr>
          <p:cNvSpPr txBox="1"/>
          <p:nvPr/>
        </p:nvSpPr>
        <p:spPr>
          <a:xfrm>
            <a:off x="2567755" y="3933035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986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73B58-0BED-5044-A3F1-A55DDBA3F4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99C6F78-29A9-DB8A-62FB-F948F0D34CB0}"/>
              </a:ext>
            </a:extLst>
          </p:cNvPr>
          <p:cNvSpPr txBox="1"/>
          <p:nvPr/>
        </p:nvSpPr>
        <p:spPr>
          <a:xfrm>
            <a:off x="695625" y="476795"/>
            <a:ext cx="10440725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一块矩形菜地的面积是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如果它的长减少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菜地就变成正方形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则原菜地的长是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B.12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   C.13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 D.14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889265-254E-FAE4-9D46-DA5FFB4C4F49}"/>
              </a:ext>
            </a:extLst>
          </p:cNvPr>
          <p:cNvSpPr txBox="1"/>
          <p:nvPr/>
        </p:nvSpPr>
        <p:spPr>
          <a:xfrm>
            <a:off x="667285" y="2564940"/>
            <a:ext cx="7704536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·重庆育才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如图是一个长为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的矩形花园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现要在花园中修建等宽的两条纵向小道和一条横向小道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剩余的地方种植花草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要使种植花草的面积为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设小道的宽度应为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可列方程为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9.jpeg">
            <a:extLst>
              <a:ext uri="{FF2B5EF4-FFF2-40B4-BE49-F238E27FC236}">
                <a16:creationId xmlns:a16="http://schemas.microsoft.com/office/drawing/2014/main" id="{B2498F0C-BE6C-38E1-ABB0-B86EE4D3FC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175" y="3435885"/>
            <a:ext cx="2657095" cy="195386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525CD7E-C62A-13B9-1ABB-4C7BE3A71FF2}"/>
              </a:ext>
            </a:extLst>
          </p:cNvPr>
          <p:cNvSpPr txBox="1"/>
          <p:nvPr/>
        </p:nvSpPr>
        <p:spPr>
          <a:xfrm>
            <a:off x="4727905" y="1277499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AC1D51D-74F1-B95D-A8D9-31C90BA25453}"/>
              </a:ext>
            </a:extLst>
          </p:cNvPr>
          <p:cNvSpPr txBox="1"/>
          <p:nvPr/>
        </p:nvSpPr>
        <p:spPr>
          <a:xfrm>
            <a:off x="3540036" y="5262420"/>
            <a:ext cx="32760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)(40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008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346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CA5AD2-BBEF-CA30-9A3C-C8D74F1F2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2387A22-391D-1CEF-AFC6-FEC705AAD711}"/>
              </a:ext>
            </a:extLst>
          </p:cNvPr>
          <p:cNvSpPr txBox="1"/>
          <p:nvPr/>
        </p:nvSpPr>
        <p:spPr>
          <a:xfrm>
            <a:off x="623619" y="620805"/>
            <a:ext cx="1087275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某小区有一块长为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、宽为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的矩形空地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计划在其中修建两块相同的矩形绿地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它们的面积之和为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两块绿地之间及周边有宽度相等的人行通道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则人行通道的宽度为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0.jpeg">
            <a:extLst>
              <a:ext uri="{FF2B5EF4-FFF2-40B4-BE49-F238E27FC236}">
                <a16:creationId xmlns:a16="http://schemas.microsoft.com/office/drawing/2014/main" id="{447C53A7-730E-D628-C5FC-7D7A4C0A7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855" y="2152780"/>
            <a:ext cx="2736190" cy="186847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DBE3C6C-08C0-24B3-89BB-B11EBE215CD4}"/>
              </a:ext>
            </a:extLst>
          </p:cNvPr>
          <p:cNvSpPr txBox="1"/>
          <p:nvPr/>
        </p:nvSpPr>
        <p:spPr>
          <a:xfrm>
            <a:off x="695624" y="4653085"/>
            <a:ext cx="1080075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用一根铁丝围成一个面积为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若使这个长方形的长比宽多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则需选用的铁丝的长为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C8DD164-C669-03C3-75D3-F93C60EA6490}"/>
              </a:ext>
            </a:extLst>
          </p:cNvPr>
          <p:cNvSpPr txBox="1"/>
          <p:nvPr/>
        </p:nvSpPr>
        <p:spPr>
          <a:xfrm>
            <a:off x="8112140" y="1482580"/>
            <a:ext cx="46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080A797-DF30-FD5E-BB62-3AF2752B3127}"/>
              </a:ext>
            </a:extLst>
          </p:cNvPr>
          <p:cNvSpPr txBox="1"/>
          <p:nvPr/>
        </p:nvSpPr>
        <p:spPr>
          <a:xfrm>
            <a:off x="5951990" y="5083972"/>
            <a:ext cx="6049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52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D7BEFA-7870-0AE8-3A6E-E2A733E42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4CE7ECD-2382-D5F3-F2E2-7A4491238639}"/>
              </a:ext>
            </a:extLst>
          </p:cNvPr>
          <p:cNvSpPr txBox="1"/>
          <p:nvPr/>
        </p:nvSpPr>
        <p:spPr>
          <a:xfrm>
            <a:off x="551615" y="548800"/>
            <a:ext cx="1080075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某村计划建造如图所示的矩形蔬菜温室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要求长与宽的比为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在温室内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沿前面内墙保留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宽的空地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其他三面内墙各保留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宽的通道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当温室的长与宽各是多少时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矩形蔬菜种植区域的面积是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C56184-8D41-3A95-3890-4388D64970D3}"/>
              </a:ext>
            </a:extLst>
          </p:cNvPr>
          <p:cNvSpPr txBox="1"/>
          <p:nvPr/>
        </p:nvSpPr>
        <p:spPr>
          <a:xfrm>
            <a:off x="551615" y="2073237"/>
            <a:ext cx="1123278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设温室的宽为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则长为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蔬菜种植区域的长为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1)m,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2)m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舍去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当温室的长为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、宽为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矩形蔬菜种植区域的面积是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1.jpeg">
            <a:extLst>
              <a:ext uri="{FF2B5EF4-FFF2-40B4-BE49-F238E27FC236}">
                <a16:creationId xmlns:a16="http://schemas.microsoft.com/office/drawing/2014/main" id="{3CD26AAF-2867-CB4C-2754-EDB3D49527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20" y="2852960"/>
            <a:ext cx="2808195" cy="172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45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34CE0D-62D1-F511-5D11-3EA6AAD12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.jpeg">
            <a:extLst>
              <a:ext uri="{FF2B5EF4-FFF2-40B4-BE49-F238E27FC236}">
                <a16:creationId xmlns:a16="http://schemas.microsoft.com/office/drawing/2014/main" id="{39999CE8-C654-C430-DB08-5DEEDFE0F5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95" y="427184"/>
            <a:ext cx="3024210" cy="44244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C0BC150-0867-5468-06CA-B09861019BD5}"/>
              </a:ext>
            </a:extLst>
          </p:cNvPr>
          <p:cNvSpPr txBox="1"/>
          <p:nvPr/>
        </p:nvSpPr>
        <p:spPr>
          <a:xfrm>
            <a:off x="659622" y="1087244"/>
            <a:ext cx="1087275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【数学文化】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我国古代数学家赵爽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在其所著的《勾股圆方图注》中记载过一元二次方程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的几何解法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以方程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-35=0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+2)=35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为例说明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记载的方法是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构造如图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大正方形的面积是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同时它又等于四个矩形的面积加上中间小正方形的面积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4×35+2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则在下面四个构图中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能正确说明方程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-8=0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解法的构图是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3.jpeg">
            <a:extLst>
              <a:ext uri="{FF2B5EF4-FFF2-40B4-BE49-F238E27FC236}">
                <a16:creationId xmlns:a16="http://schemas.microsoft.com/office/drawing/2014/main" id="{C915C35F-06C8-477D-C839-DDB145FD77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640" y="3789321"/>
            <a:ext cx="2405939" cy="198143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141620A-BF69-6000-3B1E-B62775305B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5875" y="3736880"/>
            <a:ext cx="6324600" cy="22479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E86F93F-5F3A-7918-9CF9-0B6ADBFAE251}"/>
              </a:ext>
            </a:extLst>
          </p:cNvPr>
          <p:cNvSpPr txBox="1"/>
          <p:nvPr/>
        </p:nvSpPr>
        <p:spPr>
          <a:xfrm>
            <a:off x="3215800" y="3280320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079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DB2189-0EC3-1D09-B8E3-39383F960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8F991D-E593-410C-236E-642A32A32103}"/>
                  </a:ext>
                </a:extLst>
              </p:cNvPr>
              <p:cNvSpPr txBox="1"/>
              <p:nvPr/>
            </p:nvSpPr>
            <p:spPr>
              <a:xfrm>
                <a:off x="623620" y="620805"/>
                <a:ext cx="10800750" cy="22384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学生会举办摄影展览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要在每张长和宽分别为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的长方形相片周围镶上一圈等宽的彩纸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经试验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当彩纸的面积为相片面积的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𝟏𝟕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𝟐𝟕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时较美观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则镶在相片周围的彩纸条的宽为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8F991D-E593-410C-236E-642A32A321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20805"/>
                <a:ext cx="10800750" cy="2238433"/>
              </a:xfrm>
              <a:prstGeom prst="rect">
                <a:avLst/>
              </a:prstGeom>
              <a:blipFill>
                <a:blip r:embed="rId3"/>
                <a:stretch>
                  <a:fillRect l="-1129" r="-1185" b="-2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8.jpeg">
            <a:extLst>
              <a:ext uri="{FF2B5EF4-FFF2-40B4-BE49-F238E27FC236}">
                <a16:creationId xmlns:a16="http://schemas.microsoft.com/office/drawing/2014/main" id="{0A67C684-64B8-AB74-E9B5-9BC8FBFD34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915" y="3212985"/>
            <a:ext cx="3384140" cy="211368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1F75CDF-F6BA-160B-932B-34162DC30E03}"/>
              </a:ext>
            </a:extLst>
          </p:cNvPr>
          <p:cNvSpPr txBox="1"/>
          <p:nvPr/>
        </p:nvSpPr>
        <p:spPr>
          <a:xfrm>
            <a:off x="8904195" y="2251282"/>
            <a:ext cx="3888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711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434308-9DE2-F22B-7A4C-43431C7ADC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6FFE8FF-CE55-C52D-623E-E16AB0FCE7E7}"/>
              </a:ext>
            </a:extLst>
          </p:cNvPr>
          <p:cNvSpPr txBox="1"/>
          <p:nvPr/>
        </p:nvSpPr>
        <p:spPr>
          <a:xfrm>
            <a:off x="767630" y="836820"/>
            <a:ext cx="1065674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两点出发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方向匀速运动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它们的速度都是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cm/s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的运动时间为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2D6B5CCE-A48D-545B-4DBA-3835D52185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40" y="3212985"/>
            <a:ext cx="2025251" cy="244817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D58B5FC-85B0-3293-2634-E520681ED15A}"/>
              </a:ext>
            </a:extLst>
          </p:cNvPr>
          <p:cNvSpPr txBox="1"/>
          <p:nvPr/>
        </p:nvSpPr>
        <p:spPr>
          <a:xfrm>
            <a:off x="3863845" y="2263108"/>
            <a:ext cx="10998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534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1604</TotalTime>
  <Words>1538</Words>
  <Application>Microsoft Office PowerPoint</Application>
  <PresentationFormat>宽屏</PresentationFormat>
  <Paragraphs>66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169</cp:revision>
  <dcterms:created xsi:type="dcterms:W3CDTF">2024-04-24T12:16:00Z</dcterms:created>
  <dcterms:modified xsi:type="dcterms:W3CDTF">2025-03-28T13:29:15Z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