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267" r:id="rId2"/>
    <p:sldId id="3680" r:id="rId3"/>
    <p:sldId id="3681" r:id="rId4"/>
    <p:sldId id="3682" r:id="rId5"/>
    <p:sldId id="3683" r:id="rId6"/>
    <p:sldId id="3685" r:id="rId7"/>
    <p:sldId id="3687" r:id="rId8"/>
    <p:sldId id="3688" r:id="rId9"/>
    <p:sldId id="3689" r:id="rId10"/>
    <p:sldId id="3690" r:id="rId11"/>
    <p:sldId id="3691" r:id="rId12"/>
    <p:sldId id="3692" r:id="rId13"/>
    <p:sldId id="3693" r:id="rId14"/>
    <p:sldId id="3694" r:id="rId15"/>
    <p:sldId id="3695" r:id="rId16"/>
    <p:sldId id="3696" r:id="rId17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388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04" autoAdjust="0"/>
    <p:restoredTop sz="94660"/>
  </p:normalViewPr>
  <p:slideViewPr>
    <p:cSldViewPr showGuides="1">
      <p:cViewPr varScale="1">
        <p:scale>
          <a:sx n="76" d="100"/>
          <a:sy n="76" d="100"/>
        </p:scale>
        <p:origin x="936" y="58"/>
      </p:cViewPr>
      <p:guideLst>
        <p:guide orient="horz" pos="2251"/>
        <p:guide pos="3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4F564A-B4D6-1BD4-5C85-B4AC5FAE03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061F045-DCF0-ED16-B4B3-FAB561ABF1F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C6C5F091-2207-A8C3-ED99-C050715D60C8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900264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6994FC-20F4-21F7-B20A-331B00363F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54E29430-0BE1-7684-FBC8-8FCBC3D19BE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69F14B41-1F8D-055E-2EE7-C65904F83F08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25938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228F83-2621-4DF7-3229-938E9AD49C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B248A3F-BB4D-522C-C187-237948E5B70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596D54B0-1861-FB67-75EE-55D0F168F487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23493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855ECB-3EBE-492E-8416-3FE51DDF11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0F7C16B-5E0D-5D66-36AC-B1010F0325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1CFFC0D5-4D3A-C54F-D67D-5FE031A24EE5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365689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9358E6-F70B-36FB-DDB1-BF8E34A6C3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9CBA8F05-00D3-5349-452B-A7895E257CC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A1EDFF65-C182-7104-D118-67AE2C0F8EC6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157051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AD7D52-A578-4D14-71E8-5EEF4C8DBE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96807ADD-7232-F61B-A345-F69B6EFAF31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900306C4-50E3-2782-9F42-2FC628FC86AB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562443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639EFA-AF38-E820-A508-74E5A201D5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D62AB99E-9FF8-86D2-EA64-3C7DAD26D6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BCC7D85-226C-997B-B67B-15862793F862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65640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3BAC41-87CD-206A-9FC1-6205F91AF0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FEB9733D-C7FB-B01D-76AB-E181E0A71D0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DFB9EF0-A73B-937A-2AED-C9250FC781E3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896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64F028-3945-32D7-717E-011C66A848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7A489509-8E68-53CE-94AC-522B59A825A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4FE2B2D6-3944-4A91-1304-2EA8BBAD932D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47868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0C1F81-A026-E656-6886-1AAECF994F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D05756F1-B4B4-4103-E71E-35B523BA57E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6E0EA009-1DEA-4F76-9BFC-6B289B164E0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1881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F384F7-71BC-6DBD-A931-C2CBA7874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8FCECEDF-27F1-69F5-02BA-7A32CEC0E27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47730A17-B802-C219-3AE5-667DB6C88F7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23649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14E739-0252-1655-19EF-C8C26AC4C4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F6308A5-0804-5DF0-C747-BD089BB0D7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978D2080-BCB4-7EEA-3DDB-A20825C664C1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48464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E0230E-9C29-7BC4-4B27-54C5E0B729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294C2F04-FC1A-1F50-4855-DF522D3A694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9C9EB54D-D87E-8137-A33F-5700528538D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84467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F8FD69-8039-78ED-AC9E-5AA3D8B5AA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2E765FC-E1CF-12C4-A9F6-314B773DD54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2FDD2D0C-4CF5-BC82-CF49-CD4231953643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67156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775BC6-3CAA-5A2B-E3A9-6377AFC85C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E6CE9796-CD3D-DD24-18B1-1DC4582728D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F87AA071-7628-F11B-FCBF-6E0C5FC2F353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64574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版式@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5517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00ADED"/>
                </a:solidFill>
              </a:rPr>
              <a:t>@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381000" y="38100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/>
              <a:t>@</a:t>
            </a:r>
            <a:r>
              <a:rPr lang="zh-CN" altLang="en-US"/>
              <a:t>知识导航；</a:t>
            </a:r>
            <a:r>
              <a:rPr lang="en-US" altLang="zh-CN"/>
              <a:t>@</a:t>
            </a:r>
            <a:r>
              <a:rPr lang="zh-CN" altLang="en-US"/>
              <a:t>典例导思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知识导航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典例导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典例导思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07035" y="6165215"/>
            <a:ext cx="1901825" cy="6934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T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T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TIF"/><Relationship Id="rId4" Type="http://schemas.openxmlformats.org/officeDocument/2006/relationships/image" Target="../media/image27.T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T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TIF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51E50F5-D1EE-6A9A-E77B-0BAA25A78CEB}"/>
              </a:ext>
            </a:extLst>
          </p:cNvPr>
          <p:cNvSpPr txBox="1"/>
          <p:nvPr/>
        </p:nvSpPr>
        <p:spPr>
          <a:xfrm>
            <a:off x="2495750" y="2413337"/>
            <a:ext cx="7950201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课时　菱形的性质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C6ED8F-BC42-CA90-433B-76FD9433A6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9042ADE8-E16F-EA96-9709-8009E1319312}"/>
              </a:ext>
            </a:extLst>
          </p:cNvPr>
          <p:cNvSpPr txBox="1"/>
          <p:nvPr/>
        </p:nvSpPr>
        <p:spPr>
          <a:xfrm>
            <a:off x="767630" y="404790"/>
            <a:ext cx="10656740" cy="3242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(2025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·重庆西附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在菱形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对角线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相交于点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平分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为线段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的中点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并延长至点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使得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CF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CG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α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的度数为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A.60°	                   B.30°+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α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C.90°-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α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D.2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α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11.jpeg">
            <a:extLst>
              <a:ext uri="{FF2B5EF4-FFF2-40B4-BE49-F238E27FC236}">
                <a16:creationId xmlns:a16="http://schemas.microsoft.com/office/drawing/2014/main" id="{8C468E13-784C-0D7F-42FE-74186982B8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900" y="3652707"/>
            <a:ext cx="3240225" cy="211292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1904681C-5BA2-34ED-C8BF-1D954DADECDE}"/>
              </a:ext>
            </a:extLst>
          </p:cNvPr>
          <p:cNvSpPr txBox="1"/>
          <p:nvPr/>
        </p:nvSpPr>
        <p:spPr>
          <a:xfrm>
            <a:off x="8688180" y="1844890"/>
            <a:ext cx="46168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5601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FD14AF-3DA5-3196-B556-D78C40C427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FD804AF-9B3E-E25D-7EB4-D90ED3147B4E}"/>
              </a:ext>
            </a:extLst>
          </p:cNvPr>
          <p:cNvSpPr txBox="1"/>
          <p:nvPr/>
        </p:nvSpPr>
        <p:spPr>
          <a:xfrm>
            <a:off x="691034" y="548800"/>
            <a:ext cx="10877346" cy="16802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在菱形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=50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的垂直平分线交对角线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为垂足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DF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CDF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的度数为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12.jpeg">
            <a:extLst>
              <a:ext uri="{FF2B5EF4-FFF2-40B4-BE49-F238E27FC236}">
                <a16:creationId xmlns:a16="http://schemas.microsoft.com/office/drawing/2014/main" id="{B70ED679-D4F2-B360-6FBD-1AC4EC3FE6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90" y="2647440"/>
            <a:ext cx="3473993" cy="2065841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D18AA38F-022E-B05F-0036-6B62EF776176}"/>
              </a:ext>
            </a:extLst>
          </p:cNvPr>
          <p:cNvSpPr txBox="1"/>
          <p:nvPr/>
        </p:nvSpPr>
        <p:spPr>
          <a:xfrm>
            <a:off x="7395017" y="1653392"/>
            <a:ext cx="118173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105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15047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342648-DDEA-4097-7DDB-11DA316456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C38E3FB-4202-7817-8FE2-246813A69889}"/>
              </a:ext>
            </a:extLst>
          </p:cNvPr>
          <p:cNvSpPr txBox="1"/>
          <p:nvPr/>
        </p:nvSpPr>
        <p:spPr>
          <a:xfrm>
            <a:off x="551614" y="548800"/>
            <a:ext cx="1087275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在菱形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=60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为菱形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内对角线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左侧一点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=2∠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求证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13.jpeg">
            <a:extLst>
              <a:ext uri="{FF2B5EF4-FFF2-40B4-BE49-F238E27FC236}">
                <a16:creationId xmlns:a16="http://schemas.microsoft.com/office/drawing/2014/main" id="{977B0CA0-7C95-E9E0-5EB1-36C8AC79B2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115" y="2780955"/>
            <a:ext cx="3033509" cy="1944135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CE92DF03-6570-9086-C672-9A251B088D19}"/>
              </a:ext>
            </a:extLst>
          </p:cNvPr>
          <p:cNvSpPr txBox="1"/>
          <p:nvPr/>
        </p:nvSpPr>
        <p:spPr>
          <a:xfrm>
            <a:off x="551615" y="1523555"/>
            <a:ext cx="8568595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证明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如答案图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延长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至点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使得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ME=BE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MB.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是菱形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∴AB=AD=CD=BC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BCD=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ABD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BCD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是等边三角形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CBD=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ABD=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AB=BD=BC.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BED=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BEM=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∵ME=BE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BEM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是等边三角形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∴BM=BE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MBE=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DBC=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MBD=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EBC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MBD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≌△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EBC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(SAS),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∴MD=EC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∴CE=ME+DE=BE+DE.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3235892C-64E5-AE32-56E1-893A266F0D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01994" y="2564940"/>
            <a:ext cx="333375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363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B8D46C-0F07-F772-031C-00C4DB9E87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5.jpeg">
            <a:extLst>
              <a:ext uri="{FF2B5EF4-FFF2-40B4-BE49-F238E27FC236}">
                <a16:creationId xmlns:a16="http://schemas.microsoft.com/office/drawing/2014/main" id="{399A0898-A0CC-F411-31D6-1DEC82D990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4729" y="548800"/>
            <a:ext cx="3102541" cy="39597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1FD13E8C-4069-F07C-A2F6-AD95C44271AE}"/>
              </a:ext>
            </a:extLst>
          </p:cNvPr>
          <p:cNvSpPr txBox="1"/>
          <p:nvPr/>
        </p:nvSpPr>
        <p:spPr>
          <a:xfrm>
            <a:off x="695624" y="1052835"/>
            <a:ext cx="10728745" cy="1303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在菱形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对角线分别长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分别是边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的中点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是对角线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上任意一点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HF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的最小值为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16.jpeg">
            <a:extLst>
              <a:ext uri="{FF2B5EF4-FFF2-40B4-BE49-F238E27FC236}">
                <a16:creationId xmlns:a16="http://schemas.microsoft.com/office/drawing/2014/main" id="{840751B9-E672-640D-DB65-E40260AD62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59935" y="2564940"/>
            <a:ext cx="2699447" cy="2520013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81E373AA-F528-4AF8-7B0B-6B9EA5A4C50A}"/>
              </a:ext>
            </a:extLst>
          </p:cNvPr>
          <p:cNvSpPr txBox="1"/>
          <p:nvPr/>
        </p:nvSpPr>
        <p:spPr>
          <a:xfrm>
            <a:off x="9192215" y="1832792"/>
            <a:ext cx="74970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endParaRPr lang="zh-CN" altLang="en-US" dirty="0">
              <a:solidFill>
                <a:srgbClr val="DB251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0795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2F9878-E98E-CCA5-4660-525C64FF87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DAC890E-6D2A-A473-2118-2C6F2CCED308}"/>
              </a:ext>
            </a:extLst>
          </p:cNvPr>
          <p:cNvSpPr txBox="1"/>
          <p:nvPr/>
        </p:nvSpPr>
        <p:spPr>
          <a:xfrm>
            <a:off x="623620" y="548800"/>
            <a:ext cx="10800750" cy="15940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在菱形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=60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分别为线段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上的点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BM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CN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相交于点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求证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BCM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≌△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17.jpeg">
            <a:extLst>
              <a:ext uri="{FF2B5EF4-FFF2-40B4-BE49-F238E27FC236}">
                <a16:creationId xmlns:a16="http://schemas.microsoft.com/office/drawing/2014/main" id="{A41111DD-D063-8F55-C5DA-C70230EF55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074" y="2735036"/>
            <a:ext cx="3372715" cy="2350079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19F6A69C-15BA-3BEC-FC4B-4E67EC679392}"/>
              </a:ext>
            </a:extLst>
          </p:cNvPr>
          <p:cNvSpPr txBox="1"/>
          <p:nvPr/>
        </p:nvSpPr>
        <p:spPr>
          <a:xfrm>
            <a:off x="623620" y="2209247"/>
            <a:ext cx="6259157" cy="36622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buNone/>
            </a:pP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证明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是菱形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∴AB=BC=CD=AD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buNone/>
            </a:pP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ADC=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ACD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都是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等边三角形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∴BC=CA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ACN=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∵BM=CN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BCM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≌△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(SAS)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1728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FF8019-4BF9-0D62-F44A-EC3E85CBD2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2AB2167-BBEA-1A95-26B5-C300E81E9009}"/>
              </a:ext>
            </a:extLst>
          </p:cNvPr>
          <p:cNvSpPr txBox="1"/>
          <p:nvPr/>
        </p:nvSpPr>
        <p:spPr>
          <a:xfrm>
            <a:off x="695625" y="404790"/>
            <a:ext cx="610437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的度数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67E8380-DC30-E700-78EA-D275E6F3AA11}"/>
                  </a:ext>
                </a:extLst>
              </p:cNvPr>
              <p:cNvSpPr txBox="1"/>
              <p:nvPr/>
            </p:nvSpPr>
            <p:spPr>
              <a:xfrm>
                <a:off x="696100" y="928010"/>
                <a:ext cx="8405206" cy="502150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BCM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≌△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CAN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BCM=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CAN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AEM=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ACE+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EAC=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ACE+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BCM=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ACB=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如答案图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过点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作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DG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AN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于点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G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DH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交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MC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的延长线于点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H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DGE=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H=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GEH+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GDH=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180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GDH=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ADG=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CDH.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又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∵DA=DC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DGA=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H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DGA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≌△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DHC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(AAS)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.∴DG=DH.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又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∵DG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AN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DH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DEG=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DEH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AED=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67E8380-DC30-E700-78EA-D275E6F3AA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6100" y="928010"/>
                <a:ext cx="8405206" cy="5021503"/>
              </a:xfrm>
              <a:prstGeom prst="rect">
                <a:avLst/>
              </a:prstGeom>
              <a:blipFill>
                <a:blip r:embed="rId3"/>
                <a:stretch>
                  <a:fillRect l="-1450" t="-1578" b="-4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17.jpeg">
            <a:extLst>
              <a:ext uri="{FF2B5EF4-FFF2-40B4-BE49-F238E27FC236}">
                <a16:creationId xmlns:a16="http://schemas.microsoft.com/office/drawing/2014/main" id="{0BF67ED3-6A7E-C0AF-DE37-87C64EFF9D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68306" y="2564940"/>
            <a:ext cx="3024210" cy="2107244"/>
          </a:xfrm>
          <a:prstGeom prst="rect">
            <a:avLst/>
          </a:prstGeom>
        </p:spPr>
      </p:pic>
      <p:pic>
        <p:nvPicPr>
          <p:cNvPr id="7" name="image18.jpeg">
            <a:extLst>
              <a:ext uri="{FF2B5EF4-FFF2-40B4-BE49-F238E27FC236}">
                <a16:creationId xmlns:a16="http://schemas.microsoft.com/office/drawing/2014/main" id="{A8E30025-5B0A-82F8-C8BF-1A503A48B54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96125" y="2564940"/>
            <a:ext cx="3135800" cy="2376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9900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BC3F3-74EE-B5C7-6C22-58BF887B7A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C4C8804-6D01-149C-4288-FBD83B09D909}"/>
              </a:ext>
            </a:extLst>
          </p:cNvPr>
          <p:cNvSpPr txBox="1"/>
          <p:nvPr/>
        </p:nvSpPr>
        <p:spPr>
          <a:xfrm>
            <a:off x="767630" y="620805"/>
            <a:ext cx="6104372" cy="59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求证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DE.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EFF7553-D4D2-2369-AC6C-AD5576A71B8D}"/>
              </a:ext>
            </a:extLst>
          </p:cNvPr>
          <p:cNvSpPr txBox="1"/>
          <p:nvPr/>
        </p:nvSpPr>
        <p:spPr>
          <a:xfrm>
            <a:off x="767630" y="1340855"/>
            <a:ext cx="7200500" cy="45132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证明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可知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DG=DH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GED=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EDG=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∴DE=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EG.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dirty="0" err="1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Rt△</a:t>
            </a:r>
            <a:r>
              <a:rPr lang="en-US" altLang="zh-CN" sz="2800" b="1" i="1" dirty="0" err="1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DEG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2800" b="1" dirty="0" err="1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Rt△</a:t>
            </a:r>
            <a:r>
              <a:rPr lang="en-US" altLang="zh-CN" sz="2800" b="1" i="1" dirty="0" err="1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DEH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∵DG=DH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DE=DE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 err="1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Rt△</a:t>
            </a:r>
            <a:r>
              <a:rPr lang="en-US" altLang="zh-CN" sz="2800" b="1" i="1" dirty="0" err="1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DEG</a:t>
            </a:r>
            <a:r>
              <a:rPr lang="en-US" altLang="zh-CN" sz="2800" b="1" dirty="0" err="1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≌Rt△</a:t>
            </a:r>
            <a:r>
              <a:rPr lang="en-US" altLang="zh-CN" sz="2800" b="1" i="1" dirty="0" err="1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DEH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(HL),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∴EG=EH.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DGA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≌△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DHC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∴AG=CH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∴AE+CE=EG+AG+EH-CH=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EG=DE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AE+CE=DE.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18.jpeg">
            <a:extLst>
              <a:ext uri="{FF2B5EF4-FFF2-40B4-BE49-F238E27FC236}">
                <a16:creationId xmlns:a16="http://schemas.microsoft.com/office/drawing/2014/main" id="{E03F32AA-524F-E644-623D-B6722F8620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130" y="2409415"/>
            <a:ext cx="3135800" cy="2376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821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3DF514-FCDB-ED75-4A60-3BB864C576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.jpeg">
            <a:extLst>
              <a:ext uri="{FF2B5EF4-FFF2-40B4-BE49-F238E27FC236}">
                <a16:creationId xmlns:a16="http://schemas.microsoft.com/office/drawing/2014/main" id="{40BF8469-18F0-2A9B-F89A-41F145A950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75" y="483430"/>
            <a:ext cx="2706571" cy="39597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C926206D-4015-E473-C532-846CCA3D6855}"/>
              </a:ext>
            </a:extLst>
          </p:cNvPr>
          <p:cNvSpPr txBox="1"/>
          <p:nvPr/>
        </p:nvSpPr>
        <p:spPr>
          <a:xfrm>
            <a:off x="623620" y="980830"/>
            <a:ext cx="9432655" cy="26281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关于菱形的性质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以下说法不正确的是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四条边相等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对角线相等</a:t>
            </a:r>
          </a:p>
          <a:p>
            <a:pPr algn="just">
              <a:lnSpc>
                <a:spcPct val="12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对角线互相垂直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每条对角线平分一组内角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DF2F8E8-F5D3-AAE8-0E1D-E89A25AE0482}"/>
              </a:ext>
            </a:extLst>
          </p:cNvPr>
          <p:cNvSpPr txBox="1"/>
          <p:nvPr/>
        </p:nvSpPr>
        <p:spPr>
          <a:xfrm>
            <a:off x="623620" y="3782420"/>
            <a:ext cx="7200500" cy="21110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在菱形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=50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对角线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的中点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OED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的度数是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A.110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B.120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C.130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D.150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7" name="image2.jpeg">
            <a:extLst>
              <a:ext uri="{FF2B5EF4-FFF2-40B4-BE49-F238E27FC236}">
                <a16:creationId xmlns:a16="http://schemas.microsoft.com/office/drawing/2014/main" id="{6127708D-F122-BCCB-4EA0-794A6E51EB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56150" y="4159611"/>
            <a:ext cx="3007804" cy="1696396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02582AE5-D9F3-6AE2-C1FC-6AE35078BEB2}"/>
              </a:ext>
            </a:extLst>
          </p:cNvPr>
          <p:cNvSpPr txBox="1"/>
          <p:nvPr/>
        </p:nvSpPr>
        <p:spPr>
          <a:xfrm>
            <a:off x="7104070" y="1072211"/>
            <a:ext cx="50403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BAE339B-0308-8B8E-9126-92ADF77D0CA5}"/>
              </a:ext>
            </a:extLst>
          </p:cNvPr>
          <p:cNvSpPr txBox="1"/>
          <p:nvPr/>
        </p:nvSpPr>
        <p:spPr>
          <a:xfrm>
            <a:off x="3431815" y="4837965"/>
            <a:ext cx="5760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70111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A90312-10F2-F233-3446-E8E1C9D5FE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3C299E8-6A74-ADC4-1F0E-1280665EFEF2}"/>
                  </a:ext>
                </a:extLst>
              </p:cNvPr>
              <p:cNvSpPr txBox="1"/>
              <p:nvPr/>
            </p:nvSpPr>
            <p:spPr>
              <a:xfrm>
                <a:off x="695624" y="548800"/>
                <a:ext cx="10872755" cy="264501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(2024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·海南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菱形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的边长为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2,∠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=120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在数轴上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将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绕点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顺时针旋转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落在数轴上的点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处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表示的数是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表示的数是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A.1	              B.1-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C.0	              D.3-2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3C299E8-6A74-ADC4-1F0E-1280665EFE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4" y="548800"/>
                <a:ext cx="10872755" cy="2645019"/>
              </a:xfrm>
              <a:prstGeom prst="rect">
                <a:avLst/>
              </a:prstGeom>
              <a:blipFill>
                <a:blip r:embed="rId3"/>
                <a:stretch>
                  <a:fillRect l="-1121" r="-1906" b="-55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3.jpeg">
            <a:extLst>
              <a:ext uri="{FF2B5EF4-FFF2-40B4-BE49-F238E27FC236}">
                <a16:creationId xmlns:a16="http://schemas.microsoft.com/office/drawing/2014/main" id="{1BD65A8A-F5EF-046E-A0F9-CF67529EB7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7905" y="3664182"/>
            <a:ext cx="3240225" cy="1790097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057FDD76-DDDB-59B4-E629-8AC2ACCD88E3}"/>
              </a:ext>
            </a:extLst>
          </p:cNvPr>
          <p:cNvSpPr txBox="1"/>
          <p:nvPr/>
        </p:nvSpPr>
        <p:spPr>
          <a:xfrm>
            <a:off x="3863845" y="1988900"/>
            <a:ext cx="5760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45522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FD49AE-9E20-819B-AC5A-CB849A9B06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B85300F-2F1F-DB75-2A74-D6BC998231B3}"/>
              </a:ext>
            </a:extLst>
          </p:cNvPr>
          <p:cNvSpPr txBox="1"/>
          <p:nvPr/>
        </p:nvSpPr>
        <p:spPr>
          <a:xfrm>
            <a:off x="767630" y="551450"/>
            <a:ext cx="10512730" cy="16802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(2025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·重庆育才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菱形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的对角线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相交于点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垂足为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=16,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=12,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OE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的长为</a:t>
            </a:r>
            <a:r>
              <a:rPr lang="en-US" altLang="zh-CN" sz="2800" b="1" i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              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4.jpeg">
            <a:extLst>
              <a:ext uri="{FF2B5EF4-FFF2-40B4-BE49-F238E27FC236}">
                <a16:creationId xmlns:a16="http://schemas.microsoft.com/office/drawing/2014/main" id="{B7AB2D17-F240-E09C-F634-3C11E100F6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925" y="2708950"/>
            <a:ext cx="2610962" cy="215992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00D4FEBB-C98F-ECDC-7CD7-7D18F08D2B6F}"/>
                  </a:ext>
                </a:extLst>
              </p:cNvPr>
              <p:cNvSpPr txBox="1"/>
              <p:nvPr/>
            </p:nvSpPr>
            <p:spPr>
              <a:xfrm>
                <a:off x="8472165" y="1486005"/>
                <a:ext cx="605691" cy="7146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𝟐𝟒</m:t>
                        </m:r>
                      </m:num>
                      <m:den>
                        <m:r>
                          <a:rPr kumimoji="0" lang="en-US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kumimoji="0" lang="zh-CN" altLang="zh-CN" sz="2800" b="1" i="0" u="sng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00D4FEBB-C98F-ECDC-7CD7-7D18F08D2B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72165" y="1486005"/>
                <a:ext cx="605691" cy="71468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83044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BCDC74-FBCD-8418-B764-51928CA795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4CE5382-F6D5-8251-D60D-BC44034F7001}"/>
              </a:ext>
            </a:extLst>
          </p:cNvPr>
          <p:cNvSpPr txBox="1"/>
          <p:nvPr/>
        </p:nvSpPr>
        <p:spPr>
          <a:xfrm>
            <a:off x="767629" y="404790"/>
            <a:ext cx="10152705" cy="16802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将两个完全相同的菱形按如图方式放置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α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CBE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的度数为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用含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α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的代数式表示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5.jpeg">
            <a:extLst>
              <a:ext uri="{FF2B5EF4-FFF2-40B4-BE49-F238E27FC236}">
                <a16:creationId xmlns:a16="http://schemas.microsoft.com/office/drawing/2014/main" id="{9081C4C4-17C0-41AC-6C74-DBD964CFD6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935" y="2564940"/>
            <a:ext cx="2801323" cy="297209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0D1EE6F-10AB-27FE-4365-BB3D92A5E4DF}"/>
                  </a:ext>
                </a:extLst>
              </p:cNvPr>
              <p:cNvSpPr txBox="1"/>
              <p:nvPr/>
            </p:nvSpPr>
            <p:spPr>
              <a:xfrm>
                <a:off x="2495750" y="1400217"/>
                <a:ext cx="1541756" cy="7126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</a:t>
                </a:r>
                <a:r>
                  <a:rPr kumimoji="0" lang="en-US" altLang="zh-CN" sz="2800" b="1" i="1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°-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kumimoji="0" lang="en-US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kumimoji="0" lang="en-US" altLang="zh-CN" sz="2800" b="1" i="1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α</a:t>
                </a:r>
                <a:r>
                  <a:rPr kumimoji="0" lang="zh-CN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0D1EE6F-10AB-27FE-4365-BB3D92A5E4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5750" y="1400217"/>
                <a:ext cx="1541756" cy="712631"/>
              </a:xfrm>
              <a:prstGeom prst="rect">
                <a:avLst/>
              </a:prstGeom>
              <a:blipFill>
                <a:blip r:embed="rId4"/>
                <a:stretch>
                  <a:fillRect l="-7905" b="-94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81271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2DD7A9-37BA-7EB6-5CEA-735CCF8177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BDCAF92-8DD9-C72C-2320-A4DD35D2F333}"/>
              </a:ext>
            </a:extLst>
          </p:cNvPr>
          <p:cNvSpPr txBox="1"/>
          <p:nvPr/>
        </p:nvSpPr>
        <p:spPr>
          <a:xfrm>
            <a:off x="515611" y="548800"/>
            <a:ext cx="11160775" cy="17445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在直角坐标系中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菱形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OABC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的顶点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(-2,0),∠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AOC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=60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的坐标为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6.jpeg">
            <a:extLst>
              <a:ext uri="{FF2B5EF4-FFF2-40B4-BE49-F238E27FC236}">
                <a16:creationId xmlns:a16="http://schemas.microsoft.com/office/drawing/2014/main" id="{9E133574-04D1-A9ED-FCBD-D6D4274E9D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900" y="2708950"/>
            <a:ext cx="3162522" cy="244794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8390A8A-1E2A-1316-578A-70FCDA089B5E}"/>
                  </a:ext>
                </a:extLst>
              </p:cNvPr>
              <p:cNvSpPr txBox="1"/>
              <p:nvPr/>
            </p:nvSpPr>
            <p:spPr>
              <a:xfrm>
                <a:off x="3143795" y="1628875"/>
                <a:ext cx="1368095" cy="56374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kumimoji="0" lang="en-US" altLang="zh-CN" sz="2800" b="1" i="1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kumimoji="0" lang="en-US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3,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zh-CN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kumimoji="0" lang="en-US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kumimoji="0" lang="zh-CN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8390A8A-1E2A-1316-578A-70FCDA089B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43795" y="1628875"/>
                <a:ext cx="1368095" cy="563744"/>
              </a:xfrm>
              <a:prstGeom prst="rect">
                <a:avLst/>
              </a:prstGeom>
              <a:blipFill>
                <a:blip r:embed="rId4"/>
                <a:stretch>
                  <a:fillRect l="-9375" t="-4301" b="-279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04903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8AE6F8-1873-F5F8-F720-4A76561283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6962A5F-889A-5CBE-B2A0-340F700B104D}"/>
              </a:ext>
            </a:extLst>
          </p:cNvPr>
          <p:cNvSpPr txBox="1"/>
          <p:nvPr/>
        </p:nvSpPr>
        <p:spPr>
          <a:xfrm>
            <a:off x="550090" y="413537"/>
            <a:ext cx="11091819" cy="28328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是菱形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在线段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的延长线交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用尺规完成以下基本作图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内部作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CAG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使得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CAG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=∠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的延长线于点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保留作图痕迹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7.jpeg">
            <a:extLst>
              <a:ext uri="{FF2B5EF4-FFF2-40B4-BE49-F238E27FC236}">
                <a16:creationId xmlns:a16="http://schemas.microsoft.com/office/drawing/2014/main" id="{08AAF65D-3C04-84FF-D761-AB03BF828A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4822" y="3655707"/>
            <a:ext cx="2763823" cy="1925808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E7BF3AB6-DF0C-94CF-45C1-F63537711CD3}"/>
              </a:ext>
            </a:extLst>
          </p:cNvPr>
          <p:cNvSpPr txBox="1"/>
          <p:nvPr/>
        </p:nvSpPr>
        <p:spPr>
          <a:xfrm>
            <a:off x="577328" y="3327284"/>
            <a:ext cx="4790751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作图如答案图所示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AA609AF1-EAC4-A2AE-D723-D353228381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4822" y="2799423"/>
            <a:ext cx="2905125" cy="315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640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148E99-52F6-8252-A234-D839E5EB87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1A3DA36-D5A9-0365-61B1-BC7A578E889D}"/>
                  </a:ext>
                </a:extLst>
              </p:cNvPr>
              <p:cNvSpPr txBox="1"/>
              <p:nvPr/>
            </p:nvSpPr>
            <p:spPr>
              <a:xfrm>
                <a:off x="839635" y="548800"/>
                <a:ext cx="7344510" cy="51349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证明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:∵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是菱形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CB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DC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,∠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BAC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=∠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DAC.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∴△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①</a:t>
                </a:r>
                <a:r>
                  <a:rPr lang="zh-CN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   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均为等边三角形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=②</a:t>
                </a:r>
                <a:r>
                  <a:rPr lang="zh-CN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</a:t>
                </a:r>
                <a:r>
                  <a:rPr lang="zh-CN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,∠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=∠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ACD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=60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∴∠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BAF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=③</a:t>
                </a:r>
                <a:r>
                  <a:rPr lang="zh-CN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=120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°.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AFB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CGA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zh-CN" altLang="zh-CN" sz="2800" b="1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zh-CN" altLang="zh-CN" sz="28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altLang="zh-CN" sz="2800" b="1" i="1" smtClean="0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∠</m:t>
                                </m:r>
                                <m:r>
                                  <a:rPr lang="en-US" altLang="zh-CN" sz="2800" b="1" i="1" smtClean="0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𝑩𝑨𝑭</m:t>
                                </m:r>
                                <m:r>
                                  <a:rPr lang="en-US" altLang="zh-CN" sz="2800" b="1" i="1" smtClean="0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=∠</m:t>
                                </m:r>
                                <m:r>
                                  <a:rPr lang="en-US" altLang="zh-CN" sz="2800" b="1" i="1" smtClean="0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𝑨𝑪𝑮</m:t>
                                </m:r>
                                <m:r>
                                  <a:rPr lang="en-US" altLang="zh-CN" sz="2800" b="1" i="1" smtClean="0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,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zh-CN" sz="2800" b="1" i="1" smtClean="0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𝑨𝑩</m:t>
                                </m:r>
                                <m:r>
                                  <a:rPr lang="en-US" altLang="zh-CN" sz="2800" b="1" i="1" smtClean="0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=</m:t>
                                </m:r>
                                <m:r>
                                  <a:rPr lang="en-US" altLang="zh-CN" sz="2800" b="1" i="1" smtClean="0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𝑪𝑨</m:t>
                                </m:r>
                                <m:r>
                                  <a:rPr lang="en-US" altLang="zh-CN" sz="2800" b="1" i="1" smtClean="0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,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zh-CN" sz="2800" b="1" i="1" smtClean="0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④</m:t>
                                </m:r>
                                <m:bar>
                                  <m:barPr>
                                    <m:ctrlPr>
                                      <a:rPr lang="zh-CN" altLang="zh-CN" sz="2800" b="1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barPr>
                                  <m:e>
                                    <m:r>
                                      <a:rPr lang="zh-CN" altLang="zh-CN" sz="2800" b="1" i="1" smtClean="0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方正书宋_GBK"/>
                                        <a:cs typeface="Times New Roman" panose="02020603050405020304" pitchFamily="18" charset="0"/>
                                      </a:rPr>
                                      <m:t>　</m:t>
                                    </m:r>
                                    <m:r>
                                      <a:rPr lang="en-US" altLang="zh-CN" sz="2800" b="1" i="1" smtClean="0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方正书宋_GBK"/>
                                        <a:cs typeface="Times New Roman" panose="02020603050405020304" pitchFamily="18" charset="0"/>
                                      </a:rPr>
                                      <m:t>                                          </m:t>
                                    </m:r>
                                  </m:e>
                                </m:bar>
                                <m:r>
                                  <a:rPr lang="en-US" altLang="zh-CN" sz="2800" b="1" i="1" smtClean="0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,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∴△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AFB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≌△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CGA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(ASA),∴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AF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CG.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1A3DA36-D5A9-0365-61B1-BC7A578E88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9635" y="548800"/>
                <a:ext cx="7344510" cy="5134932"/>
              </a:xfrm>
              <a:prstGeom prst="rect">
                <a:avLst/>
              </a:prstGeom>
              <a:blipFill>
                <a:blip r:embed="rId3"/>
                <a:stretch>
                  <a:fillRect l="-1743" t="-1544" b="-24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图片 3">
            <a:extLst>
              <a:ext uri="{FF2B5EF4-FFF2-40B4-BE49-F238E27FC236}">
                <a16:creationId xmlns:a16="http://schemas.microsoft.com/office/drawing/2014/main" id="{BB3AA998-4C50-BF8F-9BD3-129B3C6140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4120" y="1412860"/>
            <a:ext cx="2905125" cy="3152775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1B4E6EFF-70C2-E957-FAF4-FF36EB366C12}"/>
              </a:ext>
            </a:extLst>
          </p:cNvPr>
          <p:cNvSpPr txBox="1"/>
          <p:nvPr/>
        </p:nvSpPr>
        <p:spPr>
          <a:xfrm>
            <a:off x="3192406" y="1835753"/>
            <a:ext cx="131948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ADC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>
              <a:solidFill>
                <a:srgbClr val="DB251C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F9C5391-B88E-810E-6CD1-CB132FDB5A9E}"/>
              </a:ext>
            </a:extLst>
          </p:cNvPr>
          <p:cNvSpPr txBox="1"/>
          <p:nvPr/>
        </p:nvSpPr>
        <p:spPr>
          <a:xfrm>
            <a:off x="2443841" y="2255155"/>
            <a:ext cx="84396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C601B59-B2C9-E564-8305-F33580DEC4E6}"/>
              </a:ext>
            </a:extLst>
          </p:cNvPr>
          <p:cNvSpPr txBox="1"/>
          <p:nvPr/>
        </p:nvSpPr>
        <p:spPr>
          <a:xfrm>
            <a:off x="2927780" y="2656411"/>
            <a:ext cx="131948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ACG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88D7B0BD-3ABF-AE84-5811-0239DC9B8F30}"/>
                  </a:ext>
                </a:extLst>
              </p:cNvPr>
              <p:cNvSpPr txBox="1"/>
              <p:nvPr/>
            </p:nvSpPr>
            <p:spPr>
              <a:xfrm>
                <a:off x="3276123" y="4463062"/>
                <a:ext cx="3053861" cy="5757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altLang="zh-CN" sz="2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DB251C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方正书宋_GBK"/>
                          <a:cs typeface="Times New Roman" panose="02020603050405020304" pitchFamily="18" charset="0"/>
                        </a:rPr>
                        <m:t>∠</m:t>
                      </m:r>
                      <m:r>
                        <a:rPr kumimoji="0" lang="en-US" altLang="zh-CN" sz="2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DB251C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方正书宋_GBK"/>
                          <a:cs typeface="Times New Roman" panose="02020603050405020304" pitchFamily="18" charset="0"/>
                        </a:rPr>
                        <m:t>𝑨𝑩𝑭</m:t>
                      </m:r>
                      <m:r>
                        <a:rPr kumimoji="0" lang="en-US" altLang="zh-CN" sz="2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DB251C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方正书宋_GBK"/>
                          <a:cs typeface="Times New Roman" panose="02020603050405020304" pitchFamily="18" charset="0"/>
                        </a:rPr>
                        <m:t>=∠</m:t>
                      </m:r>
                      <m:r>
                        <a:rPr kumimoji="0" lang="en-US" altLang="zh-CN" sz="2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DB251C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方正书宋_GBK"/>
                          <a:cs typeface="Times New Roman" panose="02020603050405020304" pitchFamily="18" charset="0"/>
                        </a:rPr>
                        <m:t>𝑪𝑨𝑮</m:t>
                      </m:r>
                      <m:r>
                        <a:rPr kumimoji="0" lang="zh-CN" altLang="zh-CN" sz="2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DB251C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方正书宋_GBK"/>
                          <a:cs typeface="Times New Roman" panose="02020603050405020304" pitchFamily="18" charset="0"/>
                        </a:rPr>
                        <m:t>　</m:t>
                      </m:r>
                    </m:oMath>
                  </m:oMathPara>
                </a14:m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88D7B0BD-3ABF-AE84-5811-0239DC9B8F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6123" y="4463062"/>
                <a:ext cx="3053861" cy="57579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69933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1118D6-EE64-C6CF-BF48-2A7E63FDC3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9.jpeg">
            <a:extLst>
              <a:ext uri="{FF2B5EF4-FFF2-40B4-BE49-F238E27FC236}">
                <a16:creationId xmlns:a16="http://schemas.microsoft.com/office/drawing/2014/main" id="{B10BD10A-63D3-E982-837E-0F20E3510D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96" y="620806"/>
            <a:ext cx="3024210" cy="44244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DDB68AF-EDB5-8D13-A9DD-1B8DB4871D7A}"/>
                  </a:ext>
                </a:extLst>
              </p:cNvPr>
              <p:cNvSpPr txBox="1"/>
              <p:nvPr/>
            </p:nvSpPr>
            <p:spPr>
              <a:xfrm>
                <a:off x="695624" y="1268850"/>
                <a:ext cx="10728745" cy="189667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(2025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·重庆八中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菱形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的对角线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相交于点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分别是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边的中点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连接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EF.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EF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=4,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则菱形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的周长为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/>
                        </m:ctrlPr>
                      </m:radPr>
                      <m:deg/>
                      <m:e>
                        <m:r>
                          <a:rPr lang="en-US" altLang="zh-CN" sz="2800" b="1" i="1"/>
                          <m:t>𝟕</m:t>
                        </m:r>
                      </m:e>
                    </m:rad>
                  </m:oMath>
                </a14:m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B.4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/>
                        </m:ctrlPr>
                      </m:radPr>
                      <m:deg/>
                      <m:e>
                        <m:r>
                          <a:rPr lang="en-US" altLang="zh-CN" sz="2800" b="1" i="1"/>
                          <m:t>𝟕</m:t>
                        </m:r>
                      </m:e>
                    </m:rad>
                  </m:oMath>
                </a14:m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C.16	           D.8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/>
                        </m:ctrlPr>
                      </m:radPr>
                      <m:deg/>
                      <m:e>
                        <m:r>
                          <a:rPr lang="en-US" altLang="zh-CN" sz="2800" b="1" i="1"/>
                          <m:t>𝟕</m:t>
                        </m:r>
                      </m:e>
                    </m:rad>
                  </m:oMath>
                </a14:m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DDB68AF-EDB5-8D13-A9DD-1B8DB4871D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4" y="1268850"/>
                <a:ext cx="10728745" cy="1896673"/>
              </a:xfrm>
              <a:prstGeom prst="rect">
                <a:avLst/>
              </a:prstGeom>
              <a:blipFill>
                <a:blip r:embed="rId4"/>
                <a:stretch>
                  <a:fillRect l="-1136" t="-4180" r="-909" b="-83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image10.jpeg">
            <a:extLst>
              <a:ext uri="{FF2B5EF4-FFF2-40B4-BE49-F238E27FC236}">
                <a16:creationId xmlns:a16="http://schemas.microsoft.com/office/drawing/2014/main" id="{FE6606CB-6038-2135-1050-1FC94B03992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87930" y="3305649"/>
            <a:ext cx="2808195" cy="2395782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E6D5F963-E774-4C90-631B-1AECC730BFAE}"/>
              </a:ext>
            </a:extLst>
          </p:cNvPr>
          <p:cNvSpPr txBox="1"/>
          <p:nvPr/>
        </p:nvSpPr>
        <p:spPr>
          <a:xfrm>
            <a:off x="1127655" y="2217186"/>
            <a:ext cx="38967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>
              <a:solidFill>
                <a:srgbClr val="DB251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8372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903</TotalTime>
  <Words>1327</Words>
  <Application>Microsoft Office PowerPoint</Application>
  <PresentationFormat>宽屏</PresentationFormat>
  <Paragraphs>87</Paragraphs>
  <Slides>16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黑体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lastModifiedBy>PC</cp:lastModifiedBy>
  <cp:revision>148</cp:revision>
  <dcterms:created xsi:type="dcterms:W3CDTF">2024-04-24T12:16:00Z</dcterms:created>
  <dcterms:modified xsi:type="dcterms:W3CDTF">2025-03-26T15:11:08Z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