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829" r:id="rId3"/>
    <p:sldId id="4830" r:id="rId4"/>
    <p:sldId id="4831" r:id="rId5"/>
    <p:sldId id="4832" r:id="rId6"/>
    <p:sldId id="4833" r:id="rId7"/>
    <p:sldId id="4834" r:id="rId8"/>
    <p:sldId id="4835" r:id="rId9"/>
    <p:sldId id="4836" r:id="rId10"/>
    <p:sldId id="4837" r:id="rId11"/>
    <p:sldId id="4838" r:id="rId12"/>
    <p:sldId id="4839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523BC-FAEE-1717-AF15-79F91F38B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CE74D3-6613-4886-D943-EBA589BEC0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15853A-EEE8-2BC3-A27D-67B78B520EE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56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69E7A-7D0C-8BED-B504-7EFF41DA8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38FB5D-4B53-67A8-5679-D887B6FB16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8129AC-6FE9-67FA-111E-B86CDBB763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63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DAA98-7FA8-AD08-FAE1-594BD760D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159048-8E38-6F27-73E5-AFFB19DAE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3AA67F8-9095-9461-B41B-4DAFB0F463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33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C978F-2A8E-685B-94AA-5528B651F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786557-752B-37B1-63E0-122EE50B19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464F56-989D-DC14-17B5-28FE2459F2B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981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17459-4BE7-8265-B2AF-F2BE35E35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7177057-D0F9-CCC9-ADCC-F5F25DAAE9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180282-372E-EB7E-DBCB-39281B503ED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086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EB66A-2FC2-C41E-EB11-7C9E7AC05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7B97CF-79B9-E8D7-7053-93D12E9B04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4FDB5A7-37E1-D1ED-C49A-C87E829F0FC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52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7934F-37C2-B683-F1F3-97130B4E7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9AD214-404C-6718-891C-6EB96E8B5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28C02EF-3CA6-C880-02ED-5462B62EB60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016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0B3E-9274-20DA-EFF7-B9C4BED1E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1E9353-1765-71BB-5489-B01FCEB199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AE71DF-5306-ADA0-D0D9-CCD2770C40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5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204-8DC1-DA08-763C-51C060F1D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D21720-576E-FD79-5536-EFAFA09664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677C6C-1A36-7CA5-D392-13FFFB257DB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24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D8242-7A63-E217-3EE2-62FB9F94C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EDE1EF-BA63-B541-A499-2BA4D36DDD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112284-F70B-C213-D22E-BB0ED26FA8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327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86B07-EC52-BCF9-44E8-521E72FC2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13DAC90-52C6-080F-E470-84410EBD5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4F63A6-7305-8109-B6D4-4ADB6BA244D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849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TIF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2.TIF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E065F32-D38A-3CDA-6CC5-DB7F5C5890FB}"/>
              </a:ext>
            </a:extLst>
          </p:cNvPr>
          <p:cNvSpPr txBox="1"/>
          <p:nvPr/>
        </p:nvSpPr>
        <p:spPr>
          <a:xfrm>
            <a:off x="1163657" y="1988900"/>
            <a:ext cx="986468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的综合应用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110B6-69C2-6D09-4264-E5DD3F7A1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1.jpeg">
            <a:extLst>
              <a:ext uri="{FF2B5EF4-FFF2-40B4-BE49-F238E27FC236}">
                <a16:creationId xmlns:a16="http://schemas.microsoft.com/office/drawing/2014/main" id="{E9501AF1-7B93-9D4B-8079-618173060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37818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D3DEA4-9181-3DF5-306F-E95E11F4585B}"/>
                  </a:ext>
                </a:extLst>
              </p:cNvPr>
              <p:cNvSpPr txBox="1"/>
              <p:nvPr/>
            </p:nvSpPr>
            <p:spPr>
              <a:xfrm>
                <a:off x="689913" y="1118195"/>
                <a:ext cx="10374432" cy="2059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的角平分线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的平行线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CEDF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的周长是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D3DEA4-9181-3DF5-306F-E95E11F45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13" y="1118195"/>
                <a:ext cx="10374432" cy="2059475"/>
              </a:xfrm>
              <a:prstGeom prst="rect">
                <a:avLst/>
              </a:prstGeom>
              <a:blipFill>
                <a:blip r:embed="rId4"/>
                <a:stretch>
                  <a:fillRect l="-1175" r="-1058" b="-5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52.jpeg">
            <a:extLst>
              <a:ext uri="{FF2B5EF4-FFF2-40B4-BE49-F238E27FC236}">
                <a16:creationId xmlns:a16="http://schemas.microsoft.com/office/drawing/2014/main" id="{AB73157D-CEA6-2CE6-0688-7BE2452406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9935" y="3413463"/>
            <a:ext cx="2668383" cy="22724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7671027-5A57-789D-0716-A726ABDE4F88}"/>
              </a:ext>
            </a:extLst>
          </p:cNvPr>
          <p:cNvSpPr txBox="1"/>
          <p:nvPr/>
        </p:nvSpPr>
        <p:spPr>
          <a:xfrm>
            <a:off x="1778977" y="2628681"/>
            <a:ext cx="605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FC0739-94E5-4A8E-156C-7432CAE0B2DC}"/>
                  </a:ext>
                </a:extLst>
              </p:cNvPr>
              <p:cNvSpPr txBox="1"/>
              <p:nvPr/>
            </p:nvSpPr>
            <p:spPr>
              <a:xfrm>
                <a:off x="3863845" y="2560172"/>
                <a:ext cx="864060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FC0739-94E5-4A8E-156C-7432CAE0B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845" y="2560172"/>
                <a:ext cx="864060" cy="563744"/>
              </a:xfrm>
              <a:prstGeom prst="rect">
                <a:avLst/>
              </a:prstGeom>
              <a:blipFill>
                <a:blip r:embed="rId6"/>
                <a:stretch>
                  <a:fillRect l="-14789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717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A186F-400C-B7E6-2EE3-310208B53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02272A-DC85-24B6-FFC5-57E703A0344F}"/>
              </a:ext>
            </a:extLst>
          </p:cNvPr>
          <p:cNvSpPr txBox="1"/>
          <p:nvPr/>
        </p:nvSpPr>
        <p:spPr>
          <a:xfrm>
            <a:off x="623620" y="548800"/>
            <a:ext cx="10584735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在等腰三角形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上任取一点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3.jpeg">
            <a:extLst>
              <a:ext uri="{FF2B5EF4-FFF2-40B4-BE49-F238E27FC236}">
                <a16:creationId xmlns:a16="http://schemas.microsoft.com/office/drawing/2014/main" id="{D4EB88B9-8914-0233-3DBE-5D5F41047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651" y="2492935"/>
            <a:ext cx="2943162" cy="257486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567C95-6744-1288-DA28-9FD85E92FA61}"/>
              </a:ext>
            </a:extLst>
          </p:cNvPr>
          <p:cNvSpPr txBox="1"/>
          <p:nvPr/>
        </p:nvSpPr>
        <p:spPr>
          <a:xfrm>
            <a:off x="623620" y="2821473"/>
            <a:ext cx="7056490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EPA.∴EA=EP.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AEPM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5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77F43-CF83-A5E4-C29F-4E63799CB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C80116-2C4F-0FC2-5541-F92C4BD6E232}"/>
              </a:ext>
            </a:extLst>
          </p:cNvPr>
          <p:cNvSpPr txBox="1"/>
          <p:nvPr/>
        </p:nvSpPr>
        <p:spPr>
          <a:xfrm>
            <a:off x="551615" y="476795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在何处时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EFBM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面积的一半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5D28CE-9094-7AA6-1CE9-3D7AF35BD977}"/>
                  </a:ext>
                </a:extLst>
              </p:cNvPr>
              <p:cNvSpPr txBox="1"/>
              <p:nvPr/>
            </p:nvSpPr>
            <p:spPr>
              <a:xfrm>
                <a:off x="623620" y="1430902"/>
                <a:ext cx="11088770" cy="4538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AEPM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AEPM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AEPM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=EP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AEPM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EFBM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5D28CE-9094-7AA6-1CE9-3D7AF35BD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430902"/>
                <a:ext cx="11088770" cy="4538550"/>
              </a:xfrm>
              <a:prstGeom prst="rect">
                <a:avLst/>
              </a:prstGeom>
              <a:blipFill>
                <a:blip r:embed="rId3"/>
                <a:stretch>
                  <a:fillRect l="-1100" b="-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3.jpeg">
            <a:extLst>
              <a:ext uri="{FF2B5EF4-FFF2-40B4-BE49-F238E27FC236}">
                <a16:creationId xmlns:a16="http://schemas.microsoft.com/office/drawing/2014/main" id="{967C3997-094C-CD10-8F61-478A8F915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2636945"/>
            <a:ext cx="2943162" cy="257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4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3763B-A47A-A0FB-2E11-98111400B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7.jpeg">
            <a:extLst>
              <a:ext uri="{FF2B5EF4-FFF2-40B4-BE49-F238E27FC236}">
                <a16:creationId xmlns:a16="http://schemas.microsoft.com/office/drawing/2014/main" id="{1803C0B9-F46B-7D7F-1DB1-E8400788E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946647" cy="5577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AE6208-DBB0-4F90-F1F0-E79021AE0612}"/>
                  </a:ext>
                </a:extLst>
              </p:cNvPr>
              <p:cNvSpPr txBox="1"/>
              <p:nvPr/>
            </p:nvSpPr>
            <p:spPr>
              <a:xfrm>
                <a:off x="837240" y="1340855"/>
                <a:ext cx="10155099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菱形的面积计算方法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利用平行四边形的面积计算公式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底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高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两条对角线乘积的一半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若菱形的两条对角线的长分别为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则菱形的面积可表示为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对角线分得的四个全等直角三角形面积之和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灵活应用菱形的性质与判定解决问题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AE6208-DBB0-4F90-F1F0-E79021AE0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240" y="1340855"/>
                <a:ext cx="10155099" cy="4172617"/>
              </a:xfrm>
              <a:prstGeom prst="rect">
                <a:avLst/>
              </a:prstGeom>
              <a:blipFill>
                <a:blip r:embed="rId4"/>
                <a:stretch>
                  <a:fillRect l="-1200" b="-3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5751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16DC2-4A9D-1E35-7D9D-B4A00C88A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>
            <a:extLst>
              <a:ext uri="{FF2B5EF4-FFF2-40B4-BE49-F238E27FC236}">
                <a16:creationId xmlns:a16="http://schemas.microsoft.com/office/drawing/2014/main" id="{B83587E4-404A-329E-0B09-6BE6135F1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77" y="513766"/>
            <a:ext cx="6336440" cy="508765"/>
          </a:xfrm>
          <a:prstGeom prst="rect">
            <a:avLst/>
          </a:prstGeom>
        </p:spPr>
      </p:pic>
      <p:pic>
        <p:nvPicPr>
          <p:cNvPr id="3" name="image39.jpeg">
            <a:extLst>
              <a:ext uri="{FF2B5EF4-FFF2-40B4-BE49-F238E27FC236}">
                <a16:creationId xmlns:a16="http://schemas.microsoft.com/office/drawing/2014/main" id="{655CF8F2-28AF-0A8E-2BCB-9C77AF866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77" y="1196845"/>
            <a:ext cx="7294796" cy="50876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06FCA8F-F80A-A678-B91F-07D3F53DD645}"/>
              </a:ext>
            </a:extLst>
          </p:cNvPr>
          <p:cNvSpPr txBox="1"/>
          <p:nvPr/>
        </p:nvSpPr>
        <p:spPr>
          <a:xfrm>
            <a:off x="2063172" y="1137474"/>
            <a:ext cx="42482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菱形的面积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0.jpeg">
            <a:extLst>
              <a:ext uri="{FF2B5EF4-FFF2-40B4-BE49-F238E27FC236}">
                <a16:creationId xmlns:a16="http://schemas.microsoft.com/office/drawing/2014/main" id="{7313653C-DE76-16BF-D6BC-1177EC2848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077" y="1844890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6DE60D3-4866-BBEA-F1FF-7952D1EE44C3}"/>
              </a:ext>
            </a:extLst>
          </p:cNvPr>
          <p:cNvSpPr txBox="1"/>
          <p:nvPr/>
        </p:nvSpPr>
        <p:spPr>
          <a:xfrm>
            <a:off x="581127" y="1736082"/>
            <a:ext cx="110587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周长是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82B2E6-CD7F-AA6F-A713-64AA72826850}"/>
              </a:ext>
            </a:extLst>
          </p:cNvPr>
          <p:cNvSpPr txBox="1"/>
          <p:nvPr/>
        </p:nvSpPr>
        <p:spPr>
          <a:xfrm>
            <a:off x="1134064" y="216370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两条对角线的长度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41.jpeg">
            <a:extLst>
              <a:ext uri="{FF2B5EF4-FFF2-40B4-BE49-F238E27FC236}">
                <a16:creationId xmlns:a16="http://schemas.microsoft.com/office/drawing/2014/main" id="{FC352BA0-7CEC-8032-5748-CCF8994A0B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150" y="2996970"/>
            <a:ext cx="2642442" cy="17334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46CE9AB-C2FA-1F4B-1A3F-3C1370AB15A5}"/>
                  </a:ext>
                </a:extLst>
              </p:cNvPr>
              <p:cNvSpPr txBox="1"/>
              <p:nvPr/>
            </p:nvSpPr>
            <p:spPr>
              <a:xfrm>
                <a:off x="545269" y="2720661"/>
                <a:ext cx="9294444" cy="32971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菱形的边长为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AB=BC=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12(cm)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ABC+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∴AC=AB=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4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.∴AO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4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4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𝑶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(cm)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46CE9AB-C2FA-1F4B-1A3F-3C1370AB1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269" y="2720661"/>
                <a:ext cx="9294444" cy="3297185"/>
              </a:xfrm>
              <a:prstGeom prst="rect">
                <a:avLst/>
              </a:prstGeom>
              <a:blipFill>
                <a:blip r:embed="rId7"/>
                <a:stretch>
                  <a:fillRect l="-984" t="-2033" b="-3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321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D9BC6-3827-EA1A-08EB-87A41C508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B4A2E8-348B-F2DB-2318-4E85BE2559EE}"/>
              </a:ext>
            </a:extLst>
          </p:cNvPr>
          <p:cNvSpPr txBox="1"/>
          <p:nvPr/>
        </p:nvSpPr>
        <p:spPr>
          <a:xfrm>
            <a:off x="785429" y="620805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CF9115-BEDB-BCD8-B2CC-42A4108657FC}"/>
                  </a:ext>
                </a:extLst>
              </p:cNvPr>
              <p:cNvSpPr txBox="1"/>
              <p:nvPr/>
            </p:nvSpPr>
            <p:spPr>
              <a:xfrm>
                <a:off x="794006" y="1484865"/>
                <a:ext cx="4001201" cy="2566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en-US" altLang="zh-CN" sz="2800" b="1" i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CF9115-BEDB-BCD8-B2CC-42A410865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006" y="1484865"/>
                <a:ext cx="4001201" cy="2566921"/>
              </a:xfrm>
              <a:prstGeom prst="rect">
                <a:avLst/>
              </a:prstGeom>
              <a:blipFill>
                <a:blip r:embed="rId3"/>
                <a:stretch>
                  <a:fillRect l="-3044" b="-5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1.jpeg">
            <a:extLst>
              <a:ext uri="{FF2B5EF4-FFF2-40B4-BE49-F238E27FC236}">
                <a16:creationId xmlns:a16="http://schemas.microsoft.com/office/drawing/2014/main" id="{7A1D07CC-56DA-6B8F-A31E-4BFCD6C40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25" y="1484865"/>
            <a:ext cx="2642442" cy="173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6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5C5C4-7508-9670-4911-72F9F3178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2.jpeg">
            <a:extLst>
              <a:ext uri="{FF2B5EF4-FFF2-40B4-BE49-F238E27FC236}">
                <a16:creationId xmlns:a16="http://schemas.microsoft.com/office/drawing/2014/main" id="{1C43FDD2-02EC-FEBC-CE30-5221286CC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11845"/>
            <a:ext cx="1728120" cy="49374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4028C7-ABDA-2D68-6F52-83689B08498B}"/>
                  </a:ext>
                </a:extLst>
              </p:cNvPr>
              <p:cNvSpPr txBox="1"/>
              <p:nvPr/>
            </p:nvSpPr>
            <p:spPr>
              <a:xfrm>
                <a:off x="695625" y="1196845"/>
                <a:ext cx="10512730" cy="1645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则菱形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D.4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4028C7-ABDA-2D68-6F52-83689B0849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96845"/>
                <a:ext cx="10512730" cy="1645066"/>
              </a:xfrm>
              <a:prstGeom prst="rect">
                <a:avLst/>
              </a:prstGeom>
              <a:blipFill>
                <a:blip r:embed="rId4"/>
                <a:stretch>
                  <a:fillRect l="-1159" t="-4815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714F6AF-A4C6-8EA6-5BE6-574067443E37}"/>
              </a:ext>
            </a:extLst>
          </p:cNvPr>
          <p:cNvSpPr txBox="1"/>
          <p:nvPr/>
        </p:nvSpPr>
        <p:spPr>
          <a:xfrm>
            <a:off x="695625" y="5229125"/>
            <a:ext cx="105127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1EAACD-F033-6E9F-F7AE-3423677088A5}"/>
              </a:ext>
            </a:extLst>
          </p:cNvPr>
          <p:cNvSpPr txBox="1"/>
          <p:nvPr/>
        </p:nvSpPr>
        <p:spPr>
          <a:xfrm>
            <a:off x="3503820" y="162887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30EF9C-5357-1A98-FF0C-E9AD0C898D8C}"/>
                  </a:ext>
                </a:extLst>
              </p:cNvPr>
              <p:cNvSpPr txBox="1"/>
              <p:nvPr/>
            </p:nvSpPr>
            <p:spPr>
              <a:xfrm>
                <a:off x="9840260" y="4938249"/>
                <a:ext cx="46107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30EF9C-5357-1A98-FF0C-E9AD0C898D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0260" y="4938249"/>
                <a:ext cx="461075" cy="7146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>
            <a:extLst>
              <a:ext uri="{FF2B5EF4-FFF2-40B4-BE49-F238E27FC236}">
                <a16:creationId xmlns:a16="http://schemas.microsoft.com/office/drawing/2014/main" id="{83358F5A-3C1B-621B-026B-DB0ED5FA70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5323" y="2841911"/>
            <a:ext cx="56388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4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897B8-80A6-328F-0C19-32B3B4933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5.jpeg">
            <a:extLst>
              <a:ext uri="{FF2B5EF4-FFF2-40B4-BE49-F238E27FC236}">
                <a16:creationId xmlns:a16="http://schemas.microsoft.com/office/drawing/2014/main" id="{85271BCD-E144-F44B-68B8-FE1F78EAC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4" y="584660"/>
            <a:ext cx="7502051" cy="5232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9D12F91-54F9-E903-350F-E40680F7FF53}"/>
              </a:ext>
            </a:extLst>
          </p:cNvPr>
          <p:cNvSpPr txBox="1"/>
          <p:nvPr/>
        </p:nvSpPr>
        <p:spPr>
          <a:xfrm>
            <a:off x="2351740" y="58466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菱形的判定和性质的综合应用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46.jpeg">
            <a:extLst>
              <a:ext uri="{FF2B5EF4-FFF2-40B4-BE49-F238E27FC236}">
                <a16:creationId xmlns:a16="http://schemas.microsoft.com/office/drawing/2014/main" id="{09ECB2A3-A492-CB8E-A5EC-FF776E964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633" y="1340855"/>
            <a:ext cx="813052" cy="3693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CE39D3-DFE6-BC66-BBAE-90BD0004E0C4}"/>
                  </a:ext>
                </a:extLst>
              </p:cNvPr>
              <p:cNvSpPr txBox="1"/>
              <p:nvPr/>
            </p:nvSpPr>
            <p:spPr>
              <a:xfrm>
                <a:off x="551615" y="1124840"/>
                <a:ext cx="11088770" cy="2249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两张全等的长方形纸片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按如图方式交叉叠放在一起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则图中重叠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阴影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部分的面积为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A.2	     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CE39D3-DFE6-BC66-BBAE-90BD0004E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24840"/>
                <a:ext cx="11088770" cy="2249527"/>
              </a:xfrm>
              <a:prstGeom prst="rect">
                <a:avLst/>
              </a:prstGeom>
              <a:blipFill>
                <a:blip r:embed="rId5"/>
                <a:stretch>
                  <a:fillRect l="-1099" r="-1923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47.jpeg">
            <a:extLst>
              <a:ext uri="{FF2B5EF4-FFF2-40B4-BE49-F238E27FC236}">
                <a16:creationId xmlns:a16="http://schemas.microsoft.com/office/drawing/2014/main" id="{5F2F687C-52A0-F322-C44A-43973CF269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905" y="3483634"/>
            <a:ext cx="2179208" cy="188950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B936618-7645-180D-317F-3E36B8C3B8C8}"/>
              </a:ext>
            </a:extLst>
          </p:cNvPr>
          <p:cNvSpPr txBox="1"/>
          <p:nvPr/>
        </p:nvSpPr>
        <p:spPr>
          <a:xfrm>
            <a:off x="10848330" y="1916895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C9547-2C8B-8593-6610-9DF73A919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8.jpeg">
            <a:extLst>
              <a:ext uri="{FF2B5EF4-FFF2-40B4-BE49-F238E27FC236}">
                <a16:creationId xmlns:a16="http://schemas.microsoft.com/office/drawing/2014/main" id="{3B8BBE58-A57F-4E80-3156-A18EE597C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59" y="548800"/>
            <a:ext cx="845848" cy="3842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A694D5-31C2-2A8A-BD04-B9445EC3C440}"/>
              </a:ext>
            </a:extLst>
          </p:cNvPr>
          <p:cNvSpPr txBox="1"/>
          <p:nvPr/>
        </p:nvSpPr>
        <p:spPr>
          <a:xfrm>
            <a:off x="551615" y="476795"/>
            <a:ext cx="103074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·重庆外语校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下方作等边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CB7553-038C-CC8E-A65C-074FDF4ADA91}"/>
                  </a:ext>
                </a:extLst>
              </p:cNvPr>
              <p:cNvSpPr txBox="1"/>
              <p:nvPr/>
            </p:nvSpPr>
            <p:spPr>
              <a:xfrm>
                <a:off x="580659" y="1843214"/>
                <a:ext cx="9106090" cy="42216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∴AC=DC=AD=AB=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∴BO=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𝑶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CB7553-038C-CC8E-A65C-074FDF4AD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659" y="1843214"/>
                <a:ext cx="9106090" cy="4221605"/>
              </a:xfrm>
              <a:prstGeom prst="rect">
                <a:avLst/>
              </a:prstGeom>
              <a:blipFill>
                <a:blip r:embed="rId4"/>
                <a:stretch>
                  <a:fillRect l="-1339" t="-1876" b="-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49.jpeg">
            <a:extLst>
              <a:ext uri="{FF2B5EF4-FFF2-40B4-BE49-F238E27FC236}">
                <a16:creationId xmlns:a16="http://schemas.microsoft.com/office/drawing/2014/main" id="{D38CD1C9-F418-917C-655B-0C97784E8D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767"/>
          <a:stretch/>
        </p:blipFill>
        <p:spPr>
          <a:xfrm>
            <a:off x="7248080" y="2564940"/>
            <a:ext cx="3532559" cy="278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F1B40-3E58-CA93-183B-21048407E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CA9E45-472D-72A2-E73B-D73E26854A90}"/>
                  </a:ext>
                </a:extLst>
              </p:cNvPr>
              <p:cNvSpPr txBox="1"/>
              <p:nvPr/>
            </p:nvSpPr>
            <p:spPr>
              <a:xfrm>
                <a:off x="668248" y="476795"/>
                <a:ext cx="11016765" cy="994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&gt;120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下方作等边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CA9E45-472D-72A2-E73B-D73E26854A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48" y="476795"/>
                <a:ext cx="11016765" cy="994631"/>
              </a:xfrm>
              <a:prstGeom prst="rect">
                <a:avLst/>
              </a:prstGeom>
              <a:blipFill>
                <a:blip r:embed="rId3"/>
                <a:stretch>
                  <a:fillRect l="-1162" t="-7975" b="-16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201C5E-31B1-30EB-A4E1-C96715928CC6}"/>
                  </a:ext>
                </a:extLst>
              </p:cNvPr>
              <p:cNvSpPr txBox="1"/>
              <p:nvPr/>
            </p:nvSpPr>
            <p:spPr>
              <a:xfrm>
                <a:off x="668248" y="1471426"/>
                <a:ext cx="9305974" cy="4590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至点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∴AB=AC=AD=CD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°−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𝜶</m:t>
                        </m:r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°+α.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201C5E-31B1-30EB-A4E1-C96715928C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248" y="1471426"/>
                <a:ext cx="9305974" cy="4590616"/>
              </a:xfrm>
              <a:prstGeom prst="rect">
                <a:avLst/>
              </a:prstGeom>
              <a:blipFill>
                <a:blip r:embed="rId4"/>
                <a:stretch>
                  <a:fillRect l="-1376" t="-1726" b="-2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49.jpeg">
            <a:extLst>
              <a:ext uri="{FF2B5EF4-FFF2-40B4-BE49-F238E27FC236}">
                <a16:creationId xmlns:a16="http://schemas.microsoft.com/office/drawing/2014/main" id="{E9881452-2E87-79C5-B085-DD9AA629F7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661" r="-801"/>
          <a:stretch/>
        </p:blipFill>
        <p:spPr>
          <a:xfrm>
            <a:off x="8472165" y="2132910"/>
            <a:ext cx="3162300" cy="23943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81FB33F-0707-FEBB-F105-8934354E1A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2165" y="1988900"/>
            <a:ext cx="3162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8EBE2-DBD5-3C77-F30A-DB5889910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3E9B89-371A-B7C8-29F9-39F27D6197A8}"/>
                  </a:ext>
                </a:extLst>
              </p:cNvPr>
              <p:cNvSpPr txBox="1"/>
              <p:nvPr/>
            </p:nvSpPr>
            <p:spPr>
              <a:xfrm>
                <a:off x="645100" y="604610"/>
                <a:ext cx="6106510" cy="32109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FAC=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BDC.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∵CA=CD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FA=BD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CAF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𝑺𝑨𝑺</m:t>
                        </m:r>
                      </m:e>
                    </m: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FCA=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FCE=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FEC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∴CF=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</m:t>
                        </m:r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</m:t>
                        </m:r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∴AE+BD=AE+AF=EF=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3E9B89-371A-B7C8-29F9-39F27D619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100" y="604610"/>
                <a:ext cx="6106510" cy="3210944"/>
              </a:xfrm>
              <a:prstGeom prst="rect">
                <a:avLst/>
              </a:prstGeom>
              <a:blipFill>
                <a:blip r:embed="rId3"/>
                <a:stretch>
                  <a:fillRect l="-2096" t="-2087" b="-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EEA1DBF7-EE97-1C41-818C-55F87239E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580870"/>
            <a:ext cx="2471018" cy="309621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D385AFE-0763-7E25-0397-5729E23CB780}"/>
              </a:ext>
            </a:extLst>
          </p:cNvPr>
          <p:cNvSpPr txBox="1"/>
          <p:nvPr/>
        </p:nvSpPr>
        <p:spPr>
          <a:xfrm>
            <a:off x="645100" y="4005040"/>
            <a:ext cx="109017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在菱形的性质与判定的综合应用中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除了要熟练掌握各种判定与性质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还要能灵活运用三角形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尤其是等边三角形和直角三角形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的相关知识构造全等三角形来证明线段相等、角相等、线段和差倍分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或者解决线段长度、周长、面积等问题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4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3880</TotalTime>
  <Words>1264</Words>
  <Application>Microsoft Office PowerPoint</Application>
  <PresentationFormat>宽屏</PresentationFormat>
  <Paragraphs>81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233</cp:revision>
  <dcterms:created xsi:type="dcterms:W3CDTF">2024-04-24T12:16:00Z</dcterms:created>
  <dcterms:modified xsi:type="dcterms:W3CDTF">2025-04-02T04:24:38Z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