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728" r:id="rId2"/>
    <p:sldId id="4987" r:id="rId3"/>
    <p:sldId id="4988" r:id="rId4"/>
    <p:sldId id="4989" r:id="rId5"/>
    <p:sldId id="4990" r:id="rId6"/>
    <p:sldId id="4991" r:id="rId7"/>
    <p:sldId id="4992" r:id="rId8"/>
    <p:sldId id="4993" r:id="rId9"/>
    <p:sldId id="4994" r:id="rId10"/>
    <p:sldId id="4995" r:id="rId11"/>
    <p:sldId id="4996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86C6C-5D52-6BE5-CB63-1C277D8A9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0ACD49A-FA36-667C-8086-BA7E6DF92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3279F9E-DEDF-D98D-2832-A35089BCB08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937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BCCC0-C2F4-98FE-2F5A-845E07589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1D96FAE-8980-79DE-FFC6-310683BEA4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119F590-F359-527C-0D96-69460653784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00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7D12A-2486-3416-FA86-1400621EA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4166FEE-6D50-DD65-6DCC-397F35F1F0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B9B4D3A-F74E-4974-4E5D-0AADDA02E44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416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22509-A741-21A0-4DC5-EE9FB0607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7EF6268-796F-370F-EB89-C99D5F6E1A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436A14C-61BE-31A2-7E57-783352B03E2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384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DC6DD-2D30-4BDE-47D1-68D935AA9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A9CE7F8-A9F6-5158-58DE-51979119D0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9681295-DBEC-DDD2-B57E-DF077ED5CD4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92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7E080-D58D-1216-D8B3-3348E69A1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915384D-B6B2-E07C-60BE-1ADE56698C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5577301-0012-B207-FE95-3AFF2C14AD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677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42F42-2D76-4E96-DC63-7CF2E2FC0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9F32B7-EA30-BC61-BFD3-9EFD5DCFCE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EF7C01-B749-2674-DA79-41E9A86CAEA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848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027CC-6B5E-D7C6-4C6A-B388E7FF1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3E656E-E54E-B98A-33A1-5F6ECB8988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48DC539-CA69-FE22-C930-82F16B1D99F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566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CF177-FDC7-46C9-4E27-48EB03DFD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39A386-7CFE-63D4-1D4C-398F173A93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AD9A910-71DF-4B63-E7F8-DC5E77E5E1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3907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B7344-0FE2-2C2B-50FD-E00A3E8AF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86DDB0-D955-8AA3-0012-9A6B33DED1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261CFB-70CB-8D2B-199F-7510B5F993B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05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13E5B29-E5FB-FE25-9B2A-346CD1400EC0}"/>
              </a:ext>
            </a:extLst>
          </p:cNvPr>
          <p:cNvSpPr txBox="1"/>
          <p:nvPr/>
        </p:nvSpPr>
        <p:spPr>
          <a:xfrm>
            <a:off x="695625" y="1628875"/>
            <a:ext cx="1080075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一元二次方程在实际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问题中的应用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C5879-3EEA-467A-2AC2-86E32FB83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8.jpeg">
            <a:extLst>
              <a:ext uri="{FF2B5EF4-FFF2-40B4-BE49-F238E27FC236}">
                <a16:creationId xmlns:a16="http://schemas.microsoft.com/office/drawing/2014/main" id="{AFA684E9-9EE8-CDD6-6290-F10332089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76795"/>
            <a:ext cx="1385896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F2FF054-F57D-167F-E46A-96D23FACEFF0}"/>
              </a:ext>
            </a:extLst>
          </p:cNvPr>
          <p:cNvSpPr txBox="1"/>
          <p:nvPr/>
        </p:nvSpPr>
        <p:spPr>
          <a:xfrm>
            <a:off x="596518" y="872765"/>
            <a:ext cx="1108877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·重庆大渡口区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某中学正值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周年校庆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该校准备制作一批纪念品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经过招标比选等正规程序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该校最终找到了满意的生产厂家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厂家提供第一批纪念品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学校花了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三月中旬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厂家提供第二批纪念品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学校花了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已知厂家生产第二批纪念品时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改进了技术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降低了成本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单价随之降低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第一批纪念品的单价是第二批纪念品单价的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且第二批纪念品比第一批纪念品多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求第二批纪念品的单价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E4FEB0-2952-9C67-7C21-1E69FD17AC88}"/>
                  </a:ext>
                </a:extLst>
              </p:cNvPr>
              <p:cNvSpPr txBox="1"/>
              <p:nvPr/>
            </p:nvSpPr>
            <p:spPr>
              <a:xfrm>
                <a:off x="596518" y="3981308"/>
                <a:ext cx="10848330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设第二批纪念品的单价为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则第一批纪念品的单价为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第二批纪念品的单价为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E4FEB0-2952-9C67-7C21-1E69FD17AC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518" y="3981308"/>
                <a:ext cx="10848330" cy="2007344"/>
              </a:xfrm>
              <a:prstGeom prst="rect">
                <a:avLst/>
              </a:prstGeom>
              <a:blipFill>
                <a:blip r:embed="rId4"/>
                <a:stretch>
                  <a:fillRect l="-1180" t="-3951" b="-7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432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BD72F-F05C-E0C5-920D-64AD46223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A8BECC0-AC25-9C0A-D509-17DF61244B02}"/>
              </a:ext>
            </a:extLst>
          </p:cNvPr>
          <p:cNvSpPr txBox="1"/>
          <p:nvPr/>
        </p:nvSpPr>
        <p:spPr>
          <a:xfrm>
            <a:off x="623620" y="476795"/>
            <a:ext cx="109447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两批纪念品送达该校后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受到该校师生的青睐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学校准备再定制一批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经和商家协商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在第二批纪念品的基础上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若每多预定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单价降低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由于成本原因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纪念品单价不得低于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学校经过测算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随即和厂家签订第三批纪念品的订单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求定制第三批纪念品的数量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72ADD2-916C-7CB2-B582-13A149ADE04A}"/>
                  </a:ext>
                </a:extLst>
              </p:cNvPr>
              <p:cNvSpPr txBox="1"/>
              <p:nvPr/>
            </p:nvSpPr>
            <p:spPr>
              <a:xfrm>
                <a:off x="623620" y="2298901"/>
                <a:ext cx="10368720" cy="37054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购进第二批纪念品的数量为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设定制第三批纪念品的数量为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𝟒𝟎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𝟏𝟎𝟎</m:t>
                            </m:r>
                          </m:num>
                          <m:den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符合题意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不符合题意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定制第三批纪念品的数量为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72ADD2-916C-7CB2-B582-13A149ADE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298901"/>
                <a:ext cx="10368720" cy="3705438"/>
              </a:xfrm>
              <a:prstGeom prst="rect">
                <a:avLst/>
              </a:prstGeom>
              <a:blipFill>
                <a:blip r:embed="rId3"/>
                <a:stretch>
                  <a:fillRect l="-1176" t="-2138" b="-3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094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2494C-813A-83BB-6913-B6361E3C4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1.jpeg">
            <a:extLst>
              <a:ext uri="{FF2B5EF4-FFF2-40B4-BE49-F238E27FC236}">
                <a16:creationId xmlns:a16="http://schemas.microsoft.com/office/drawing/2014/main" id="{6FB7876C-2A2B-C79C-7945-E10FA87D36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1CC9834-2B86-4C7D-015D-F5CA7F30B439}"/>
              </a:ext>
            </a:extLst>
          </p:cNvPr>
          <p:cNvSpPr txBox="1"/>
          <p:nvPr/>
        </p:nvSpPr>
        <p:spPr>
          <a:xfrm>
            <a:off x="695625" y="1161584"/>
            <a:ext cx="10510282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传播问题</a:t>
            </a: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传染源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第一轮传染的人数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第二轮传染的人数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+…=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已知某种流感易传染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且每轮传染中平均一个人传染给了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若有一人患了此种流感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他第一轮传染了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则第一轮传染后共有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人患了流感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第二轮传染中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这些人中的每个人又传染了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传染了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则第二轮传染后共有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人患了流感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C34AF4-56CB-23A9-A5DA-5BE57607FF33}"/>
              </a:ext>
            </a:extLst>
          </p:cNvPr>
          <p:cNvSpPr txBox="1"/>
          <p:nvPr/>
        </p:nvSpPr>
        <p:spPr>
          <a:xfrm>
            <a:off x="1415675" y="3861030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FD9329-FC88-51A7-44B7-2910DCC0806A}"/>
              </a:ext>
            </a:extLst>
          </p:cNvPr>
          <p:cNvSpPr txBox="1"/>
          <p:nvPr/>
        </p:nvSpPr>
        <p:spPr>
          <a:xfrm>
            <a:off x="3287805" y="4509075"/>
            <a:ext cx="12240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C07FCB-2B71-018E-C8EE-D5F8BC16DE71}"/>
              </a:ext>
            </a:extLst>
          </p:cNvPr>
          <p:cNvSpPr txBox="1"/>
          <p:nvPr/>
        </p:nvSpPr>
        <p:spPr>
          <a:xfrm>
            <a:off x="8400160" y="4488191"/>
            <a:ext cx="20451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206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3BC46-3C28-DBD8-1BAA-D67EF04CF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455A5A-B950-329B-D2A1-8022046DDFDB}"/>
              </a:ext>
            </a:extLst>
          </p:cNvPr>
          <p:cNvSpPr txBox="1"/>
          <p:nvPr/>
        </p:nvSpPr>
        <p:spPr>
          <a:xfrm>
            <a:off x="587617" y="332785"/>
            <a:ext cx="11016765" cy="5730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与平均变化率有关的问题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原有量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×(1+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增长率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表示增加的次数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原有量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×(1-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减少率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表示减少的次数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某品牌羽绒服在冬季来临之际涨价销售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月份的平均增长率为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,9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则可列方程为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月份至次年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月份的售价均保持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该商店举行换季活动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对该羽绒服进行降价销售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月份的平均降价率为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月份的售价为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则可列方程为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21CE9A-7600-FC44-B8B6-F807146F2F01}"/>
              </a:ext>
            </a:extLst>
          </p:cNvPr>
          <p:cNvSpPr txBox="1"/>
          <p:nvPr/>
        </p:nvSpPr>
        <p:spPr>
          <a:xfrm>
            <a:off x="7896125" y="2416304"/>
            <a:ext cx="1728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91FA35-52E9-2815-8CDF-8E901D7EE365}"/>
              </a:ext>
            </a:extLst>
          </p:cNvPr>
          <p:cNvSpPr txBox="1"/>
          <p:nvPr/>
        </p:nvSpPr>
        <p:spPr>
          <a:xfrm>
            <a:off x="2646117" y="2951375"/>
            <a:ext cx="2009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26A36B-4B31-DC76-BFAF-3159DCDC4609}"/>
              </a:ext>
            </a:extLst>
          </p:cNvPr>
          <p:cNvSpPr txBox="1"/>
          <p:nvPr/>
        </p:nvSpPr>
        <p:spPr>
          <a:xfrm>
            <a:off x="1415675" y="3460530"/>
            <a:ext cx="3240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DD1444-52F7-643D-B3CA-72C47C6F559A}"/>
              </a:ext>
            </a:extLst>
          </p:cNvPr>
          <p:cNvSpPr txBox="1"/>
          <p:nvPr/>
        </p:nvSpPr>
        <p:spPr>
          <a:xfrm>
            <a:off x="6312015" y="4437070"/>
            <a:ext cx="20161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-y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54672D-627B-B685-A05C-529E1491B7DF}"/>
              </a:ext>
            </a:extLst>
          </p:cNvPr>
          <p:cNvSpPr txBox="1"/>
          <p:nvPr/>
        </p:nvSpPr>
        <p:spPr>
          <a:xfrm>
            <a:off x="2135725" y="4958076"/>
            <a:ext cx="20161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-y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22040F2-F323-70D0-7573-4EF0098AA77F}"/>
              </a:ext>
            </a:extLst>
          </p:cNvPr>
          <p:cNvSpPr txBox="1"/>
          <p:nvPr/>
        </p:nvSpPr>
        <p:spPr>
          <a:xfrm>
            <a:off x="1373635" y="5471164"/>
            <a:ext cx="28081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210(1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-y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2800" b="1" i="0" strike="noStrike" kern="1200" cap="none" spc="0" normalizeH="0" baseline="3000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498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FCD854-102D-7E33-FB0B-A9C3DCD82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00EF3F-0EDD-9796-E72F-9024B59B7EDC}"/>
                  </a:ext>
                </a:extLst>
              </p:cNvPr>
              <p:cNvSpPr txBox="1"/>
              <p:nvPr/>
            </p:nvSpPr>
            <p:spPr>
              <a:xfrm>
                <a:off x="695624" y="620805"/>
                <a:ext cx="8280575" cy="3827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销售利润问题中常用的关系式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每件利润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售价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进价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利润率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利润</m:t>
                        </m:r>
                      </m:num>
                      <m:den>
                        <m:r>
                          <a:rPr lang="zh-CN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进价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×100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售价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进价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×(1+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利润率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总利润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每件利润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销售量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总收入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总支出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00EF3F-0EDD-9796-E72F-9024B59B7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620805"/>
                <a:ext cx="8280575" cy="3827330"/>
              </a:xfrm>
              <a:prstGeom prst="rect">
                <a:avLst/>
              </a:prstGeom>
              <a:blipFill>
                <a:blip r:embed="rId3"/>
                <a:stretch>
                  <a:fillRect l="-1473" b="-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6693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19EFC-1C60-47EF-A2A8-6DF16C3BD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2.jpeg">
            <a:extLst>
              <a:ext uri="{FF2B5EF4-FFF2-40B4-BE49-F238E27FC236}">
                <a16:creationId xmlns:a16="http://schemas.microsoft.com/office/drawing/2014/main" id="{F3C93082-8145-1710-3BFE-8373A9649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049858" cy="485755"/>
          </a:xfrm>
          <a:prstGeom prst="rect">
            <a:avLst/>
          </a:prstGeom>
        </p:spPr>
      </p:pic>
      <p:pic>
        <p:nvPicPr>
          <p:cNvPr id="3" name="image253.jpeg">
            <a:extLst>
              <a:ext uri="{FF2B5EF4-FFF2-40B4-BE49-F238E27FC236}">
                <a16:creationId xmlns:a16="http://schemas.microsoft.com/office/drawing/2014/main" id="{38D43685-7367-14C4-F4BC-D7C55F053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124840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779CFCC-5DDD-BF2F-E505-138D5FCD68EC}"/>
              </a:ext>
            </a:extLst>
          </p:cNvPr>
          <p:cNvSpPr txBox="1"/>
          <p:nvPr/>
        </p:nvSpPr>
        <p:spPr>
          <a:xfrm>
            <a:off x="2135725" y="1045298"/>
            <a:ext cx="67684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利用一元二次方程解决平均增长率问题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54.jpeg">
            <a:extLst>
              <a:ext uri="{FF2B5EF4-FFF2-40B4-BE49-F238E27FC236}">
                <a16:creationId xmlns:a16="http://schemas.microsoft.com/office/drawing/2014/main" id="{BCF25120-20E6-8635-B43E-4CAABD267B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1844890"/>
            <a:ext cx="831852" cy="3778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96E2F2F-A87A-39AE-FC92-9C4341A3F6CE}"/>
              </a:ext>
            </a:extLst>
          </p:cNvPr>
          <p:cNvSpPr txBox="1"/>
          <p:nvPr/>
        </p:nvSpPr>
        <p:spPr>
          <a:xfrm>
            <a:off x="710978" y="1758510"/>
            <a:ext cx="107133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随着国家“惠民政策”的陆续出台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为了切实让老百姓得到实惠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国家卫健委通过严打药品销售环节中的不正当行为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某种药品原价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经过连续两次降价后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现在仅卖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现假定两次降价的百分率相同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求该种药品平均每次降价的百分率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8D9375-B523-7E9B-A15E-EEDC369B36D4}"/>
              </a:ext>
            </a:extLst>
          </p:cNvPr>
          <p:cNvSpPr txBox="1"/>
          <p:nvPr/>
        </p:nvSpPr>
        <p:spPr>
          <a:xfrm>
            <a:off x="710978" y="3691368"/>
            <a:ext cx="784854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设该种药品平均每次降价的百分率是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200(1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该种药品平均每次降价的百分率是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92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9AF6B-1FE7-4505-B385-B9CA07F72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5.jpeg">
            <a:extLst>
              <a:ext uri="{FF2B5EF4-FFF2-40B4-BE49-F238E27FC236}">
                <a16:creationId xmlns:a16="http://schemas.microsoft.com/office/drawing/2014/main" id="{4DA2543F-E8FB-1487-A7EC-2D0813297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385895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EB91B5F-B9F7-D1F8-BC07-832942348D25}"/>
              </a:ext>
            </a:extLst>
          </p:cNvPr>
          <p:cNvSpPr txBox="1"/>
          <p:nvPr/>
        </p:nvSpPr>
        <p:spPr>
          <a:xfrm>
            <a:off x="695625" y="1052835"/>
            <a:ext cx="10944760" cy="4517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·重庆外语校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甲流病毒是一种传染性极强的急性呼吸道传染病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感染者的临床表现以发热、乏力、干咳为主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在“甲流”初期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若有一人感染了“甲流”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若得不到有效控制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则每轮传染平均一个人传染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经过两轮传染后共有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人感染了“甲流”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则可列方程为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+1)=256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=256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+1)=256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+1)+(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=256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E4FDDF-1B5C-FA9A-5B79-91E46A905C97}"/>
              </a:ext>
            </a:extLst>
          </p:cNvPr>
          <p:cNvSpPr txBox="1"/>
          <p:nvPr/>
        </p:nvSpPr>
        <p:spPr>
          <a:xfrm>
            <a:off x="9912265" y="2808951"/>
            <a:ext cx="4610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763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9468F-8C09-8A30-8EF4-DDF24E980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433F15-A7DB-0339-B6A6-C3D6C12FE0BA}"/>
              </a:ext>
            </a:extLst>
          </p:cNvPr>
          <p:cNvSpPr txBox="1"/>
          <p:nvPr/>
        </p:nvSpPr>
        <p:spPr>
          <a:xfrm>
            <a:off x="695624" y="548800"/>
            <a:ext cx="1058473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·西藏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某商场响应国家消费品以旧换新的号召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开展了家电惠民补贴活动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四月份投入资金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六月份投入资金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现假定每月投入资金的增长率相同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求该商场投入资金的月平均增长率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C80479-D87F-EEF2-0AD8-A13864FF42E3}"/>
              </a:ext>
            </a:extLst>
          </p:cNvPr>
          <p:cNvSpPr txBox="1"/>
          <p:nvPr/>
        </p:nvSpPr>
        <p:spPr>
          <a:xfrm>
            <a:off x="731127" y="2352097"/>
            <a:ext cx="904819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设该商场投入资金的月平均增长率为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20(1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该商场投入资金的月平均增长率为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27DEC1-212A-6E16-80F0-BBBB28174E52}"/>
              </a:ext>
            </a:extLst>
          </p:cNvPr>
          <p:cNvSpPr txBox="1"/>
          <p:nvPr/>
        </p:nvSpPr>
        <p:spPr>
          <a:xfrm>
            <a:off x="731127" y="4293060"/>
            <a:ext cx="10632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按照这个增长率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预计该商场七月份投入资金将达到多少万元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0FFDF9-7A66-C8BC-1C1F-F2D2FEBBC78B}"/>
              </a:ext>
            </a:extLst>
          </p:cNvPr>
          <p:cNvSpPr txBox="1"/>
          <p:nvPr/>
        </p:nvSpPr>
        <p:spPr>
          <a:xfrm>
            <a:off x="731127" y="4956862"/>
            <a:ext cx="1027551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预计该商场七月份投入资金将达到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28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3A3E9-0FF1-D5D9-7B79-8BA702230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6.jpeg">
            <a:extLst>
              <a:ext uri="{FF2B5EF4-FFF2-40B4-BE49-F238E27FC236}">
                <a16:creationId xmlns:a16="http://schemas.microsoft.com/office/drawing/2014/main" id="{1BAED5A6-C0E3-815E-6EF2-F3E9BBB84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1F5A0C5-842A-1D00-1831-AF4C536680B7}"/>
              </a:ext>
            </a:extLst>
          </p:cNvPr>
          <p:cNvSpPr txBox="1"/>
          <p:nvPr/>
        </p:nvSpPr>
        <p:spPr>
          <a:xfrm>
            <a:off x="2063720" y="565560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利用一元二次方程解决销售利润问题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57.jpeg">
            <a:extLst>
              <a:ext uri="{FF2B5EF4-FFF2-40B4-BE49-F238E27FC236}">
                <a16:creationId xmlns:a16="http://schemas.microsoft.com/office/drawing/2014/main" id="{922C418C-4580-6FE8-2BB5-ED51CA8FF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268850"/>
            <a:ext cx="701838" cy="31881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AC95D5E-083A-1A40-92F8-9605E041782F}"/>
              </a:ext>
            </a:extLst>
          </p:cNvPr>
          <p:cNvSpPr txBox="1"/>
          <p:nvPr/>
        </p:nvSpPr>
        <p:spPr>
          <a:xfrm>
            <a:off x="719695" y="1200145"/>
            <a:ext cx="1061976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某商店经销一种销售成本为每千克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元的水产品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据市场分析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若按每千克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元销售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一个月能售出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销售单价每涨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月销售量就减少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针对这种水产品的销售情况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请解答下列问题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当销售单价定为每千克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计算月销售量和月销售利润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77EB67-4E00-3E11-4833-6BF0895C6605}"/>
              </a:ext>
            </a:extLst>
          </p:cNvPr>
          <p:cNvSpPr txBox="1"/>
          <p:nvPr/>
        </p:nvSpPr>
        <p:spPr>
          <a:xfrm>
            <a:off x="705502" y="3084732"/>
            <a:ext cx="76669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月销售量为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月销售利润为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2A2F6A-816B-E16B-DC95-0A19062D3876}"/>
              </a:ext>
            </a:extLst>
          </p:cNvPr>
          <p:cNvSpPr txBox="1"/>
          <p:nvPr/>
        </p:nvSpPr>
        <p:spPr>
          <a:xfrm>
            <a:off x="704954" y="4156928"/>
            <a:ext cx="106345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设销售单价为每千克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≥50)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月销售利润为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EF39D7F-4FB5-A878-2A50-8089608590C9}"/>
              </a:ext>
            </a:extLst>
          </p:cNvPr>
          <p:cNvSpPr txBox="1"/>
          <p:nvPr/>
        </p:nvSpPr>
        <p:spPr>
          <a:xfrm>
            <a:off x="767630" y="5229125"/>
            <a:ext cx="92757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40)[500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50)]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000(50≤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≤100)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84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C38EE-4822-A0C5-1EF6-15B3B4985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12829A-6E26-6688-2344-10912017126B}"/>
              </a:ext>
            </a:extLst>
          </p:cNvPr>
          <p:cNvSpPr txBox="1"/>
          <p:nvPr/>
        </p:nvSpPr>
        <p:spPr>
          <a:xfrm>
            <a:off x="623619" y="548800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商店想在月销售成本不超过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元的情况下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使得月销售利润达到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销售单价应定为多少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D4294B-0B6D-ED21-122D-486203B29293}"/>
              </a:ext>
            </a:extLst>
          </p:cNvPr>
          <p:cNvSpPr txBox="1"/>
          <p:nvPr/>
        </p:nvSpPr>
        <p:spPr>
          <a:xfrm>
            <a:off x="658842" y="1512266"/>
            <a:ext cx="867738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要使月销售利润达到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则有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月销售量为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月销售成本为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月销售量为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月销售成本为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销售单价应定为每千克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15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4260</TotalTime>
  <Words>1487</Words>
  <Application>Microsoft Office PowerPoint</Application>
  <PresentationFormat>宽屏</PresentationFormat>
  <Paragraphs>76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248</cp:revision>
  <dcterms:created xsi:type="dcterms:W3CDTF">2024-04-24T12:16:00Z</dcterms:created>
  <dcterms:modified xsi:type="dcterms:W3CDTF">2025-04-03T03:58:07Z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