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4728" r:id="rId2"/>
    <p:sldId id="4807" r:id="rId3"/>
    <p:sldId id="4808" r:id="rId4"/>
    <p:sldId id="4809" r:id="rId5"/>
    <p:sldId id="4810" r:id="rId6"/>
    <p:sldId id="4811" r:id="rId7"/>
    <p:sldId id="4812" r:id="rId8"/>
    <p:sldId id="4813" r:id="rId9"/>
    <p:sldId id="4814" r:id="rId10"/>
    <p:sldId id="4815" r:id="rId11"/>
    <p:sldId id="4816" r:id="rId12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751" autoAdjust="0"/>
  </p:normalViewPr>
  <p:slideViewPr>
    <p:cSldViewPr showGuides="1">
      <p:cViewPr varScale="1">
        <p:scale>
          <a:sx n="73" d="100"/>
          <a:sy n="73" d="100"/>
        </p:scale>
        <p:origin x="1118" y="58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69411F-00F9-9642-1B60-9EF4968172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6724528-102A-C847-FEB3-0C1AFD2A10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FE2FA58-508D-1843-C375-B8B02AF963B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3984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4811B3-FB6E-8E43-544C-0B8B5DC98D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94EC21B-D0CA-70E5-9F4A-831B92A36E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0D723E9-A7E4-A02B-D96A-B67A4308537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9403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AE5993-6C54-0785-2294-1D73302E97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AFCFB58-31CA-ECE7-FB2F-289B92733C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BC182D1-2168-35AE-6ED8-2F7E0A25925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475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F4CEC6-D987-B3F9-236A-A64F2824B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F1384E8-2E64-9E01-1BD8-71D389C6B0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A75B2DE-E6DB-3F00-D78C-BC811E9E96B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629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ECC548-A3C9-C072-AA36-FAA5DDAC60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FDBBD9A-C1B5-D348-8A45-5B34D20C27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63D85BF-F94B-1A1A-C6EB-80D0D3E75DD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8215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F13C3B-D466-6DF5-1E6C-34E8968F0E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F073466-36DD-16B3-F96C-0B8FD64CB0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4E548BA-F712-0228-55CA-4CDACE5F3DC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7194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9CD88A-85B0-BDF1-D259-B5D0415F6D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6D1F37B-E8BC-39FC-BFB5-08F57E5E2D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8390810-E2FD-AA48-6F52-A4A76BF8BE9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3249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2C9AC7-3B48-E95A-A507-6F83629A14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D8200F2-75FC-BA62-C7ED-B54DF89174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450D818-928B-D3AE-762D-15E2C8666C0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8779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EC7749-BEEF-AA59-B42A-0A78B155AB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3F511D5-BA6E-5A73-7AED-13B7A1768D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E36FDD6-6800-2FFB-C082-D0CDEDA6DE2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0482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DAD55-A31C-AE07-1EFF-293271F506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12DB6E9-DF58-002A-3F72-F1EB0EEBFF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D41CA6D-5F05-72EF-023B-65B5CB0C9CC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751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1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7" Type="http://schemas.openxmlformats.org/officeDocument/2006/relationships/image" Target="../media/image11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TIF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8243969-A5B2-12EC-7AE5-73C6EE3DB4A0}"/>
              </a:ext>
            </a:extLst>
          </p:cNvPr>
          <p:cNvSpPr txBox="1"/>
          <p:nvPr/>
        </p:nvSpPr>
        <p:spPr>
          <a:xfrm>
            <a:off x="1703695" y="1844890"/>
            <a:ext cx="9072630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菱形的性质与判定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菱形的性质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F0E8DF-F8CE-D947-2435-0DFF7D2B69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5.jpeg">
            <a:extLst>
              <a:ext uri="{FF2B5EF4-FFF2-40B4-BE49-F238E27FC236}">
                <a16:creationId xmlns:a16="http://schemas.microsoft.com/office/drawing/2014/main" id="{CFF28A91-F7E6-5CE3-7F6C-563232612D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2821"/>
            <a:ext cx="1457900" cy="41654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3641646-AADE-0F68-3FAE-551619F1A011}"/>
              </a:ext>
            </a:extLst>
          </p:cNvPr>
          <p:cNvSpPr txBox="1"/>
          <p:nvPr/>
        </p:nvSpPr>
        <p:spPr>
          <a:xfrm>
            <a:off x="695625" y="1169732"/>
            <a:ext cx="10656740" cy="1712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,∠1=∠2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258CB5-A10B-C96F-A872-5611CFCE206D}"/>
              </a:ext>
            </a:extLst>
          </p:cNvPr>
          <p:cNvSpPr txBox="1"/>
          <p:nvPr/>
        </p:nvSpPr>
        <p:spPr>
          <a:xfrm>
            <a:off x="723473" y="2990813"/>
            <a:ext cx="5372527" cy="28366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∴BC=CD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∠2,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∠2,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∴MC=MD.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∵ME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∴CD=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∴BC=CD=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16.jpeg">
            <a:extLst>
              <a:ext uri="{FF2B5EF4-FFF2-40B4-BE49-F238E27FC236}">
                <a16:creationId xmlns:a16="http://schemas.microsoft.com/office/drawing/2014/main" id="{3D3D1C33-0A03-851F-BDC7-B0965AC958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065" y="3012620"/>
            <a:ext cx="3122593" cy="2140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8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5CC42B-CEB5-E0F7-CA82-FCEF2444EC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8C665EF-4DA7-335A-09AF-210CF7773DA9}"/>
              </a:ext>
            </a:extLst>
          </p:cNvPr>
          <p:cNvSpPr txBox="1"/>
          <p:nvPr/>
        </p:nvSpPr>
        <p:spPr>
          <a:xfrm>
            <a:off x="695625" y="476795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4DAE000-F82E-D622-657D-1290A743A6AE}"/>
                  </a:ext>
                </a:extLst>
              </p:cNvPr>
              <p:cNvSpPr txBox="1"/>
              <p:nvPr/>
            </p:nvSpPr>
            <p:spPr>
              <a:xfrm>
                <a:off x="767630" y="918248"/>
                <a:ext cx="8400978" cy="50215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∴BF=CF=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BC.∴CF=CE.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CEM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CFM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∵CE=CF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MCE=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MCF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CM=CM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(SAS)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.∴ME=MF.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延长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相交于点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G.∴AM=MG.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BGF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∠2,∠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BFG=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BF=CF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BGF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(AAS)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.∴GF=DF.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∵GM=GF+MF=DF+ME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∴AM=DF+ME.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4DAE000-F82E-D622-657D-1290A743A6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918248"/>
                <a:ext cx="8400978" cy="5021503"/>
              </a:xfrm>
              <a:prstGeom prst="rect">
                <a:avLst/>
              </a:prstGeom>
              <a:blipFill>
                <a:blip r:embed="rId3"/>
                <a:stretch>
                  <a:fillRect l="-1524" b="-25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6.jpeg">
            <a:extLst>
              <a:ext uri="{FF2B5EF4-FFF2-40B4-BE49-F238E27FC236}">
                <a16:creationId xmlns:a16="http://schemas.microsoft.com/office/drawing/2014/main" id="{F9383367-0EEF-E38F-44E0-7E184DB007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9316" y="2492935"/>
            <a:ext cx="3122593" cy="214048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FA38072-58B6-488A-BB6B-3A1389F50D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5916" y="1988900"/>
            <a:ext cx="4523849" cy="3099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226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09E0B3-87DB-1F9B-ECB9-958C726A5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jpeg">
            <a:extLst>
              <a:ext uri="{FF2B5EF4-FFF2-40B4-BE49-F238E27FC236}">
                <a16:creationId xmlns:a16="http://schemas.microsoft.com/office/drawing/2014/main" id="{7547F296-5320-99A4-28E7-6CF7855F89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620805"/>
            <a:ext cx="604985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E0C6CDD-7A08-C74E-AE9E-9276EE1A27C7}"/>
              </a:ext>
            </a:extLst>
          </p:cNvPr>
          <p:cNvSpPr txBox="1"/>
          <p:nvPr/>
        </p:nvSpPr>
        <p:spPr>
          <a:xfrm>
            <a:off x="599743" y="1196845"/>
            <a:ext cx="10939177" cy="3953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菱形的定义</a:t>
            </a:r>
          </a:p>
          <a:p>
            <a:pPr algn="just"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有一组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相等的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叫做菱形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菱形的性质</a:t>
            </a: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菱形是特殊的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它具有一般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的所有性质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菱形是轴对称图形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它有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条对称轴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即对角线所在的直线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对称轴之间的位置关系是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菱形也是中心对称图形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对称中心是对角线的交点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1257ABA-3A6E-12D9-B7C6-9909A6787F4A}"/>
              </a:ext>
            </a:extLst>
          </p:cNvPr>
          <p:cNvSpPr txBox="1"/>
          <p:nvPr/>
        </p:nvSpPr>
        <p:spPr>
          <a:xfrm>
            <a:off x="1919710" y="1844890"/>
            <a:ext cx="10371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邻边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DF70CA8-22BA-52E4-4D5F-FF4E61AB9A2C}"/>
              </a:ext>
            </a:extLst>
          </p:cNvPr>
          <p:cNvSpPr txBox="1"/>
          <p:nvPr/>
        </p:nvSpPr>
        <p:spPr>
          <a:xfrm>
            <a:off x="4007855" y="1832767"/>
            <a:ext cx="20881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平行四边形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D2B00E2-0F24-DF87-9565-58E37EB4D8FA}"/>
              </a:ext>
            </a:extLst>
          </p:cNvPr>
          <p:cNvSpPr txBox="1"/>
          <p:nvPr/>
        </p:nvSpPr>
        <p:spPr>
          <a:xfrm>
            <a:off x="3215800" y="2911801"/>
            <a:ext cx="20161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平行四边形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BEA615E-DDD8-BF65-AE62-9A6A942C2FDE}"/>
              </a:ext>
            </a:extLst>
          </p:cNvPr>
          <p:cNvSpPr txBox="1"/>
          <p:nvPr/>
        </p:nvSpPr>
        <p:spPr>
          <a:xfrm>
            <a:off x="7030086" y="2932109"/>
            <a:ext cx="20161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平行四边形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C947EBA-05A5-B322-001F-C1289CA4170C}"/>
              </a:ext>
            </a:extLst>
          </p:cNvPr>
          <p:cNvSpPr txBox="1"/>
          <p:nvPr/>
        </p:nvSpPr>
        <p:spPr>
          <a:xfrm>
            <a:off x="5164223" y="3497515"/>
            <a:ext cx="6437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532FB47-58EE-4CA7-C6AF-EEC9B94EBC3C}"/>
              </a:ext>
            </a:extLst>
          </p:cNvPr>
          <p:cNvSpPr txBox="1"/>
          <p:nvPr/>
        </p:nvSpPr>
        <p:spPr>
          <a:xfrm>
            <a:off x="4583895" y="4030889"/>
            <a:ext cx="18001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互相垂直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9203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  <p:bldP spid="14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A2A39E-2F99-285E-5A96-2F92796CE3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B6DC6F3-D898-79FC-5AFD-E061738606D3}"/>
              </a:ext>
            </a:extLst>
          </p:cNvPr>
          <p:cNvSpPr txBox="1"/>
          <p:nvPr/>
        </p:nvSpPr>
        <p:spPr>
          <a:xfrm>
            <a:off x="695625" y="692810"/>
            <a:ext cx="10656740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菱形特有的性质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菱形的四条边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菱形的对角线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并且每一条对角线平分一组对角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菱形的每条对角线把菱形分成两个全等的等腰三角形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两条对角线将菱形分成四个全等的直角三角形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8397A7-5A5D-282B-12BE-E1088B1FDCBA}"/>
              </a:ext>
            </a:extLst>
          </p:cNvPr>
          <p:cNvSpPr txBox="1"/>
          <p:nvPr/>
        </p:nvSpPr>
        <p:spPr>
          <a:xfrm>
            <a:off x="3935850" y="1484865"/>
            <a:ext cx="1008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相等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32A453-2EB9-FF35-52D5-DA9A5BB00278}"/>
              </a:ext>
            </a:extLst>
          </p:cNvPr>
          <p:cNvSpPr txBox="1"/>
          <p:nvPr/>
        </p:nvSpPr>
        <p:spPr>
          <a:xfrm>
            <a:off x="3935667" y="2052285"/>
            <a:ext cx="17283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互相垂直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225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7957A3-5F71-BC47-D16F-77981BDE3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A5D267A-51CB-ED35-B007-9DF71E9D81FA}"/>
              </a:ext>
            </a:extLst>
          </p:cNvPr>
          <p:cNvSpPr txBox="1"/>
          <p:nvPr/>
        </p:nvSpPr>
        <p:spPr>
          <a:xfrm>
            <a:off x="839635" y="620805"/>
            <a:ext cx="36002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基本图形及结论</a:t>
            </a:r>
          </a:p>
        </p:txBody>
      </p:sp>
      <p:pic>
        <p:nvPicPr>
          <p:cNvPr id="4" name="image2.jpeg">
            <a:extLst>
              <a:ext uri="{FF2B5EF4-FFF2-40B4-BE49-F238E27FC236}">
                <a16:creationId xmlns:a16="http://schemas.microsoft.com/office/drawing/2014/main" id="{21A0923B-DA9E-4222-38AB-A7C0F1970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860" y="1494570"/>
            <a:ext cx="3164585" cy="193443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D9228F8-C413-77DF-70CF-2A175429067D}"/>
                  </a:ext>
                </a:extLst>
              </p:cNvPr>
              <p:cNvSpPr txBox="1"/>
              <p:nvPr/>
            </p:nvSpPr>
            <p:spPr>
              <a:xfrm>
                <a:off x="845078" y="3789025"/>
                <a:ext cx="10584735" cy="15744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在菱形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对角线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相交于点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结论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ABO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ADO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CBO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CDO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:①△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是等边三角形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;②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D9228F8-C413-77DF-70CF-2A17542906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078" y="3789025"/>
                <a:ext cx="10584735" cy="1574405"/>
              </a:xfrm>
              <a:prstGeom prst="rect">
                <a:avLst/>
              </a:prstGeom>
              <a:blipFill>
                <a:blip r:embed="rId4"/>
                <a:stretch>
                  <a:fillRect l="-1210" t="-5426" b="-3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26274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591918-ECC4-8EC0-2C89-0FD5186A1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DCF8E260-2107-303C-F751-371C2876BC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615" y="548800"/>
            <a:ext cx="6049858" cy="485755"/>
          </a:xfrm>
          <a:prstGeom prst="rect">
            <a:avLst/>
          </a:prstGeom>
        </p:spPr>
      </p:pic>
      <p:pic>
        <p:nvPicPr>
          <p:cNvPr id="3" name="image4.jpeg">
            <a:extLst>
              <a:ext uri="{FF2B5EF4-FFF2-40B4-BE49-F238E27FC236}">
                <a16:creationId xmlns:a16="http://schemas.microsoft.com/office/drawing/2014/main" id="{062C2833-8B5C-7964-D713-D89AF9DFB2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615" y="1183349"/>
            <a:ext cx="6964869" cy="4857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0087B54-05E0-19CA-8AA4-9C253CA7D2F2}"/>
              </a:ext>
            </a:extLst>
          </p:cNvPr>
          <p:cNvSpPr txBox="1"/>
          <p:nvPr/>
        </p:nvSpPr>
        <p:spPr>
          <a:xfrm>
            <a:off x="1847705" y="1186949"/>
            <a:ext cx="610651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利用菱形的性质进行计算</a:t>
            </a:r>
            <a:endParaRPr lang="zh-CN" altLang="en-US" sz="2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5.jpeg">
            <a:extLst>
              <a:ext uri="{FF2B5EF4-FFF2-40B4-BE49-F238E27FC236}">
                <a16:creationId xmlns:a16="http://schemas.microsoft.com/office/drawing/2014/main" id="{41EB9E35-A272-4AD7-352A-A6371FFFF0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193" y="1887862"/>
            <a:ext cx="701838" cy="31881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B8076B07-A2AD-2F63-A971-2B65FD25571C}"/>
              </a:ext>
            </a:extLst>
          </p:cNvPr>
          <p:cNvSpPr txBox="1"/>
          <p:nvPr/>
        </p:nvSpPr>
        <p:spPr>
          <a:xfrm>
            <a:off x="1307120" y="1776596"/>
            <a:ext cx="9678402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菱形的一条边与两条对角线所成的两个角的度数比为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则此菱形较大角等于</a:t>
            </a:r>
            <a:r>
              <a:rPr lang="zh-CN" altLang="zh-CN" sz="2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en-US" sz="2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C08C0B9-0892-3283-5080-79DC8D73C629}"/>
              </a:ext>
            </a:extLst>
          </p:cNvPr>
          <p:cNvSpPr txBox="1"/>
          <p:nvPr/>
        </p:nvSpPr>
        <p:spPr>
          <a:xfrm>
            <a:off x="538826" y="2651028"/>
            <a:ext cx="11114348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的周长为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cm,∠</a:t>
            </a:r>
            <a:r>
              <a:rPr lang="en-US" altLang="zh-CN" sz="2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=120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求对角线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54ABA30-D60D-03B2-40E6-297CD24AF9D0}"/>
                  </a:ext>
                </a:extLst>
              </p:cNvPr>
              <p:cNvSpPr txBox="1"/>
              <p:nvPr/>
            </p:nvSpPr>
            <p:spPr>
              <a:xfrm>
                <a:off x="573193" y="3113502"/>
                <a:ext cx="7018958" cy="29894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菱形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的周长为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6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cm,∠</a:t>
                </a:r>
                <a:r>
                  <a:rPr lang="en-US" altLang="zh-CN" sz="2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120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∴AB=BC=CD=DA=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6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cm,∠</a:t>
                </a:r>
                <a:r>
                  <a:rPr lang="en-US" altLang="zh-CN" sz="2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algn="just"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互相垂直平分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是等边三角形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AOB=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∴BD=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6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.∴OB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∴OA=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p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𝑶</m:t>
                        </m:r>
                        <m:sSup>
                          <m:sSup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p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e>
                          <m:sup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(cm)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</a:p>
              <a:p>
                <a:pPr algn="just"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∴AC=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(cm)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54ABA30-D60D-03B2-40E6-297CD24AF9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193" y="3113502"/>
                <a:ext cx="7018958" cy="2989473"/>
              </a:xfrm>
              <a:prstGeom prst="rect">
                <a:avLst/>
              </a:prstGeom>
              <a:blipFill>
                <a:blip r:embed="rId6"/>
                <a:stretch>
                  <a:fillRect l="-1564" t="-2449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image6.jpeg">
            <a:extLst>
              <a:ext uri="{FF2B5EF4-FFF2-40B4-BE49-F238E27FC236}">
                <a16:creationId xmlns:a16="http://schemas.microsoft.com/office/drawing/2014/main" id="{A95321CD-FDA3-FDE8-CD60-20EE7AFD21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52115" y="3543580"/>
            <a:ext cx="3053239" cy="21274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CF96DEA0-2F19-291E-3230-B041FA62C779}"/>
              </a:ext>
            </a:extLst>
          </p:cNvPr>
          <p:cNvSpPr txBox="1"/>
          <p:nvPr/>
        </p:nvSpPr>
        <p:spPr>
          <a:xfrm>
            <a:off x="3863845" y="2148951"/>
            <a:ext cx="72005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6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761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F666C6-D233-698A-F900-8C56BD89FC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442B227-B529-6553-6EFE-35007D178E52}"/>
              </a:ext>
            </a:extLst>
          </p:cNvPr>
          <p:cNvSpPr txBox="1"/>
          <p:nvPr/>
        </p:nvSpPr>
        <p:spPr>
          <a:xfrm>
            <a:off x="695625" y="1556870"/>
            <a:ext cx="1065674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思维点拨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由于菱形的四条边都相等并且对角线互相垂直平分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因此求角度和线段的问题可以转化为等腰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三角形或直角三角形等特殊三角形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利用三角形相关性质及勾股定理进行解答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933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785FE9-8EFA-B150-AE28-A8B20DD5A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7.jpeg">
            <a:extLst>
              <a:ext uri="{FF2B5EF4-FFF2-40B4-BE49-F238E27FC236}">
                <a16:creationId xmlns:a16="http://schemas.microsoft.com/office/drawing/2014/main" id="{AFAA014E-6150-971C-3AD2-6EC278EFB9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1512105" cy="43203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F8C3950-049C-03E6-3BFD-6E51B53E3ADB}"/>
              </a:ext>
            </a:extLst>
          </p:cNvPr>
          <p:cNvSpPr txBox="1"/>
          <p:nvPr/>
        </p:nvSpPr>
        <p:spPr>
          <a:xfrm>
            <a:off x="659305" y="1052835"/>
            <a:ext cx="1098108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的长分别为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的交点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的长度为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A.3	             B.4	</a:t>
            </a: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	             D.5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6A2C913-E6D2-DF54-B8B6-65D9D5DDDA7C}"/>
              </a:ext>
            </a:extLst>
          </p:cNvPr>
          <p:cNvSpPr txBox="1"/>
          <p:nvPr/>
        </p:nvSpPr>
        <p:spPr>
          <a:xfrm>
            <a:off x="695625" y="4941105"/>
            <a:ext cx="1087275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的垂直平分线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1CE1635-0E3D-8B94-AFA2-B8D5EC3C6D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900" y="2052637"/>
            <a:ext cx="6467475" cy="275272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2F51E6E2-5568-3228-43DA-C43187879D92}"/>
              </a:ext>
            </a:extLst>
          </p:cNvPr>
          <p:cNvSpPr txBox="1"/>
          <p:nvPr/>
        </p:nvSpPr>
        <p:spPr>
          <a:xfrm>
            <a:off x="6149845" y="1529417"/>
            <a:ext cx="4610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6A2C7C1-4B79-D593-9D0C-97DDE16B8C17}"/>
              </a:ext>
            </a:extLst>
          </p:cNvPr>
          <p:cNvSpPr txBox="1"/>
          <p:nvPr/>
        </p:nvSpPr>
        <p:spPr>
          <a:xfrm>
            <a:off x="8400160" y="5371992"/>
            <a:ext cx="10961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38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F90B6-EB14-E120-DE79-D8227D8D35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C8AF50E-EA5E-D41F-1AB0-31541E415F9B}"/>
              </a:ext>
            </a:extLst>
          </p:cNvPr>
          <p:cNvSpPr txBox="1"/>
          <p:nvPr/>
        </p:nvSpPr>
        <p:spPr>
          <a:xfrm>
            <a:off x="695625" y="548800"/>
            <a:ext cx="106567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的边长为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D81F0C9-E703-6284-3250-F8F188534F08}"/>
                  </a:ext>
                </a:extLst>
              </p:cNvPr>
              <p:cNvSpPr txBox="1"/>
              <p:nvPr/>
            </p:nvSpPr>
            <p:spPr>
              <a:xfrm>
                <a:off x="738585" y="1628875"/>
                <a:ext cx="10037739" cy="43642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取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FH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是菱形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BO=DO.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∴AO=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=DO.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∵H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∴FH=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FH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AO.∴FH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OH=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.∴EH=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.∴EF=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𝑬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𝑯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𝑭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𝑯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𝟏𝟑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D81F0C9-E703-6284-3250-F8F188534F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585" y="1628875"/>
                <a:ext cx="10037739" cy="4364208"/>
              </a:xfrm>
              <a:prstGeom prst="rect">
                <a:avLst/>
              </a:prstGeom>
              <a:blipFill>
                <a:blip r:embed="rId3"/>
                <a:stretch>
                  <a:fillRect l="-1214" t="-18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0.jpeg">
            <a:extLst>
              <a:ext uri="{FF2B5EF4-FFF2-40B4-BE49-F238E27FC236}">
                <a16:creationId xmlns:a16="http://schemas.microsoft.com/office/drawing/2014/main" id="{88A92CE0-E570-B464-1397-716AEE023F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15" y="1844890"/>
            <a:ext cx="3312230" cy="220815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64CF600-C646-251B-AD3F-16F64B41CB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115" y="1628875"/>
            <a:ext cx="3564940" cy="2961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9F91ED-9F66-2532-D0FF-DA388DF3BE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2.jpeg">
            <a:extLst>
              <a:ext uri="{FF2B5EF4-FFF2-40B4-BE49-F238E27FC236}">
                <a16:creationId xmlns:a16="http://schemas.microsoft.com/office/drawing/2014/main" id="{ADE8047B-A452-D866-C69D-0AE04FE079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620805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36C2F46-0539-3215-B77C-4F3FB260AF41}"/>
              </a:ext>
            </a:extLst>
          </p:cNvPr>
          <p:cNvSpPr txBox="1"/>
          <p:nvPr/>
        </p:nvSpPr>
        <p:spPr>
          <a:xfrm>
            <a:off x="2135725" y="555744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利用菱形的性质进行推理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3.jpeg">
            <a:extLst>
              <a:ext uri="{FF2B5EF4-FFF2-40B4-BE49-F238E27FC236}">
                <a16:creationId xmlns:a16="http://schemas.microsoft.com/office/drawing/2014/main" id="{24FD409E-DA7E-A550-5A9A-5D4E4A2074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635" y="1340855"/>
            <a:ext cx="773843" cy="35152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1DA54CB-4DAE-35E1-29B5-9C37D996A180}"/>
              </a:ext>
            </a:extLst>
          </p:cNvPr>
          <p:cNvSpPr txBox="1"/>
          <p:nvPr/>
        </p:nvSpPr>
        <p:spPr>
          <a:xfrm>
            <a:off x="1581948" y="1257362"/>
            <a:ext cx="1044072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·广安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边上的点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DFE.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5D04791-1524-2087-43F2-56E8D0F28502}"/>
                  </a:ext>
                </a:extLst>
              </p:cNvPr>
              <p:cNvSpPr txBox="1"/>
              <p:nvPr/>
            </p:nvSpPr>
            <p:spPr>
              <a:xfrm>
                <a:off x="695799" y="2326447"/>
                <a:ext cx="7546435" cy="36224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是菱形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∴AB=BC=CD=AD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∵BE=BF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∴AB-BE=BC-BF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AE=CF.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DCF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𝑫𝑨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𝑫𝑪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∠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𝑨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=∠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𝑪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𝑨𝑬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𝑪𝑭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DCF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(SAS),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∴DE=DF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DFE.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5D04791-1524-2087-43F2-56E8D0F285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799" y="2326447"/>
                <a:ext cx="7546435" cy="3622402"/>
              </a:xfrm>
              <a:prstGeom prst="rect">
                <a:avLst/>
              </a:prstGeom>
              <a:blipFill>
                <a:blip r:embed="rId5"/>
                <a:stretch>
                  <a:fillRect l="-1616" t="-2357" b="-38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14.jpeg">
            <a:extLst>
              <a:ext uri="{FF2B5EF4-FFF2-40B4-BE49-F238E27FC236}">
                <a16:creationId xmlns:a16="http://schemas.microsoft.com/office/drawing/2014/main" id="{F2239441-892B-B3F9-B9B9-DF35B1ABF3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20085" y="2924965"/>
            <a:ext cx="3528245" cy="1886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87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3830</TotalTime>
  <Words>1098</Words>
  <Application>Microsoft Office PowerPoint</Application>
  <PresentationFormat>宽屏</PresentationFormat>
  <Paragraphs>77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231</cp:revision>
  <dcterms:created xsi:type="dcterms:W3CDTF">2024-04-24T12:16:00Z</dcterms:created>
  <dcterms:modified xsi:type="dcterms:W3CDTF">2025-04-01T15:16:06Z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