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4728" r:id="rId2"/>
    <p:sldId id="4794" r:id="rId3"/>
    <p:sldId id="4795" r:id="rId4"/>
    <p:sldId id="4796" r:id="rId5"/>
    <p:sldId id="4797" r:id="rId6"/>
    <p:sldId id="4798" r:id="rId7"/>
    <p:sldId id="4799" r:id="rId8"/>
    <p:sldId id="4800" r:id="rId9"/>
    <p:sldId id="4801" r:id="rId10"/>
    <p:sldId id="4802" r:id="rId11"/>
    <p:sldId id="4803" r:id="rId12"/>
    <p:sldId id="4804" r:id="rId13"/>
    <p:sldId id="4805" r:id="rId14"/>
    <p:sldId id="4806" r:id="rId15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388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C" initials="P" lastIdx="1" clrIdx="0">
    <p:extLst>
      <p:ext uri="{19B8F6BF-5375-455C-9EA6-DF929625EA0E}">
        <p15:presenceInfo xmlns:p15="http://schemas.microsoft.com/office/powerpoint/2012/main" userId="P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50" autoAdjust="0"/>
    <p:restoredTop sz="90751" autoAdjust="0"/>
  </p:normalViewPr>
  <p:slideViewPr>
    <p:cSldViewPr showGuides="1">
      <p:cViewPr varScale="1">
        <p:scale>
          <a:sx n="73" d="100"/>
          <a:sy n="73" d="100"/>
        </p:scale>
        <p:origin x="1118" y="58"/>
      </p:cViewPr>
      <p:guideLst>
        <p:guide orient="horz" pos="2251"/>
        <p:guide pos="3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C9956C-5C09-AD8D-3F14-A5E4714866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D8F74A8-2F8E-478F-30A7-65E867E808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F26247B-DEC4-E4AA-D637-661BEE188C7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3289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CB5966-4946-DBB8-B1CE-17481F2F46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03AEBC2-103E-6D53-607D-279B8CFF26F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3186EA88-4BA8-6902-5F70-A5D0150106A1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8509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A03205-EC3A-7215-845B-A05C8C24EC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EF19D981-3AE4-08A2-071E-D6F1AFAC6FB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8287A150-2666-BBB1-A575-60E1810ABCAA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86439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32CE6A-3C36-CA39-3214-F5484B274D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4F204470-D60F-53B9-3165-DE5BBA57B62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1C097C32-FB05-32F9-1E63-22EDF38A6567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712827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7BC873-FE3D-37D7-5403-6ACB64AF10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E3F3DE8-AC59-BCAB-35E7-E0B15CD5B37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91F6C603-7C72-30E3-9EBD-EB2A7095CCE1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867140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378A1B-AEEA-2F79-2833-E18C4DC01B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D53F93E6-1C10-2B65-9D9A-FC7DEE8347E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A0BE9385-4A9D-FEFD-1454-190A41310956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25650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6C424D-C51A-EB0E-C33E-8CBB0696B7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A561D0B1-F80F-88B4-1980-01A0E04B3BD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FD32E5EA-E64F-69EF-8713-642991AB605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47667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EC5E24-7502-4414-EE1B-D0E8B78416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F3EB5EC-86A5-9E1E-890E-771D6A71059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886CB34C-6AFE-6BEF-DAAD-A682882B7369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37534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785EA5-6D71-3BC3-34FB-F2DCA5869A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4CE77F0E-8931-DB53-59B4-0F49AC1A9F2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52B6DF2-FC11-B05E-F6DD-D1D69A7CDF66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94430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5CA96D-FB1B-5586-51A0-71959C7B32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74B99A4-4689-9E60-6EFA-E17C9BDF904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0817E9C-E8B2-B6A5-A526-DBFCDBF8BED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55885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E8E087-FF71-9ECA-C59E-674824690C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7D6134A8-CF8C-CF89-535C-40F26E95AB4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62456C73-1F2D-DE6B-3C42-9E45160EECBB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6377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233981-715A-7289-3CEF-7CD9E5A66B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4C4765B6-D3DF-146A-CAED-A0EEAAECC7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E263C028-92AB-BF9E-B3D9-D334A167656B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68413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9B5CB1-CE61-61AE-3ACC-22E23D02D0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9285F8C-7383-4983-5A25-89A0911385F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3BE85B52-B9FF-C40B-788A-8676BBB04E3C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67280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AC1739-1DD0-684A-F256-B1A22764C6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9D126D22-B112-16BB-A8C8-41A0A944035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8946431A-0C27-6215-AC39-9D1B185F4093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61070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版式@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5517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00ADED"/>
                </a:solidFill>
              </a:rPr>
              <a:t>@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381000" y="38100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/>
              <a:t>@</a:t>
            </a:r>
            <a:r>
              <a:rPr lang="zh-CN" altLang="en-US"/>
              <a:t>知识导航；</a:t>
            </a:r>
            <a:r>
              <a:rPr lang="en-US" altLang="zh-CN"/>
              <a:t>@</a:t>
            </a:r>
            <a:r>
              <a:rPr lang="zh-CN" altLang="en-US"/>
              <a:t>典例导思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知识导航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典例导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典例导思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07035" y="6165215"/>
            <a:ext cx="1901825" cy="6934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T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T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T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T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TIF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TIF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D182C5-CFF7-EE65-2A0E-C338E3E9E7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DB0CE14-E19F-EE88-44E4-57AD54983213}"/>
              </a:ext>
            </a:extLst>
          </p:cNvPr>
          <p:cNvSpPr txBox="1"/>
          <p:nvPr/>
        </p:nvSpPr>
        <p:spPr>
          <a:xfrm>
            <a:off x="3042745" y="1844890"/>
            <a:ext cx="6106510" cy="26459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《反比例函数》阶段检测卷</a:t>
            </a:r>
          </a:p>
        </p:txBody>
      </p:sp>
    </p:spTree>
    <p:extLst>
      <p:ext uri="{BB962C8B-B14F-4D97-AF65-F5344CB8AC3E}">
        <p14:creationId xmlns:p14="http://schemas.microsoft.com/office/powerpoint/2010/main" val="21011980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59D4DE-0901-03D7-6859-B8870AC829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C55F6DC-EA05-5C98-3494-AE3572ADA5A3}"/>
              </a:ext>
            </a:extLst>
          </p:cNvPr>
          <p:cNvSpPr txBox="1"/>
          <p:nvPr/>
        </p:nvSpPr>
        <p:spPr>
          <a:xfrm>
            <a:off x="839635" y="692810"/>
            <a:ext cx="61065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AOB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的面积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6FFFD2B-6F8B-6D04-3ABD-3A706C1F4C72}"/>
                  </a:ext>
                </a:extLst>
              </p:cNvPr>
              <p:cNvSpPr txBox="1"/>
              <p:nvPr/>
            </p:nvSpPr>
            <p:spPr>
              <a:xfrm>
                <a:off x="859829" y="1556870"/>
                <a:ext cx="7468326" cy="288425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y=-x-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直线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y=-x-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轴的交点为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1,0)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线段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OC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将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AOB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分成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AOC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和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BOC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𝑺</m:t>
                            </m:r>
                          </m:e>
                          <m:sub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△</m:t>
                            </m:r>
                          </m:sub>
                        </m:sSub>
                      </m:e>
                      <m:sub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𝑨𝑶𝑩</m:t>
                        </m:r>
                      </m:sub>
                    </m:sSub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𝑺</m:t>
                            </m:r>
                          </m:e>
                          <m:sub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△</m:t>
                            </m:r>
                          </m:sub>
                        </m:sSub>
                      </m:e>
                      <m:sub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𝑨𝑶𝑪</m:t>
                        </m:r>
                      </m:sub>
                    </m:sSub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𝑺</m:t>
                            </m:r>
                          </m:e>
                          <m:sub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△</m:t>
                            </m:r>
                          </m:sub>
                        </m:sSub>
                      </m:e>
                      <m:sub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𝑩𝑶𝑪</m:t>
                        </m:r>
                      </m:sub>
                    </m:sSub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6FFFD2B-6F8B-6D04-3ABD-3A706C1F4C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9829" y="1556870"/>
                <a:ext cx="7468326" cy="2884251"/>
              </a:xfrm>
              <a:prstGeom prst="rect">
                <a:avLst/>
              </a:prstGeom>
              <a:blipFill>
                <a:blip r:embed="rId3"/>
                <a:stretch>
                  <a:fillRect l="-1633" b="-14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70.jpeg">
            <a:extLst>
              <a:ext uri="{FF2B5EF4-FFF2-40B4-BE49-F238E27FC236}">
                <a16:creationId xmlns:a16="http://schemas.microsoft.com/office/drawing/2014/main" id="{AD1446D8-5D8C-D67C-7052-713684AA09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28155" y="905415"/>
            <a:ext cx="2919356" cy="3024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3476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288A8E-CBF5-1E1B-B59E-20CDB53C6E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ED6E310-E889-557A-24B7-18B4D9A6E527}"/>
              </a:ext>
            </a:extLst>
          </p:cNvPr>
          <p:cNvSpPr txBox="1"/>
          <p:nvPr/>
        </p:nvSpPr>
        <p:spPr>
          <a:xfrm>
            <a:off x="623620" y="548800"/>
            <a:ext cx="10800750" cy="25958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Rt△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=90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=30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=4,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=3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若动点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以每秒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个单位长度的速度从点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出发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沿着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匀速运动到点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时停止运动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运动的时间为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秒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CDP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的面积为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直接写出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关于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的函数关系式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并注明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的取值范围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71.jpeg">
            <a:extLst>
              <a:ext uri="{FF2B5EF4-FFF2-40B4-BE49-F238E27FC236}">
                <a16:creationId xmlns:a16="http://schemas.microsoft.com/office/drawing/2014/main" id="{49F367BB-E57F-BC56-37DD-65F6162CF8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985" y="3144639"/>
            <a:ext cx="5259282" cy="2737673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B3ED08C-D0A7-D65A-CB70-681857EED96D}"/>
                  </a:ext>
                </a:extLst>
              </p:cNvPr>
              <p:cNvSpPr txBox="1"/>
              <p:nvPr/>
            </p:nvSpPr>
            <p:spPr>
              <a:xfrm>
                <a:off x="810591" y="3068975"/>
                <a:ext cx="6106510" cy="21557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𝟑</m:t>
                              </m:r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d>
                                <m:dPr>
                                  <m:endChr m:val=""/>
                                  <m:ctrlPr>
                                    <a:rPr lang="zh-CN" altLang="zh-CN" sz="28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28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𝟎</m:t>
                                  </m:r>
                                </m:e>
                              </m:d>
                              <m:r>
                                <a:rPr lang="zh-CN" altLang="en-US" sz="2800" b="1" i="1">
                                  <a:solidFill>
                                    <a:srgbClr val="DB251C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＜</m:t>
                              </m:r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≤</m:t>
                              </m:r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),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𝟗</m:t>
                              </m:r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zh-CN" altLang="zh-CN" sz="28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𝟑</m:t>
                                  </m:r>
                                </m:num>
                                <m:den>
                                  <m:r>
                                    <a:rPr lang="en-US" altLang="zh-CN" sz="28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𝟐</m:t>
                                  </m:r>
                                </m:den>
                              </m:f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d>
                                <m:dPr>
                                  <m:endChr m:val=""/>
                                  <m:ctrlPr>
                                    <a:rPr lang="zh-CN" altLang="zh-CN" sz="28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28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𝟐</m:t>
                                  </m:r>
                                  <m:r>
                                    <a:rPr lang="zh-CN" altLang="en-US" sz="2800" b="1" i="1">
                                      <a:solidFill>
                                        <a:srgbClr val="DB251C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＜</m:t>
                                  </m:r>
                                </m:e>
                              </m:d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lang="zh-CN" altLang="en-US" sz="2800" b="1" i="1">
                                  <a:solidFill>
                                    <a:srgbClr val="DB251C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＜</m:t>
                              </m:r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𝟔</m:t>
                              </m:r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).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B3ED08C-D0A7-D65A-CB70-681857EED9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0591" y="3068975"/>
                <a:ext cx="6106510" cy="2155783"/>
              </a:xfrm>
              <a:prstGeom prst="rect">
                <a:avLst/>
              </a:prstGeom>
              <a:blipFill>
                <a:blip r:embed="rId4"/>
                <a:stretch>
                  <a:fillRect l="-20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91097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4657DF-3B1B-8E1D-14B7-4AC9453909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DCA3F31-AF82-CABD-F6A2-75C6499ADF03}"/>
                  </a:ext>
                </a:extLst>
              </p:cNvPr>
              <p:cNvSpPr txBox="1"/>
              <p:nvPr/>
            </p:nvSpPr>
            <p:spPr>
              <a:xfrm>
                <a:off x="623620" y="515531"/>
                <a:ext cx="10728745" cy="114557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若函数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&gt;0),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请在给定的平面直角坐标系中画出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和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的函数图象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并写出函数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的一条性质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DCA3F31-AF82-CABD-F6A2-75C6499ADF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515531"/>
                <a:ext cx="10728745" cy="1145570"/>
              </a:xfrm>
              <a:prstGeom prst="rect">
                <a:avLst/>
              </a:prstGeom>
              <a:blipFill>
                <a:blip r:embed="rId3"/>
                <a:stretch>
                  <a:fillRect l="-1136" b="-149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9C8B4E3A-14E0-C0E0-52D8-B6FE247D6337}"/>
              </a:ext>
            </a:extLst>
          </p:cNvPr>
          <p:cNvSpPr txBox="1"/>
          <p:nvPr/>
        </p:nvSpPr>
        <p:spPr>
          <a:xfrm>
            <a:off x="623621" y="1661101"/>
            <a:ext cx="10728744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的函数图象如图所示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的性质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&lt;x&lt;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随着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的增大而增大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&lt;x&lt;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随着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的增大而减小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答案不唯一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3EF996F-550E-CDBF-175B-607E8DFA516F}"/>
              </a:ext>
            </a:extLst>
          </p:cNvPr>
          <p:cNvSpPr txBox="1"/>
          <p:nvPr/>
        </p:nvSpPr>
        <p:spPr>
          <a:xfrm>
            <a:off x="626207" y="3151632"/>
            <a:ext cx="5109768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结合函数图象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请直接估计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的取值范围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保留一位小数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误差不超过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2)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04F3271-2161-BBBE-2EB5-182F3182A45E}"/>
              </a:ext>
            </a:extLst>
          </p:cNvPr>
          <p:cNvSpPr txBox="1"/>
          <p:nvPr/>
        </p:nvSpPr>
        <p:spPr>
          <a:xfrm>
            <a:off x="623620" y="4719845"/>
            <a:ext cx="489634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由图象可得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&gt;y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的取值范围为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&lt;x&lt;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0" name="image71.jpeg">
            <a:extLst>
              <a:ext uri="{FF2B5EF4-FFF2-40B4-BE49-F238E27FC236}">
                <a16:creationId xmlns:a16="http://schemas.microsoft.com/office/drawing/2014/main" id="{9680912A-90D3-EB70-0FA0-D57508A19C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87992" y="3012673"/>
            <a:ext cx="5259282" cy="2737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850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F45634-CB97-11A2-7809-F4DAC884A9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EAA77E4-3981-A1BD-6F9D-1994DDEDDFED}"/>
              </a:ext>
            </a:extLst>
          </p:cNvPr>
          <p:cNvSpPr txBox="1"/>
          <p:nvPr/>
        </p:nvSpPr>
        <p:spPr>
          <a:xfrm>
            <a:off x="623620" y="405649"/>
            <a:ext cx="7704535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某饮水机开始加热时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水温每分钟上升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℃,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加热到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℃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停止加热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水温开始下降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此时水温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(℃)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是通电时间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(min)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的反比例函数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若在水温为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℃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时开始加热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水温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(℃)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与通电时间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(min)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之间的函数关系如图所示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在水温下降的过程中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求水温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(℃)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关于通电时间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(min)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的函数表达式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72.jpeg">
            <a:extLst>
              <a:ext uri="{FF2B5EF4-FFF2-40B4-BE49-F238E27FC236}">
                <a16:creationId xmlns:a16="http://schemas.microsoft.com/office/drawing/2014/main" id="{532FC18F-22D5-010C-D158-CE5BD9848E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7737" y="548800"/>
            <a:ext cx="3450643" cy="277655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BA63785-A1F2-1C1E-7E6E-EE2C59FF9722}"/>
                  </a:ext>
                </a:extLst>
              </p:cNvPr>
              <p:cNvSpPr txBox="1"/>
              <p:nvPr/>
            </p:nvSpPr>
            <p:spPr>
              <a:xfrm>
                <a:off x="628601" y="3429000"/>
                <a:ext cx="9144635" cy="260116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设水温下降的过程中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的函数关系式为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(4,100)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在反比例函数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的图象上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𝟏𝟎𝟎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400,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在水温下降的过程中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的函数关系式是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𝟒𝟎𝟎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BA63785-A1F2-1C1E-7E6E-EE2C59FF97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601" y="3429000"/>
                <a:ext cx="9144635" cy="2601161"/>
              </a:xfrm>
              <a:prstGeom prst="rect">
                <a:avLst/>
              </a:prstGeom>
              <a:blipFill>
                <a:blip r:embed="rId4"/>
                <a:stretch>
                  <a:fillRect l="-1333" b="-18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08170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4387E6-6AE9-DF18-2349-F6A183CF39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72BAE41-8851-27B6-6DE8-A6F8D731D784}"/>
              </a:ext>
            </a:extLst>
          </p:cNvPr>
          <p:cNvSpPr txBox="1"/>
          <p:nvPr/>
        </p:nvSpPr>
        <p:spPr>
          <a:xfrm>
            <a:off x="695625" y="620805"/>
            <a:ext cx="11016765" cy="1303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若水温从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℃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开始加热至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℃,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然后下降至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℃,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在这一过程中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水温不低于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℃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的时间有多长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8D1FA00-CF47-9C3B-02DB-8E5BAAD073FB}"/>
                  </a:ext>
                </a:extLst>
              </p:cNvPr>
              <p:cNvSpPr txBox="1"/>
              <p:nvPr/>
            </p:nvSpPr>
            <p:spPr>
              <a:xfrm>
                <a:off x="688528" y="2492935"/>
                <a:ext cx="8208570" cy="288303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在加热过程中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40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1;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在水温下降过程中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𝟒𝟎𝟎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在这一过程中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水温不低于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℃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的时间有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min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8D1FA00-CF47-9C3B-02DB-8E5BAAD073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8528" y="2492935"/>
                <a:ext cx="8208570" cy="2883033"/>
              </a:xfrm>
              <a:prstGeom prst="rect">
                <a:avLst/>
              </a:prstGeom>
              <a:blipFill>
                <a:blip r:embed="rId3"/>
                <a:stretch>
                  <a:fillRect l="-1560" b="-50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72.jpeg">
            <a:extLst>
              <a:ext uri="{FF2B5EF4-FFF2-40B4-BE49-F238E27FC236}">
                <a16:creationId xmlns:a16="http://schemas.microsoft.com/office/drawing/2014/main" id="{FC91F7FD-FA40-B036-368A-9D3D375099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2115" y="1462071"/>
            <a:ext cx="3847916" cy="3096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0641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66BE63-0E27-D86C-FEFC-3B3579D5A1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5E550AF-6F06-F445-5E56-BEE37D7FDEA6}"/>
                  </a:ext>
                </a:extLst>
              </p:cNvPr>
              <p:cNvSpPr txBox="1"/>
              <p:nvPr/>
            </p:nvSpPr>
            <p:spPr>
              <a:xfrm>
                <a:off x="570328" y="620805"/>
                <a:ext cx="10800750" cy="200747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一、选择题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:(6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/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题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共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36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下列关于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的函数不是反比例函数的是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=3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30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-1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            </a:t>
                </a:r>
                <a:r>
                  <a:rPr lang="en-US" altLang="zh-CN" sz="2800" b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B.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=2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            </a:t>
                </a:r>
                <a:r>
                  <a:rPr lang="en-US" altLang="zh-CN" sz="2800" b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D.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5E550AF-6F06-F445-5E56-BEE37D7FDE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0328" y="620805"/>
                <a:ext cx="10800750" cy="2007473"/>
              </a:xfrm>
              <a:prstGeom prst="rect">
                <a:avLst/>
              </a:prstGeom>
              <a:blipFill>
                <a:blip r:embed="rId3"/>
                <a:stretch>
                  <a:fillRect l="-1186" t="-4255" b="-27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F40D302-26A1-813D-9C69-DA995F9BDC4F}"/>
                  </a:ext>
                </a:extLst>
              </p:cNvPr>
              <p:cNvSpPr txBox="1"/>
              <p:nvPr/>
            </p:nvSpPr>
            <p:spPr>
              <a:xfrm>
                <a:off x="551615" y="2780955"/>
                <a:ext cx="10800750" cy="244175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若反比例函数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≠0)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的图象经过点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(2,-1),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则这个函数的图象一定经过点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2800" b="1" i="1"/>
                        </m:ctrlPr>
                      </m:dPr>
                      <m:e>
                        <m:f>
                          <m:fPr>
                            <m:ctrlPr>
                              <a:rPr lang="zh-CN" altLang="zh-CN" sz="2800" b="1" i="1"/>
                            </m:ctrlPr>
                          </m:fPr>
                          <m:num>
                            <m:r>
                              <a:rPr lang="en-US" altLang="zh-CN" sz="2800" b="1" i="1"/>
                              <m:t>𝟏</m:t>
                            </m:r>
                          </m:num>
                          <m:den>
                            <m:r>
                              <a:rPr lang="en-US" altLang="zh-CN" sz="2800" b="1" i="1"/>
                              <m:t>𝟐</m:t>
                            </m:r>
                          </m:den>
                        </m:f>
                        <m:r>
                          <a:rPr lang="en-US" altLang="zh-CN" sz="2800" b="1" i="1"/>
                          <m:t>,−</m:t>
                        </m:r>
                        <m:r>
                          <a:rPr lang="en-US" altLang="zh-CN" sz="2800" b="1" i="1"/>
                          <m:t>𝟐</m:t>
                        </m:r>
                      </m:e>
                    </m:d>
                  </m:oMath>
                </a14:m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             B.(1,2)</a:t>
                </a:r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2800" b="1" i="1"/>
                        </m:ctrlPr>
                      </m:dPr>
                      <m:e>
                        <m:r>
                          <a:rPr lang="en-US" altLang="zh-CN" sz="2800" b="1" i="1"/>
                          <m:t>−</m:t>
                        </m:r>
                        <m:r>
                          <a:rPr lang="en-US" altLang="zh-CN" sz="2800" b="1" i="1"/>
                          <m:t>𝟏</m:t>
                        </m:r>
                        <m:r>
                          <a:rPr lang="en-US" altLang="zh-CN" sz="2800" b="1" i="1"/>
                          <m:t>,</m:t>
                        </m:r>
                        <m:f>
                          <m:fPr>
                            <m:ctrlPr>
                              <a:rPr lang="zh-CN" altLang="zh-CN" sz="2800" b="1" i="1"/>
                            </m:ctrlPr>
                          </m:fPr>
                          <m:num>
                            <m:r>
                              <a:rPr lang="en-US" altLang="zh-CN" sz="2800" b="1" i="1"/>
                              <m:t>𝟏</m:t>
                            </m:r>
                          </m:num>
                          <m:den>
                            <m:r>
                              <a:rPr lang="en-US" altLang="zh-CN" sz="2800" b="1" i="1"/>
                              <m:t>𝟐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             D.(1,-2)</a:t>
                </a:r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F40D302-26A1-813D-9C69-DA995F9BDC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15" y="2780955"/>
                <a:ext cx="10800750" cy="2441759"/>
              </a:xfrm>
              <a:prstGeom prst="rect">
                <a:avLst/>
              </a:prstGeom>
              <a:blipFill>
                <a:blip r:embed="rId4"/>
                <a:stretch>
                  <a:fillRect l="-1129" b="-14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825414D4-2F42-D7F3-9F89-AA154BBFBA55}"/>
              </a:ext>
            </a:extLst>
          </p:cNvPr>
          <p:cNvSpPr txBox="1"/>
          <p:nvPr/>
        </p:nvSpPr>
        <p:spPr>
          <a:xfrm>
            <a:off x="1991715" y="3435868"/>
            <a:ext cx="50403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>
              <a:solidFill>
                <a:srgbClr val="DB251C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6EDB383-D9A4-8BA7-3612-CC893442F19D}"/>
              </a:ext>
            </a:extLst>
          </p:cNvPr>
          <p:cNvSpPr txBox="1"/>
          <p:nvPr/>
        </p:nvSpPr>
        <p:spPr>
          <a:xfrm>
            <a:off x="7320085" y="1089662"/>
            <a:ext cx="50403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0560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FC3F56-C99A-7683-5587-9CFB943DC7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6BA32AD-1468-83A2-2D87-0760868B2DBC}"/>
                  </a:ext>
                </a:extLst>
              </p:cNvPr>
              <p:cNvSpPr txBox="1"/>
              <p:nvPr/>
            </p:nvSpPr>
            <p:spPr>
              <a:xfrm>
                <a:off x="695625" y="404790"/>
                <a:ext cx="7560525" cy="285789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对于反比例函数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下列判断正确的是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图象经过点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(-1,3)</a:t>
                </a:r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B.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图象关于原点对称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图象在第二、四象限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D.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无论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为何值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总有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&gt;0</a:t>
                </a:r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6BA32AD-1468-83A2-2D87-0760868B2D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404790"/>
                <a:ext cx="7560525" cy="2857898"/>
              </a:xfrm>
              <a:prstGeom prst="rect">
                <a:avLst/>
              </a:prstGeom>
              <a:blipFill>
                <a:blip r:embed="rId3"/>
                <a:stretch>
                  <a:fillRect l="-1613" r="-1452" b="-51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257FE20-89A2-FC37-37C9-2670A0936687}"/>
                  </a:ext>
                </a:extLst>
              </p:cNvPr>
              <p:cNvSpPr txBox="1"/>
              <p:nvPr/>
            </p:nvSpPr>
            <p:spPr>
              <a:xfrm>
                <a:off x="695625" y="3356995"/>
                <a:ext cx="10728745" cy="234519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已知点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(-2,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(-1,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和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都在反比例函数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的图象上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的大小关系是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           B.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           D.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257FE20-89A2-FC37-37C9-2670A09366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3356995"/>
                <a:ext cx="10728745" cy="2345194"/>
              </a:xfrm>
              <a:prstGeom prst="rect">
                <a:avLst/>
              </a:prstGeom>
              <a:blipFill>
                <a:blip r:embed="rId4"/>
                <a:stretch>
                  <a:fillRect l="-1136" b="-65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8F5F7B54-0DCB-088D-C8D2-46434E189CED}"/>
              </a:ext>
            </a:extLst>
          </p:cNvPr>
          <p:cNvSpPr txBox="1"/>
          <p:nvPr/>
        </p:nvSpPr>
        <p:spPr>
          <a:xfrm>
            <a:off x="7320085" y="632591"/>
            <a:ext cx="46107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FE9FD67-DA45-217F-645A-6C65E523B9AC}"/>
              </a:ext>
            </a:extLst>
          </p:cNvPr>
          <p:cNvSpPr txBox="1"/>
          <p:nvPr/>
        </p:nvSpPr>
        <p:spPr>
          <a:xfrm>
            <a:off x="4266830" y="4149050"/>
            <a:ext cx="5330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38872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024675-939E-1211-2C42-2481B7916A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CC7FBFD-9CFB-5684-2E86-7DDB0CAD9071}"/>
                  </a:ext>
                </a:extLst>
              </p:cNvPr>
              <p:cNvSpPr txBox="1"/>
              <p:nvPr/>
            </p:nvSpPr>
            <p:spPr>
              <a:xfrm>
                <a:off x="767630" y="548800"/>
                <a:ext cx="10368720" cy="151874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一次函数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ax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与反比例函数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𝒂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在同一平面直角坐标系中的图象可能是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en-US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CC7FBFD-9CFB-5684-2E86-7DDB0CAD907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630" y="548800"/>
                <a:ext cx="10368720" cy="1518749"/>
              </a:xfrm>
              <a:prstGeom prst="rect">
                <a:avLst/>
              </a:prstGeom>
              <a:blipFill>
                <a:blip r:embed="rId3"/>
                <a:stretch>
                  <a:fillRect l="-1235" b="-108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图片 4">
            <a:extLst>
              <a:ext uri="{FF2B5EF4-FFF2-40B4-BE49-F238E27FC236}">
                <a16:creationId xmlns:a16="http://schemas.microsoft.com/office/drawing/2014/main" id="{E138587F-394B-8783-79AF-9A9EA36AFCD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62132"/>
          <a:stretch/>
        </p:blipFill>
        <p:spPr>
          <a:xfrm>
            <a:off x="736003" y="2570802"/>
            <a:ext cx="2344782" cy="2871977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67D1FE63-8075-9661-1942-6DD7C1B36B75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r="61634"/>
          <a:stretch/>
        </p:blipFill>
        <p:spPr>
          <a:xfrm>
            <a:off x="6240010" y="2619115"/>
            <a:ext cx="2344782" cy="282602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F391F8E9-0263-F4FE-0B9C-6BC71FC2149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60308"/>
          <a:stretch/>
        </p:blipFill>
        <p:spPr>
          <a:xfrm>
            <a:off x="3481471" y="2570803"/>
            <a:ext cx="2457702" cy="2871978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6F013993-B0B5-2866-E322-CE0B21D837ED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59786"/>
          <a:stretch/>
        </p:blipFill>
        <p:spPr>
          <a:xfrm>
            <a:off x="8976200" y="2619114"/>
            <a:ext cx="2457702" cy="2826026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7657672A-2369-F030-7EE0-A28A38B55A9F}"/>
              </a:ext>
            </a:extLst>
          </p:cNvPr>
          <p:cNvSpPr txBox="1"/>
          <p:nvPr/>
        </p:nvSpPr>
        <p:spPr>
          <a:xfrm>
            <a:off x="2639760" y="1586852"/>
            <a:ext cx="44102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66471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705D11-1CE1-6EAB-8CA4-FFC9445F5B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79A1641-9D8F-6BFF-D6EB-FA1E79F56613}"/>
                  </a:ext>
                </a:extLst>
              </p:cNvPr>
              <p:cNvSpPr txBox="1"/>
              <p:nvPr/>
            </p:nvSpPr>
            <p:spPr>
              <a:xfrm>
                <a:off x="767630" y="476795"/>
                <a:ext cx="10656740" cy="289714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等腰</a:t>
                </a:r>
                <a:r>
                  <a:rPr lang="en-US" altLang="zh-CN" sz="2800" b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Rt△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ACO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的直角边长为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反比例函数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过点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的值是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A.2	                                   B.-2	</a:t>
                </a:r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C.-4	                                   D.4</a:t>
                </a:r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79A1641-9D8F-6BFF-D6EB-FA1E79F566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630" y="476795"/>
                <a:ext cx="10656740" cy="2897140"/>
              </a:xfrm>
              <a:prstGeom prst="rect">
                <a:avLst/>
              </a:prstGeom>
              <a:blipFill>
                <a:blip r:embed="rId3"/>
                <a:stretch>
                  <a:fillRect l="-1201" b="-50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67.jpeg">
            <a:extLst>
              <a:ext uri="{FF2B5EF4-FFF2-40B4-BE49-F238E27FC236}">
                <a16:creationId xmlns:a16="http://schemas.microsoft.com/office/drawing/2014/main" id="{794EDD36-AF0B-F881-9349-87169F806E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07917" y="3484066"/>
            <a:ext cx="2376165" cy="2276576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8A8D9FBD-D105-7A57-D3CA-482B86E78876}"/>
              </a:ext>
            </a:extLst>
          </p:cNvPr>
          <p:cNvSpPr txBox="1"/>
          <p:nvPr/>
        </p:nvSpPr>
        <p:spPr>
          <a:xfrm>
            <a:off x="1559685" y="1577890"/>
            <a:ext cx="50403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>
              <a:solidFill>
                <a:srgbClr val="DB251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4380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BF26CE-AC2D-6E4F-1AC9-7A63F4068C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89DB10A-113E-B441-7DAA-0485EFF93B1A}"/>
              </a:ext>
            </a:extLst>
          </p:cNvPr>
          <p:cNvSpPr txBox="1"/>
          <p:nvPr/>
        </p:nvSpPr>
        <p:spPr>
          <a:xfrm>
            <a:off x="551615" y="620805"/>
            <a:ext cx="10656740" cy="15940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二、填空题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:(6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共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24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某厂计划建造一个容积为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5×10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的长方体蓄水池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则蓄水池的底</a:t>
            </a:r>
            <a:endParaRPr lang="en-US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面积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(m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与其深度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(m)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的函数关系式是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27E8B16-AA31-9864-A634-80A2612CC29A}"/>
              </a:ext>
            </a:extLst>
          </p:cNvPr>
          <p:cNvSpPr txBox="1"/>
          <p:nvPr/>
        </p:nvSpPr>
        <p:spPr>
          <a:xfrm>
            <a:off x="695625" y="2669532"/>
            <a:ext cx="7056490" cy="26281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当温度不变时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某气球内的气压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(kPa)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与气体体积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(m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成反比例函数关系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其图象如图所示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已知当气球内的气压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&gt;120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kPa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气球将爆炸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为了安全起见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气球内气体体积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应满足的条件是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CC802CF7-08E4-EBA7-910C-46E5CB2F4C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140" y="2669532"/>
            <a:ext cx="2914650" cy="330517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80645EA-2F6B-8280-9A4E-3EF0D2B9A62C}"/>
                  </a:ext>
                </a:extLst>
              </p:cNvPr>
              <p:cNvSpPr txBox="1"/>
              <p:nvPr/>
            </p:nvSpPr>
            <p:spPr>
              <a:xfrm>
                <a:off x="7176075" y="1536156"/>
                <a:ext cx="1541150" cy="77803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2800" b="1" i="1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  <m:r>
                          <a:rPr kumimoji="0" lang="en-US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×</m:t>
                        </m:r>
                        <m:sSup>
                          <m:sSupPr>
                            <m:ctrlPr>
                              <a:rPr kumimoji="0" lang="zh-CN" altLang="zh-CN" sz="2800" b="1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800" b="1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𝟏𝟎</m:t>
                            </m:r>
                          </m:e>
                          <m:sup>
                            <m:r>
                              <a:rPr kumimoji="0" lang="en-US" altLang="zh-CN" sz="2800" b="1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𝟒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𝒉</m:t>
                        </m:r>
                      </m:den>
                    </m:f>
                  </m:oMath>
                </a14:m>
                <a:r>
                  <a:rPr kumimoji="0" lang="zh-CN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80645EA-2F6B-8280-9A4E-3EF0D2B9A6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76075" y="1536156"/>
                <a:ext cx="1541150" cy="778034"/>
              </a:xfrm>
              <a:prstGeom prst="rect">
                <a:avLst/>
              </a:prstGeom>
              <a:blipFill>
                <a:blip r:embed="rId4"/>
                <a:stretch>
                  <a:fillRect l="-7905" b="-85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02C53997-43F9-87A7-10E4-8B2AA056BF87}"/>
                  </a:ext>
                </a:extLst>
              </p:cNvPr>
              <p:cNvSpPr txBox="1"/>
              <p:nvPr/>
            </p:nvSpPr>
            <p:spPr>
              <a:xfrm>
                <a:off x="3071790" y="4642575"/>
                <a:ext cx="821100" cy="71352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2800" b="1" i="1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V</a:t>
                </a:r>
                <a:r>
                  <a:rPr kumimoji="0" lang="en-US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≥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kumimoji="0" lang="en-US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kumimoji="0" lang="zh-CN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02C53997-43F9-87A7-10E4-8B2AA056BF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71790" y="4642575"/>
                <a:ext cx="821100" cy="713529"/>
              </a:xfrm>
              <a:prstGeom prst="rect">
                <a:avLst/>
              </a:prstGeom>
              <a:blipFill>
                <a:blip r:embed="rId5"/>
                <a:stretch>
                  <a:fillRect l="-15556" b="-94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08038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1B1B93-20A4-0592-4A61-39A38811C0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0AB32F4-DB64-8E38-DF6A-EC1CCB902551}"/>
                  </a:ext>
                </a:extLst>
              </p:cNvPr>
              <p:cNvSpPr txBox="1"/>
              <p:nvPr/>
            </p:nvSpPr>
            <p:spPr>
              <a:xfrm>
                <a:off x="551615" y="395183"/>
                <a:ext cx="10872755" cy="160332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在平面直角坐标系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xOy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直线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向上平移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个单位长度得到直线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l.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直线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l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与反比例函数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的图象的一个交点为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,2),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的值等于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0AB32F4-DB64-8E38-DF6A-EC1CCB9025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15" y="395183"/>
                <a:ext cx="10872755" cy="1603324"/>
              </a:xfrm>
              <a:prstGeom prst="rect">
                <a:avLst/>
              </a:prstGeom>
              <a:blipFill>
                <a:blip r:embed="rId3"/>
                <a:stretch>
                  <a:fillRect l="-1121" b="-38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8CC3327-8D0F-1948-3911-28A75E40D7DA}"/>
                  </a:ext>
                </a:extLst>
              </p:cNvPr>
              <p:cNvSpPr txBox="1"/>
              <p:nvPr/>
            </p:nvSpPr>
            <p:spPr>
              <a:xfrm>
                <a:off x="551615" y="1998507"/>
                <a:ext cx="6106510" cy="35293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在反比例函数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&gt;0)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的图象上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有点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它们的横坐标依次为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1,2,3,4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分别过这些点作轴的垂线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图中所构成的阴影部分的面积从左到右依次为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             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8CC3327-8D0F-1948-3911-28A75E40D7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15" y="1998507"/>
                <a:ext cx="6106510" cy="3529364"/>
              </a:xfrm>
              <a:prstGeom prst="rect">
                <a:avLst/>
              </a:prstGeom>
              <a:blipFill>
                <a:blip r:embed="rId4"/>
                <a:stretch>
                  <a:fillRect l="-1996" r="-299" b="-39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image69.jpeg">
            <a:extLst>
              <a:ext uri="{FF2B5EF4-FFF2-40B4-BE49-F238E27FC236}">
                <a16:creationId xmlns:a16="http://schemas.microsoft.com/office/drawing/2014/main" id="{E74A8A24-B47D-6CE8-8EDC-117BE100A7E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20085" y="2564940"/>
            <a:ext cx="3851360" cy="2808195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CF6BD82F-6AB0-2E87-B84A-2F9537B59AE1}"/>
              </a:ext>
            </a:extLst>
          </p:cNvPr>
          <p:cNvSpPr txBox="1"/>
          <p:nvPr/>
        </p:nvSpPr>
        <p:spPr>
          <a:xfrm>
            <a:off x="10416300" y="1196845"/>
            <a:ext cx="317065" cy="6695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82DD44D3-D8B0-0ED7-C541-07997A873D58}"/>
                  </a:ext>
                </a:extLst>
              </p:cNvPr>
              <p:cNvSpPr txBox="1"/>
              <p:nvPr/>
            </p:nvSpPr>
            <p:spPr>
              <a:xfrm>
                <a:off x="5132978" y="4804684"/>
                <a:ext cx="458987" cy="7126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kumimoji="0" lang="en-US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kumimoji="0" lang="zh-CN" altLang="zh-CN" sz="2800" b="1" i="0" u="sng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82DD44D3-D8B0-0ED7-C541-07997A873D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32978" y="4804684"/>
                <a:ext cx="458987" cy="71263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40158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BA6F2B-7CBA-1F3F-4629-9ABC6801CC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565ED64-09C7-CAE2-068A-EA1EC4B44FB7}"/>
              </a:ext>
            </a:extLst>
          </p:cNvPr>
          <p:cNvSpPr txBox="1"/>
          <p:nvPr/>
        </p:nvSpPr>
        <p:spPr>
          <a:xfrm>
            <a:off x="614119" y="404790"/>
            <a:ext cx="9144635" cy="1949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三、解答题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:(10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共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已知一个反比例函数的图象经过点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(2,-3)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这个函数的图象分布在哪两个象限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D4D4193-82F0-93AF-50D8-68B12B732506}"/>
              </a:ext>
            </a:extLst>
          </p:cNvPr>
          <p:cNvSpPr txBox="1"/>
          <p:nvPr/>
        </p:nvSpPr>
        <p:spPr>
          <a:xfrm>
            <a:off x="608301" y="2430134"/>
            <a:ext cx="5328371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在第二、四象限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CDB6938-A8BD-DF5A-64B3-4E441B9CA9DA}"/>
              </a:ext>
            </a:extLst>
          </p:cNvPr>
          <p:cNvSpPr txBox="1"/>
          <p:nvPr/>
        </p:nvSpPr>
        <p:spPr>
          <a:xfrm>
            <a:off x="604618" y="3264218"/>
            <a:ext cx="7348194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(-3,2),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(1,-5)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是否在这个函数的图象上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38D9962-0290-FB7C-206A-19785B254BD5}"/>
              </a:ext>
            </a:extLst>
          </p:cNvPr>
          <p:cNvSpPr txBox="1"/>
          <p:nvPr/>
        </p:nvSpPr>
        <p:spPr>
          <a:xfrm>
            <a:off x="614119" y="4175280"/>
            <a:ext cx="6106510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在图象上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不在图象上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9141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4616EB-1C22-915F-B4E3-C8FE5DE4B2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44EEEE7-BC69-DBE3-B72C-A04D021E45D3}"/>
                  </a:ext>
                </a:extLst>
              </p:cNvPr>
              <p:cNvSpPr txBox="1"/>
              <p:nvPr/>
            </p:nvSpPr>
            <p:spPr>
              <a:xfrm>
                <a:off x="608493" y="490601"/>
                <a:ext cx="10944761" cy="142616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en-US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</a:t>
                </a:r>
                <a:r>
                  <a:rPr lang="en-US" altLang="zh-CN" sz="2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一次函数</a:t>
                </a:r>
                <a:r>
                  <a:rPr lang="en-US" altLang="zh-CN" sz="2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6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kx</a:t>
                </a:r>
                <a:r>
                  <a:rPr lang="en-US" altLang="zh-CN" sz="2600" b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6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的图象与反比例函数</a:t>
                </a:r>
                <a:r>
                  <a:rPr lang="en-US" altLang="zh-CN" sz="2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𝒎</m:t>
                        </m:r>
                      </m:num>
                      <m:den>
                        <m:r>
                          <a:rPr lang="en-US" altLang="zh-CN" sz="2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的图象交于</a:t>
                </a:r>
                <a:r>
                  <a:rPr lang="en-US" altLang="zh-CN" sz="2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(-2,1),</a:t>
                </a:r>
              </a:p>
              <a:p>
                <a:pPr>
                  <a:buNone/>
                </a:pPr>
                <a:r>
                  <a:rPr lang="en-US" altLang="zh-CN" sz="2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(1,</a:t>
                </a:r>
                <a:r>
                  <a:rPr lang="en-US" altLang="zh-CN" sz="2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en-US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两点</a:t>
                </a:r>
                <a:r>
                  <a:rPr lang="en-US" altLang="zh-CN" sz="2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6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试确定上述反比例函数和一次函数的表达式</a:t>
                </a:r>
                <a:r>
                  <a:rPr lang="en-US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26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44EEEE7-BC69-DBE3-B72C-A04D021E45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8493" y="490601"/>
                <a:ext cx="10944761" cy="1426160"/>
              </a:xfrm>
              <a:prstGeom prst="rect">
                <a:avLst/>
              </a:prstGeom>
              <a:blipFill>
                <a:blip r:embed="rId3"/>
                <a:stretch>
                  <a:fillRect l="-1003" t="-2137" b="-106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479A76A-DEDA-C8F5-567C-0177E044BCB8}"/>
                  </a:ext>
                </a:extLst>
              </p:cNvPr>
              <p:cNvSpPr txBox="1"/>
              <p:nvPr/>
            </p:nvSpPr>
            <p:spPr>
              <a:xfrm>
                <a:off x="638746" y="1988900"/>
                <a:ext cx="8352580" cy="387471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2,1)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在反比例函数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𝒎</m:t>
                        </m:r>
                      </m:num>
                      <m:den>
                        <m:r>
                          <a:rPr lang="en-US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的图象上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∴m=-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.∴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反比例函数的表达式为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(1,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也在反比例函数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的图象上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∴n=-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(1,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2)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把点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2,1),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(1,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2)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代入一次函数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:r>
                  <a:rPr lang="en-US" altLang="zh-CN" sz="26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kx+b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</a:p>
              <a:p>
                <a:pPr>
                  <a:buNone/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altLang="zh-CN" sz="2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  <m:r>
                                <a:rPr lang="en-US" altLang="zh-CN" sz="2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𝒌</m:t>
                              </m:r>
                              <m:r>
                                <a:rPr lang="en-US" altLang="zh-CN" sz="2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altLang="zh-CN" sz="2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𝒃</m:t>
                              </m:r>
                              <m:r>
                                <a:rPr lang="en-US" altLang="zh-CN" sz="2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2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𝟏</m:t>
                              </m:r>
                              <m:r>
                                <a:rPr lang="en-US" altLang="zh-CN" sz="2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𝒌</m:t>
                              </m:r>
                              <m:r>
                                <a:rPr lang="en-US" altLang="zh-CN" sz="2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altLang="zh-CN" sz="2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𝒃</m:t>
                              </m:r>
                              <m:r>
                                <a:rPr lang="en-US" altLang="zh-CN" sz="2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=−</m:t>
                              </m:r>
                              <m:r>
                                <a:rPr lang="en-US" altLang="zh-CN" sz="2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  <m:r>
                                <a:rPr lang="en-US" altLang="zh-CN" sz="2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𝒌</m:t>
                              </m:r>
                              <m:r>
                                <a:rPr lang="en-US" altLang="zh-CN" sz="2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=−</m:t>
                              </m:r>
                              <m:r>
                                <a:rPr lang="en-US" altLang="zh-CN" sz="2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𝟏</m:t>
                              </m:r>
                              <m:r>
                                <a:rPr lang="en-US" altLang="zh-CN" sz="2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𝒃</m:t>
                              </m:r>
                              <m:r>
                                <a:rPr lang="en-US" altLang="zh-CN" sz="2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=−</m:t>
                              </m:r>
                              <m:r>
                                <a:rPr lang="en-US" altLang="zh-CN" sz="2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𝟏</m:t>
                              </m:r>
                              <m:r>
                                <a:rPr lang="en-US" altLang="zh-CN" sz="2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.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一次函数的表达式为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y=-x-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479A76A-DEDA-C8F5-567C-0177E044BC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8746" y="1988900"/>
                <a:ext cx="8352580" cy="3874715"/>
              </a:xfrm>
              <a:prstGeom prst="rect">
                <a:avLst/>
              </a:prstGeom>
              <a:blipFill>
                <a:blip r:embed="rId4"/>
                <a:stretch>
                  <a:fillRect l="-1314" t="-786" b="-31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70.jpeg">
            <a:extLst>
              <a:ext uri="{FF2B5EF4-FFF2-40B4-BE49-F238E27FC236}">
                <a16:creationId xmlns:a16="http://schemas.microsoft.com/office/drawing/2014/main" id="{5FBC239E-B6FF-ECF6-8217-B456007FC82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72165" y="2335629"/>
            <a:ext cx="2919356" cy="3024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3813</TotalTime>
  <Words>1394</Words>
  <Application>Microsoft Office PowerPoint</Application>
  <PresentationFormat>宽屏</PresentationFormat>
  <Paragraphs>76</Paragraphs>
  <Slides>14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黑体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lastModifiedBy>PC</cp:lastModifiedBy>
  <cp:revision>230</cp:revision>
  <dcterms:created xsi:type="dcterms:W3CDTF">2024-04-24T12:16:00Z</dcterms:created>
  <dcterms:modified xsi:type="dcterms:W3CDTF">2025-04-01T14:55:34Z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