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" ContentType="image/ti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sldIdLst>
    <p:sldId id="4728" r:id="rId2"/>
    <p:sldId id="4904" r:id="rId3"/>
    <p:sldId id="4905" r:id="rId4"/>
    <p:sldId id="4906" r:id="rId5"/>
    <p:sldId id="4907" r:id="rId6"/>
    <p:sldId id="4908" r:id="rId7"/>
    <p:sldId id="4909" r:id="rId8"/>
    <p:sldId id="4910" r:id="rId9"/>
    <p:sldId id="4911" r:id="rId10"/>
    <p:sldId id="4912" r:id="rId11"/>
  </p:sldIdLst>
  <p:sldSz cx="12192000" cy="6858000"/>
  <p:notesSz cx="6858000" cy="9144000"/>
  <p:defaultTextStyle>
    <a:defPPr>
      <a:defRPr lang="zh-CN"/>
    </a:defPPr>
    <a:lvl1pPr marL="0" lvl="0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1pPr>
    <a:lvl2pPr marL="457200" lvl="1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2pPr>
    <a:lvl3pPr marL="914400" lvl="2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3pPr>
    <a:lvl4pPr marL="1371600" lvl="3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4pPr>
    <a:lvl5pPr marL="1828800" lvl="4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5pPr>
    <a:lvl6pPr marL="2286000" lvl="5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6pPr>
    <a:lvl7pPr marL="2743200" lvl="6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7pPr>
    <a:lvl8pPr marL="3200400" lvl="7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8pPr>
    <a:lvl9pPr marL="3657600" lvl="8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51" userDrawn="1">
          <p15:clr>
            <a:srgbClr val="A4A3A4"/>
          </p15:clr>
        </p15:guide>
        <p15:guide id="2" pos="3882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PC" initials="P" lastIdx="1" clrIdx="0">
    <p:extLst>
      <p:ext uri="{19B8F6BF-5375-455C-9EA6-DF929625EA0E}">
        <p15:presenceInfo xmlns:p15="http://schemas.microsoft.com/office/powerpoint/2012/main" userId="PC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B251C"/>
    <a:srgbClr val="E5F5FC"/>
    <a:srgbClr val="00ADE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950" autoAdjust="0"/>
    <p:restoredTop sz="90751" autoAdjust="0"/>
  </p:normalViewPr>
  <p:slideViewPr>
    <p:cSldViewPr showGuides="1">
      <p:cViewPr varScale="1">
        <p:scale>
          <a:sx n="73" d="100"/>
          <a:sy n="73" d="100"/>
        </p:scale>
        <p:origin x="1118" y="58"/>
      </p:cViewPr>
      <p:guideLst>
        <p:guide orient="horz" pos="2251"/>
        <p:guide pos="388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5" cy="720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commentAuthors" Target="commentAuthor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noProof="1" smtClean="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076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备注占位符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</a:p>
          <a:p>
            <a:pPr marL="457200" marR="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</a:p>
          <a:p>
            <a:pPr marL="914400" marR="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</a:p>
          <a:p>
            <a:pPr marL="1371600" marR="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</a:p>
          <a:p>
            <a:pPr marL="1828800" marR="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latin typeface="Calibri" panose="020F0502020204030204" pitchFamily="34" charset="0"/>
                <a:ea typeface="等线" panose="02010600030101010101" pitchFamily="2" charset="-122"/>
                <a:cs typeface="+mn-cs"/>
              </a:rPr>
              <a:t>‹#›</a:t>
            </a:fld>
            <a:endParaRPr lang="zh-CN" altLang="en-US" sz="1200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2C9956C-5C09-AD8D-3F14-A5E47148665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0D8F74A8-2F8E-478F-30A7-65E867E808D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0F26247B-DEC4-E4AA-D637-661BEE188C74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532894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0665852-7CE2-3F0F-B39B-4DA0379C73F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502A54B2-A845-140D-7C8D-913D5403644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ADC9917D-766D-D575-0715-E48478A3CBD0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289116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94CC73D-02B8-6493-970E-C9650267F4C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7B008B50-B049-E6BF-2191-A335C4F6639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EFC0F884-7336-D5DC-FA5F-0A3F4204FFE8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155832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DB627A6-B33A-3793-FB8F-F1022461CDE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2922AAD0-43CD-C186-C86D-0C83316550A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B09080B0-967C-783E-144A-4FB08DD932D4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719106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5B3B59C-0E0A-2704-1AF2-66A7CF68EE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B9539515-023C-92CF-BE7C-A1D6BEE66E1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B4886A4F-820C-83BF-C57C-CEC3AC4276AB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991772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C3A19AD-CC44-FB95-2F74-51903DBF2AF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36DB3628-22FA-2D12-1784-49FA1AA3858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2EE71D2E-4545-8D5A-ED99-3521C91CFA9E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07141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764BFED-6775-00D0-C354-4EFF67DBE8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B58FEB78-C879-328C-77F3-B8E7CCC9169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A6F0C4A4-CE52-7099-9D66-1BDFDF2E362D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839749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160B463-7225-2074-B791-D01EB40D86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F6B06970-8689-11EA-90FE-667DEA48334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825CC90F-D627-17F3-18BC-4EFB70E1230E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523569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15914D6-CBEE-D6AB-10E0-41BBCC69C23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1C031954-5359-5FE4-F30F-E9128ADC06B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264955E5-42C3-120E-F10C-B83EE9DC3A93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688214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E68422-2BCB-DA81-2B28-F6465869BC8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CA03EABE-18BC-E0DD-F622-91546A9CE5F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21A2757C-A411-2169-DBC1-36318B637DF1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41619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版式@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500" r="48055"/>
          <a:stretch>
            <a:fillRect/>
          </a:stretch>
        </p:blipFill>
        <p:spPr bwMode="auto">
          <a:xfrm>
            <a:off x="479611" y="476795"/>
            <a:ext cx="3168220" cy="460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/>
          <p:cNvSpPr/>
          <p:nvPr userDrawn="1"/>
        </p:nvSpPr>
        <p:spPr>
          <a:xfrm>
            <a:off x="1199660" y="476795"/>
            <a:ext cx="1584110" cy="460376"/>
          </a:xfrm>
          <a:prstGeom prst="rect">
            <a:avLst/>
          </a:prstGeom>
          <a:solidFill>
            <a:srgbClr val="E5F5F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 userDrawn="1"/>
        </p:nvSpPr>
        <p:spPr>
          <a:xfrm>
            <a:off x="1847705" y="414595"/>
            <a:ext cx="5517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rgbClr val="00ADED"/>
                </a:solidFill>
              </a:rPr>
              <a:t>@</a:t>
            </a:r>
            <a:endParaRPr lang="zh-CN" altLang="en-US" sz="3200" dirty="0">
              <a:solidFill>
                <a:srgbClr val="00ADED"/>
              </a:solidFill>
            </a:endParaRPr>
          </a:p>
        </p:txBody>
      </p:sp>
      <p:sp>
        <p:nvSpPr>
          <p:cNvPr id="2" name="文本框 1"/>
          <p:cNvSpPr txBox="1"/>
          <p:nvPr userDrawn="1"/>
        </p:nvSpPr>
        <p:spPr>
          <a:xfrm>
            <a:off x="381000" y="381000"/>
            <a:ext cx="3810000" cy="369332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altLang="zh-CN"/>
              <a:t>@</a:t>
            </a:r>
            <a:r>
              <a:rPr lang="zh-CN" altLang="en-US"/>
              <a:t>知识导航；</a:t>
            </a:r>
            <a:r>
              <a:rPr lang="en-US" altLang="zh-CN"/>
              <a:t>@</a:t>
            </a:r>
            <a:r>
              <a:rPr lang="zh-CN" altLang="en-US"/>
              <a:t>典例导思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知识导航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500" r="48055"/>
          <a:stretch>
            <a:fillRect/>
          </a:stretch>
        </p:blipFill>
        <p:spPr bwMode="auto">
          <a:xfrm>
            <a:off x="479611" y="476795"/>
            <a:ext cx="3168220" cy="460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/>
          <p:cNvSpPr/>
          <p:nvPr userDrawn="1"/>
        </p:nvSpPr>
        <p:spPr>
          <a:xfrm>
            <a:off x="1199660" y="476795"/>
            <a:ext cx="1584110" cy="460376"/>
          </a:xfrm>
          <a:prstGeom prst="rect">
            <a:avLst/>
          </a:prstGeom>
          <a:solidFill>
            <a:srgbClr val="E5F5F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 userDrawn="1"/>
        </p:nvSpPr>
        <p:spPr>
          <a:xfrm>
            <a:off x="1847705" y="414595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>
                <a:solidFill>
                  <a:srgbClr val="00ADED"/>
                </a:solidFill>
              </a:rPr>
              <a:t>知识导航</a:t>
            </a:r>
            <a:endParaRPr lang="zh-CN" altLang="en-US" sz="3200" dirty="0">
              <a:solidFill>
                <a:srgbClr val="00ADED"/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典例导思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500" r="48055"/>
          <a:stretch>
            <a:fillRect/>
          </a:stretch>
        </p:blipFill>
        <p:spPr bwMode="auto">
          <a:xfrm>
            <a:off x="479611" y="476795"/>
            <a:ext cx="3168220" cy="460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/>
          <p:cNvSpPr/>
          <p:nvPr userDrawn="1"/>
        </p:nvSpPr>
        <p:spPr>
          <a:xfrm>
            <a:off x="1199660" y="476795"/>
            <a:ext cx="1584110" cy="460376"/>
          </a:xfrm>
          <a:prstGeom prst="rect">
            <a:avLst/>
          </a:prstGeom>
          <a:solidFill>
            <a:srgbClr val="E5F5F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 userDrawn="1"/>
        </p:nvSpPr>
        <p:spPr>
          <a:xfrm>
            <a:off x="1847705" y="414595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>
                <a:solidFill>
                  <a:srgbClr val="00ADED"/>
                </a:solidFill>
              </a:rPr>
              <a:t>典例导思</a:t>
            </a:r>
            <a:endParaRPr lang="zh-CN" altLang="en-US" sz="3200" dirty="0">
              <a:solidFill>
                <a:srgbClr val="00ADED"/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1" descr="高分突破·课件模板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-11112" y="-7937"/>
            <a:ext cx="12214225" cy="68738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1"/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407035" y="6165215"/>
            <a:ext cx="1901825" cy="69342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TI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T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TI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jpeg"/><Relationship Id="rId4" Type="http://schemas.openxmlformats.org/officeDocument/2006/relationships/image" Target="../media/image6.t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TI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ti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TIF"/><Relationship Id="rId4" Type="http://schemas.openxmlformats.org/officeDocument/2006/relationships/image" Target="../media/image1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ti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2D182C5-CFF7-EE65-2A0E-C338E3E9E73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DBB3AA82-5121-1B6C-82F4-12307666FE87}"/>
              </a:ext>
            </a:extLst>
          </p:cNvPr>
          <p:cNvSpPr txBox="1"/>
          <p:nvPr/>
        </p:nvSpPr>
        <p:spPr>
          <a:xfrm>
            <a:off x="1559685" y="1628875"/>
            <a:ext cx="9072630" cy="26459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buNone/>
            </a:pPr>
            <a:r>
              <a:rPr lang="en-US" altLang="zh-CN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zh-CN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　认识一元二次方程</a:t>
            </a:r>
          </a:p>
          <a:p>
            <a:pPr algn="ctr">
              <a:lnSpc>
                <a:spcPct val="150000"/>
              </a:lnSpc>
            </a:pPr>
            <a:r>
              <a:rPr lang="zh-CN" altLang="zh-CN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zh-CN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课时　一元二次方程</a:t>
            </a:r>
          </a:p>
        </p:txBody>
      </p:sp>
    </p:spTree>
    <p:extLst>
      <p:ext uri="{BB962C8B-B14F-4D97-AF65-F5344CB8AC3E}">
        <p14:creationId xmlns:p14="http://schemas.microsoft.com/office/powerpoint/2010/main" val="210119808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8DEB7A1-4DB0-E583-330D-F155073D107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163.jpeg">
            <a:extLst>
              <a:ext uri="{FF2B5EF4-FFF2-40B4-BE49-F238E27FC236}">
                <a16:creationId xmlns:a16="http://schemas.microsoft.com/office/drawing/2014/main" id="{0EC7799A-169C-294A-2289-F934E546C10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0721" y="558450"/>
            <a:ext cx="1385895" cy="395970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3C687F2A-2692-1FAE-9343-6874461FAB31}"/>
              </a:ext>
            </a:extLst>
          </p:cNvPr>
          <p:cNvSpPr txBox="1"/>
          <p:nvPr/>
        </p:nvSpPr>
        <p:spPr>
          <a:xfrm>
            <a:off x="639662" y="954420"/>
            <a:ext cx="10728745" cy="13031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根据题意列方程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并化成一般形式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不必求解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一个直角三角形的面积为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两条直角边相差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求较短的直角边长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B58628BB-F491-0676-DCB0-16CC6CE64735}"/>
                  </a:ext>
                </a:extLst>
              </p:cNvPr>
              <p:cNvSpPr txBox="1"/>
              <p:nvPr/>
            </p:nvSpPr>
            <p:spPr>
              <a:xfrm>
                <a:off x="683915" y="2118095"/>
                <a:ext cx="5099538" cy="158729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  <a:buNone/>
                </a:pP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根据题意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x+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2)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8,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化为一般形式为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2800" b="1" baseline="30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x-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16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0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B58628BB-F491-0676-DCB0-16CC6CE6473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3915" y="2118095"/>
                <a:ext cx="5099538" cy="1587294"/>
              </a:xfrm>
              <a:prstGeom prst="rect">
                <a:avLst/>
              </a:prstGeom>
              <a:blipFill>
                <a:blip r:embed="rId4"/>
                <a:stretch>
                  <a:fillRect l="-2389" b="-99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文本框 7">
            <a:extLst>
              <a:ext uri="{FF2B5EF4-FFF2-40B4-BE49-F238E27FC236}">
                <a16:creationId xmlns:a16="http://schemas.microsoft.com/office/drawing/2014/main" id="{B6F47BF7-EA25-9AD7-37AB-A68895EBF3DD}"/>
              </a:ext>
            </a:extLst>
          </p:cNvPr>
          <p:cNvSpPr txBox="1"/>
          <p:nvPr/>
        </p:nvSpPr>
        <p:spPr>
          <a:xfrm>
            <a:off x="629248" y="3972553"/>
            <a:ext cx="10728745" cy="6568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已知两个数之和为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之积等于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求这两个数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9E7A7A59-F3F4-32F6-A1DD-853918AB3B3F}"/>
              </a:ext>
            </a:extLst>
          </p:cNvPr>
          <p:cNvSpPr txBox="1"/>
          <p:nvPr/>
        </p:nvSpPr>
        <p:spPr>
          <a:xfrm>
            <a:off x="639661" y="4602890"/>
            <a:ext cx="6896439" cy="13031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None/>
            </a:pPr>
            <a:r>
              <a:rPr lang="zh-CN" altLang="zh-CN" sz="2800" b="1" dirty="0">
                <a:solidFill>
                  <a:srgbClr val="DB251C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解</a:t>
            </a:r>
            <a:r>
              <a:rPr lang="en-US" altLang="zh-CN" sz="2800" b="1" dirty="0">
                <a:solidFill>
                  <a:srgbClr val="DB251C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800" b="1" dirty="0">
                <a:solidFill>
                  <a:srgbClr val="DB251C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设其中一个数为</a:t>
            </a:r>
            <a:r>
              <a:rPr lang="en-US" altLang="zh-CN" sz="2800" b="1" i="1" dirty="0">
                <a:solidFill>
                  <a:srgbClr val="DB251C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dirty="0">
                <a:solidFill>
                  <a:srgbClr val="DB251C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DB251C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则另一个数为</a:t>
            </a:r>
            <a:r>
              <a:rPr lang="en-US" altLang="zh-CN" sz="2800" b="1" dirty="0">
                <a:solidFill>
                  <a:srgbClr val="DB251C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(6</a:t>
            </a:r>
            <a:r>
              <a:rPr lang="en-US" altLang="zh-CN" sz="2800" b="1" i="1" dirty="0">
                <a:solidFill>
                  <a:srgbClr val="DB251C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-x</a:t>
            </a:r>
            <a:r>
              <a:rPr lang="en-US" altLang="zh-CN" sz="2800" b="1" dirty="0">
                <a:solidFill>
                  <a:srgbClr val="DB251C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),</a:t>
            </a:r>
            <a:endParaRPr lang="zh-CN" altLang="zh-CN" sz="2800" b="1" dirty="0">
              <a:solidFill>
                <a:srgbClr val="DB251C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zh-CN" sz="2800" b="1" dirty="0">
                <a:solidFill>
                  <a:srgbClr val="DB251C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则有</a:t>
            </a:r>
            <a:r>
              <a:rPr lang="en-US" altLang="zh-CN" sz="2800" b="1" i="1" dirty="0">
                <a:solidFill>
                  <a:srgbClr val="DB251C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dirty="0">
                <a:solidFill>
                  <a:srgbClr val="DB251C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(6</a:t>
            </a:r>
            <a:r>
              <a:rPr lang="en-US" altLang="zh-CN" sz="2800" b="1" i="1" dirty="0">
                <a:solidFill>
                  <a:srgbClr val="DB251C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-x</a:t>
            </a:r>
            <a:r>
              <a:rPr lang="en-US" altLang="zh-CN" sz="2800" b="1" dirty="0">
                <a:solidFill>
                  <a:srgbClr val="DB251C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i="1" dirty="0">
                <a:solidFill>
                  <a:srgbClr val="DB251C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2800" b="1" dirty="0">
                <a:solidFill>
                  <a:srgbClr val="DB251C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5,</a:t>
            </a:r>
            <a:r>
              <a:rPr lang="zh-CN" altLang="zh-CN" sz="2800" b="1" dirty="0">
                <a:solidFill>
                  <a:srgbClr val="DB251C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化为一般形式为</a:t>
            </a:r>
            <a:r>
              <a:rPr lang="en-US" altLang="zh-CN" sz="2800" b="1" i="1" dirty="0">
                <a:solidFill>
                  <a:srgbClr val="DB251C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baseline="30000" dirty="0">
                <a:solidFill>
                  <a:srgbClr val="DB251C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i="1" dirty="0">
                <a:solidFill>
                  <a:srgbClr val="DB251C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</a:t>
            </a:r>
            <a:r>
              <a:rPr lang="en-US" altLang="zh-CN" sz="2800" b="1" dirty="0">
                <a:solidFill>
                  <a:srgbClr val="DB251C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en-US" altLang="zh-CN" sz="2800" b="1" i="1" dirty="0">
                <a:solidFill>
                  <a:srgbClr val="DB251C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x+</a:t>
            </a:r>
            <a:r>
              <a:rPr lang="en-US" altLang="zh-CN" sz="2800" b="1" dirty="0">
                <a:solidFill>
                  <a:srgbClr val="DB251C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en-US" altLang="zh-CN" sz="2800" b="1" i="1" dirty="0">
                <a:solidFill>
                  <a:srgbClr val="DB251C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2800" b="1" dirty="0">
                <a:solidFill>
                  <a:srgbClr val="DB251C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</a:t>
            </a:r>
            <a:r>
              <a:rPr lang="en-US" altLang="zh-CN" sz="2800" b="1" i="1" dirty="0">
                <a:solidFill>
                  <a:srgbClr val="DB251C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solidFill>
                <a:srgbClr val="DB251C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211751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66D371B-3FD0-64C8-4C48-119DAAE9460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153.jpeg">
            <a:extLst>
              <a:ext uri="{FF2B5EF4-FFF2-40B4-BE49-F238E27FC236}">
                <a16:creationId xmlns:a16="http://schemas.microsoft.com/office/drawing/2014/main" id="{BD586DD0-33C0-B83F-83AB-2F85B9D6B60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620" y="620805"/>
            <a:ext cx="6624460" cy="531891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5B17D782-56F5-7CC6-76DB-02BADD7CD53F}"/>
              </a:ext>
            </a:extLst>
          </p:cNvPr>
          <p:cNvSpPr txBox="1"/>
          <p:nvPr/>
        </p:nvSpPr>
        <p:spPr>
          <a:xfrm>
            <a:off x="623620" y="1268850"/>
            <a:ext cx="11304785" cy="38885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整式方程</a:t>
            </a:r>
          </a:p>
          <a:p>
            <a:pPr>
              <a:lnSpc>
                <a:spcPct val="150000"/>
              </a:lnSpc>
              <a:buNone/>
            </a:pP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等号两边都是关于未知数的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的方程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称为整式方程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一元二次方程</a:t>
            </a:r>
          </a:p>
          <a:p>
            <a:pPr>
              <a:lnSpc>
                <a:spcPct val="150000"/>
              </a:lnSpc>
            </a:pP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只含有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未知数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方程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并且都可以化成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i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800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2800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为常数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800" b="1" i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的形式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即未知数的最高次项的次数是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这样的方程叫做一元二次方程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2E0D3612-B05E-391D-3933-25DCAE1CB141}"/>
              </a:ext>
            </a:extLst>
          </p:cNvPr>
          <p:cNvSpPr txBox="1"/>
          <p:nvPr/>
        </p:nvSpPr>
        <p:spPr>
          <a:xfrm>
            <a:off x="5015925" y="1988900"/>
            <a:ext cx="93606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zh-CN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整式</a:t>
            </a:r>
            <a:endParaRPr lang="zh-CN" altLang="en-US" dirty="0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C69B336E-8C64-DE6D-64DF-0156F50D9253}"/>
              </a:ext>
            </a:extLst>
          </p:cNvPr>
          <p:cNvSpPr txBox="1"/>
          <p:nvPr/>
        </p:nvSpPr>
        <p:spPr>
          <a:xfrm>
            <a:off x="1775700" y="3306280"/>
            <a:ext cx="93606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zh-CN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一个</a:t>
            </a:r>
            <a:endParaRPr lang="zh-CN" altLang="en-US" dirty="0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88551217-9719-6E72-D2C2-3D283D12A93E}"/>
              </a:ext>
            </a:extLst>
          </p:cNvPr>
          <p:cNvSpPr txBox="1"/>
          <p:nvPr/>
        </p:nvSpPr>
        <p:spPr>
          <a:xfrm>
            <a:off x="4335330" y="3306280"/>
            <a:ext cx="93606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zh-CN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整式</a:t>
            </a:r>
            <a:endParaRPr lang="zh-CN" altLang="en-US" dirty="0"/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584322BF-F670-2FC5-67AD-0D0C9AC2F9B7}"/>
              </a:ext>
            </a:extLst>
          </p:cNvPr>
          <p:cNvSpPr txBox="1"/>
          <p:nvPr/>
        </p:nvSpPr>
        <p:spPr>
          <a:xfrm>
            <a:off x="8544170" y="3307428"/>
            <a:ext cx="211719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1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ax</a:t>
            </a:r>
            <a:r>
              <a:rPr kumimoji="0" lang="en-US" altLang="zh-CN" sz="2800" b="1" i="0" strike="noStrike" kern="1200" cap="none" spc="0" normalizeH="0" baseline="3000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kumimoji="0" lang="en-US" altLang="zh-CN" sz="2800" b="1" i="1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+bx+c=</a:t>
            </a:r>
            <a:r>
              <a:rPr kumimoji="0" lang="en-US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</a:t>
            </a:r>
            <a:endParaRPr lang="zh-CN" altLang="en-US" dirty="0"/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6985F10E-5E87-B9E5-AE82-3748A39E3B5A}"/>
              </a:ext>
            </a:extLst>
          </p:cNvPr>
          <p:cNvSpPr txBox="1"/>
          <p:nvPr/>
        </p:nvSpPr>
        <p:spPr>
          <a:xfrm>
            <a:off x="1847705" y="3970205"/>
            <a:ext cx="57604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≠0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68308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10" grpId="0"/>
      <p:bldP spid="12" grpId="0"/>
      <p:bldP spid="1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9E9E7E3-E2EA-F88B-3943-15A0E7F72C7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469D5F67-D561-067B-4A52-AEBFEEF8ADF7}"/>
              </a:ext>
            </a:extLst>
          </p:cNvPr>
          <p:cNvSpPr txBox="1"/>
          <p:nvPr/>
        </p:nvSpPr>
        <p:spPr>
          <a:xfrm>
            <a:off x="551615" y="620805"/>
            <a:ext cx="10800750" cy="45348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一元二次方程的一般形式</a:t>
            </a:r>
          </a:p>
          <a:p>
            <a:pPr>
              <a:lnSpc>
                <a:spcPct val="150000"/>
              </a:lnSpc>
              <a:buNone/>
            </a:pP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我们把</a:t>
            </a:r>
            <a:r>
              <a:rPr lang="zh-CN" altLang="zh-CN" sz="2800" b="1" i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i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i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800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2800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为常数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800" b="1" i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称为一元二次方程的一般形式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其中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ax</a:t>
            </a:r>
            <a:r>
              <a:rPr lang="en-US" altLang="zh-CN" sz="2800" b="1" baseline="300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bx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分别称为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和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800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分别称为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和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buNone/>
            </a:pP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注意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:(1)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只有当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≠0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时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方程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ax</a:t>
            </a:r>
            <a:r>
              <a:rPr lang="en-US" altLang="zh-CN" sz="2800" b="1" baseline="300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bx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=0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才是一元二次方程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如果明确指出方程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ax</a:t>
            </a:r>
            <a:r>
              <a:rPr lang="en-US" altLang="zh-CN" sz="2800" b="1" baseline="300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bx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=0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是一元二次方程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那么就隐含了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≠0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这一重要条件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一般形式中的</a:t>
            </a:r>
            <a:r>
              <a:rPr lang="en-US" altLang="zh-CN" sz="2800" b="1" i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800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2800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常统称为系数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常数项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可以看作零次项的系数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43FDA30-0779-7966-1632-81B6430F8C50}"/>
              </a:ext>
            </a:extLst>
          </p:cNvPr>
          <p:cNvSpPr txBox="1"/>
          <p:nvPr/>
        </p:nvSpPr>
        <p:spPr>
          <a:xfrm>
            <a:off x="1882640" y="1404185"/>
            <a:ext cx="212521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1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ax</a:t>
            </a:r>
            <a:r>
              <a:rPr kumimoji="0" lang="en-US" altLang="zh-CN" sz="2800" b="1" i="0" strike="noStrike" kern="1200" cap="none" spc="0" normalizeH="0" baseline="3000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kumimoji="0" lang="en-US" altLang="zh-CN" sz="2800" b="1" i="1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+bx+c=</a:t>
            </a:r>
            <a:r>
              <a:rPr kumimoji="0" lang="en-US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</a:t>
            </a:r>
            <a:r>
              <a:rPr kumimoji="0" lang="en-US" altLang="zh-CN" sz="2800" b="1" i="1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dirty="0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DE79B54A-35E3-ED76-7EDA-7DDDD1D944A6}"/>
              </a:ext>
            </a:extLst>
          </p:cNvPr>
          <p:cNvSpPr txBox="1"/>
          <p:nvPr/>
        </p:nvSpPr>
        <p:spPr>
          <a:xfrm>
            <a:off x="6168005" y="1404185"/>
            <a:ext cx="64804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800" b="1" i="0" kern="1200" baseline="0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≠0</a:t>
            </a:r>
            <a:endParaRPr lang="zh-CN" altLang="en-US" dirty="0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FDD41F56-C72A-ED73-D5D3-4D30FB4B2369}"/>
              </a:ext>
            </a:extLst>
          </p:cNvPr>
          <p:cNvSpPr txBox="1"/>
          <p:nvPr/>
        </p:nvSpPr>
        <p:spPr>
          <a:xfrm>
            <a:off x="4439885" y="2060905"/>
            <a:ext cx="129609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zh-CN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二次项</a:t>
            </a:r>
            <a:endParaRPr lang="zh-CN" altLang="en-US" dirty="0"/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1AC07930-5C23-083A-59AD-6C22B8DCE295}"/>
              </a:ext>
            </a:extLst>
          </p:cNvPr>
          <p:cNvSpPr txBox="1"/>
          <p:nvPr/>
        </p:nvSpPr>
        <p:spPr>
          <a:xfrm>
            <a:off x="6168005" y="2060905"/>
            <a:ext cx="129609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zh-CN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一次项</a:t>
            </a:r>
            <a:endParaRPr lang="zh-CN" altLang="en-US" dirty="0"/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81CDCAE3-35F1-D2ED-B70E-EC92EFE0BA94}"/>
              </a:ext>
            </a:extLst>
          </p:cNvPr>
          <p:cNvSpPr txBox="1"/>
          <p:nvPr/>
        </p:nvSpPr>
        <p:spPr>
          <a:xfrm>
            <a:off x="8040135" y="2051543"/>
            <a:ext cx="129609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zh-CN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常数项</a:t>
            </a:r>
            <a:endParaRPr lang="zh-CN" altLang="en-US" dirty="0"/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07FEBF32-0C42-90BF-15D4-70AEEE985A47}"/>
              </a:ext>
            </a:extLst>
          </p:cNvPr>
          <p:cNvSpPr txBox="1"/>
          <p:nvPr/>
        </p:nvSpPr>
        <p:spPr>
          <a:xfrm>
            <a:off x="954600" y="2626610"/>
            <a:ext cx="204518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zh-CN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二次项系数</a:t>
            </a:r>
            <a:r>
              <a:rPr kumimoji="0" lang="zh-CN" altLang="zh-CN" sz="2800" b="1" i="0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 dirty="0"/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9D5634F7-C36C-CF45-476B-51F390B278F2}"/>
              </a:ext>
            </a:extLst>
          </p:cNvPr>
          <p:cNvSpPr txBox="1"/>
          <p:nvPr/>
        </p:nvSpPr>
        <p:spPr>
          <a:xfrm>
            <a:off x="3452648" y="2626610"/>
            <a:ext cx="212521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zh-CN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一次项系数</a:t>
            </a:r>
            <a:r>
              <a:rPr kumimoji="0" lang="zh-CN" altLang="zh-CN" sz="2800" b="1" i="0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68678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9" grpId="0"/>
      <p:bldP spid="11" grpId="0"/>
      <p:bldP spid="13" grpId="0"/>
      <p:bldP spid="15" grpId="0"/>
      <p:bldP spid="17" grpId="0"/>
      <p:bldP spid="1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5732DAD-30D9-8785-2476-EE7304D5E4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9D73BEBE-31F3-262D-5717-730D9A8AD288}"/>
              </a:ext>
            </a:extLst>
          </p:cNvPr>
          <p:cNvSpPr txBox="1"/>
          <p:nvPr/>
        </p:nvSpPr>
        <p:spPr>
          <a:xfrm>
            <a:off x="623620" y="887022"/>
            <a:ext cx="10584735" cy="254197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列一元二次方程解决实际问题</a:t>
            </a:r>
          </a:p>
          <a:p>
            <a:pPr>
              <a:lnSpc>
                <a:spcPct val="200000"/>
              </a:lnSpc>
            </a:pP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根据实际问题建立一元二次方程的关键是审题找等量关系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再根据未知量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未知数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和已知量利用等量关系建立方程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1989046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911777E-4A8F-8F89-0738-5F75F6ACD41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154.jpeg">
            <a:extLst>
              <a:ext uri="{FF2B5EF4-FFF2-40B4-BE49-F238E27FC236}">
                <a16:creationId xmlns:a16="http://schemas.microsoft.com/office/drawing/2014/main" id="{10E64736-9F8E-EA54-7AFB-5283EAAC0F6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625" y="548800"/>
            <a:ext cx="6049858" cy="485755"/>
          </a:xfrm>
          <a:prstGeom prst="rect">
            <a:avLst/>
          </a:prstGeom>
        </p:spPr>
      </p:pic>
      <p:pic>
        <p:nvPicPr>
          <p:cNvPr id="3" name="image155.jpeg">
            <a:extLst>
              <a:ext uri="{FF2B5EF4-FFF2-40B4-BE49-F238E27FC236}">
                <a16:creationId xmlns:a16="http://schemas.microsoft.com/office/drawing/2014/main" id="{03CC3D10-E820-901D-5623-5E56098C7D3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5625" y="1196845"/>
            <a:ext cx="6964869" cy="485755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4C251721-0CF4-CE8F-8F76-6411A0DDF1E9}"/>
              </a:ext>
            </a:extLst>
          </p:cNvPr>
          <p:cNvSpPr txBox="1"/>
          <p:nvPr/>
        </p:nvSpPr>
        <p:spPr>
          <a:xfrm>
            <a:off x="1991715" y="1092680"/>
            <a:ext cx="610651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一元二次方程的定义</a:t>
            </a:r>
            <a:endParaRPr lang="zh-CN" altLang="en-US" sz="28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6" name="image156.jpeg">
            <a:extLst>
              <a:ext uri="{FF2B5EF4-FFF2-40B4-BE49-F238E27FC236}">
                <a16:creationId xmlns:a16="http://schemas.microsoft.com/office/drawing/2014/main" id="{BF40D200-F46F-8B64-BFC9-65526EB1698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0412" y="1997404"/>
            <a:ext cx="773843" cy="351521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12205473-C65A-DD05-BEEB-22EEE7B01EFA}"/>
                  </a:ext>
                </a:extLst>
              </p:cNvPr>
              <p:cNvSpPr txBox="1"/>
              <p:nvPr/>
            </p:nvSpPr>
            <p:spPr>
              <a:xfrm>
                <a:off x="660584" y="1763393"/>
                <a:ext cx="10790465" cy="263174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30000"/>
                  </a:lnSpc>
                  <a:buNone/>
                </a:pP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        (1)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下列方程中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关于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的一元二次方程有</a:t>
                </a:r>
                <a:r>
                  <a:rPr lang="zh-CN" altLang="zh-CN" sz="2800" b="1" u="sng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800" b="1" u="sng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    </a:t>
                </a:r>
                <a:r>
                  <a:rPr lang="zh-CN" altLang="zh-CN" sz="2800" b="1" u="sng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;(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填序号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endParaRPr lang="zh-CN" altLang="zh-CN" sz="2800" b="1" dirty="0"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30000"/>
                  </a:lnSpc>
                  <a:buNone/>
                </a:pP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①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2800" b="1" baseline="300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=0;②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8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</m:e>
                    </m:rad>
                  </m:oMath>
                </a14:m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2800" b="1" baseline="300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-3=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8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𝟓</m:t>
                        </m:r>
                      </m:e>
                    </m:rad>
                  </m:oMath>
                </a14:m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;③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en-US" altLang="zh-CN" sz="2800" b="1" baseline="300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=0;④(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-1)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2800" b="1" baseline="300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+4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𝒎</m:t>
                        </m:r>
                      </m:num>
                      <m:den>
                        <m:r>
                          <a:rPr lang="en-US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=0;⑤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sSup>
                          <m:sSupPr>
                            <m:ctrlPr>
                              <a:rPr lang="zh-CN" altLang="zh-CN" sz="2800" b="1" i="1"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2800" b="1" i="1" smtClean="0"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𝒙</m:t>
                            </m:r>
                          </m:e>
                          <m:sup>
                            <m:r>
                              <a:rPr lang="en-US" altLang="zh-CN" sz="2800" b="1" i="1" smtClean="0"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</m:den>
                    </m:f>
                  </m:oMath>
                </a14:m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𝒙</m:t>
                        </m:r>
                      </m:den>
                    </m:f>
                  </m:oMath>
                </a14:m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=0;⑥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8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zh-CN" altLang="zh-CN" sz="2800" b="1" i="1"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2800" b="1" i="1" smtClean="0"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𝒙</m:t>
                            </m:r>
                          </m:e>
                          <m:sup>
                            <m:r>
                              <a:rPr lang="en-US" altLang="zh-CN" sz="2800" b="1" i="1" smtClean="0"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  <m:r>
                          <a:rPr lang="en-US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</m:t>
                        </m:r>
                      </m:e>
                    </m:rad>
                  </m:oMath>
                </a14:m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=2;⑦(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+1)</a:t>
                </a:r>
                <a:r>
                  <a:rPr lang="en-US" altLang="zh-CN" sz="2800" b="1" baseline="300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2800" b="1" baseline="300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-9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30000"/>
                  </a:lnSpc>
                </a:pP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(2)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关于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的方程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+2)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zh-CN" altLang="zh-CN" sz="28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𝒙</m:t>
                        </m:r>
                      </m:e>
                      <m:sup>
                        <m:d>
                          <m:dPr>
                            <m:begChr m:val="|"/>
                            <m:endChr m:val="|"/>
                            <m:ctrlPr>
                              <a:rPr lang="zh-CN" altLang="zh-CN" sz="2800" b="1" i="1"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r>
                              <a:rPr lang="en-US" altLang="zh-CN" sz="2800" b="1" i="1" smtClean="0"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𝒎</m:t>
                            </m:r>
                          </m:e>
                        </m:d>
                      </m:sup>
                    </m:sSup>
                  </m:oMath>
                </a14:m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mx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-1=0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是一元二次方程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则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zh-CN" altLang="zh-CN" sz="2800" b="1" u="sng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800" b="1" u="sng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</a:t>
                </a:r>
                <a:r>
                  <a:rPr lang="zh-CN" altLang="zh-CN" sz="2800" b="1" u="sng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12205473-C65A-DD05-BEEB-22EEE7B01EF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0584" y="1763393"/>
                <a:ext cx="10790465" cy="2631746"/>
              </a:xfrm>
              <a:prstGeom prst="rect">
                <a:avLst/>
              </a:prstGeom>
              <a:blipFill>
                <a:blip r:embed="rId6"/>
                <a:stretch>
                  <a:fillRect l="-1130" t="-463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文本框 9">
            <a:extLst>
              <a:ext uri="{FF2B5EF4-FFF2-40B4-BE49-F238E27FC236}">
                <a16:creationId xmlns:a16="http://schemas.microsoft.com/office/drawing/2014/main" id="{822C52E2-7D92-03C0-24A7-92A821C246DE}"/>
              </a:ext>
            </a:extLst>
          </p:cNvPr>
          <p:cNvSpPr txBox="1"/>
          <p:nvPr/>
        </p:nvSpPr>
        <p:spPr>
          <a:xfrm>
            <a:off x="663911" y="4577501"/>
            <a:ext cx="10901081" cy="11523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[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方法总结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]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判断一元二次方程必须满足三个条件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:①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是整式方程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;②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只含有一个未知数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;③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未知数的最高次数是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1E6BDBF2-8A53-530B-B557-2417162BFF28}"/>
              </a:ext>
            </a:extLst>
          </p:cNvPr>
          <p:cNvSpPr txBox="1"/>
          <p:nvPr/>
        </p:nvSpPr>
        <p:spPr>
          <a:xfrm>
            <a:off x="7896125" y="1821518"/>
            <a:ext cx="103711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①②</a:t>
            </a:r>
            <a:endParaRPr lang="zh-CN" altLang="en-US" dirty="0"/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D4B06D4F-CA65-A7CE-322C-351AD4888E35}"/>
              </a:ext>
            </a:extLst>
          </p:cNvPr>
          <p:cNvSpPr txBox="1"/>
          <p:nvPr/>
        </p:nvSpPr>
        <p:spPr>
          <a:xfrm>
            <a:off x="9624245" y="3837207"/>
            <a:ext cx="46107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92482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2" grpId="0"/>
      <p:bldP spid="1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3B5F848-354E-E856-51FC-6E8F456A654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157.jpeg">
            <a:extLst>
              <a:ext uri="{FF2B5EF4-FFF2-40B4-BE49-F238E27FC236}">
                <a16:creationId xmlns:a16="http://schemas.microsoft.com/office/drawing/2014/main" id="{BA05AF5B-B296-19C9-A9D2-858E721EB41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9623" y="647630"/>
            <a:ext cx="1637913" cy="467975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1F253431-D7E7-69BA-52DD-A4463E30CE31}"/>
                  </a:ext>
                </a:extLst>
              </p:cNvPr>
              <p:cNvSpPr txBox="1"/>
              <p:nvPr/>
            </p:nvSpPr>
            <p:spPr>
              <a:xfrm>
                <a:off x="659623" y="1219236"/>
                <a:ext cx="7776540" cy="224106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  <a:buNone/>
                </a:pP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下列方程中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是一元二次方程的是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endParaRPr lang="zh-CN" altLang="zh-CN" sz="2800" b="1" dirty="0"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  <a:buNone/>
                </a:pP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A.(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-2)</a:t>
                </a:r>
                <a:r>
                  <a:rPr lang="en-US" altLang="zh-CN" sz="2800" b="1" baseline="300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+4=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2800" b="1" baseline="300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	                B.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2800" b="1" baseline="300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𝒙</m:t>
                        </m:r>
                      </m:den>
                    </m:f>
                  </m:oMath>
                </a14:m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-3=0</a:t>
                </a:r>
                <a:endParaRPr lang="zh-CN" altLang="zh-CN" sz="2800" b="1" dirty="0"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C.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2800" b="1" baseline="300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+2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+2=0	                D.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xy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+2=1</a:t>
                </a:r>
                <a:endParaRPr lang="zh-CN" altLang="zh-CN" sz="2800" b="1" dirty="0"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1F253431-D7E7-69BA-52DD-A4463E30CE3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9623" y="1219236"/>
                <a:ext cx="7776540" cy="2241063"/>
              </a:xfrm>
              <a:prstGeom prst="rect">
                <a:avLst/>
              </a:prstGeom>
              <a:blipFill>
                <a:blip r:embed="rId4"/>
                <a:stretch>
                  <a:fillRect l="-1567" b="-65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8ADB25AC-4800-7843-6866-500CF73A6814}"/>
                  </a:ext>
                </a:extLst>
              </p:cNvPr>
              <p:cNvSpPr txBox="1"/>
              <p:nvPr/>
            </p:nvSpPr>
            <p:spPr>
              <a:xfrm>
                <a:off x="659622" y="3573010"/>
                <a:ext cx="10872755" cy="74385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若关于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的方程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-1)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zh-CN" altLang="zh-CN" sz="28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zh-CN" sz="28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𝒙</m:t>
                        </m:r>
                      </m:e>
                      <m:sup>
                        <m:sSup>
                          <m:sSupPr>
                            <m:ctrlPr>
                              <a:rPr lang="zh-CN" altLang="zh-CN" sz="2800" b="1" i="1"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2800" b="1" i="1"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𝒎</m:t>
                            </m:r>
                          </m:e>
                          <m:sup>
                            <m:r>
                              <a:rPr lang="en-US" altLang="zh-CN" sz="2800" b="1" i="1"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  <m:r>
                          <a:rPr lang="en-US" altLang="zh-CN" sz="28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altLang="zh-CN" sz="28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</m:t>
                        </m:r>
                      </m:sup>
                    </m:sSup>
                  </m:oMath>
                </a14:m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-2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=0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是一元二次方程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则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的值为</a:t>
                </a:r>
                <a:r>
                  <a:rPr lang="zh-CN" altLang="zh-CN" sz="2800" b="1" u="sng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800" b="1" u="sng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</a:t>
                </a:r>
                <a:r>
                  <a:rPr lang="zh-CN" altLang="zh-CN" sz="2800" b="1" u="sng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en-US" sz="2800" b="1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8ADB25AC-4800-7843-6866-500CF73A681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9622" y="3573010"/>
                <a:ext cx="10872755" cy="743858"/>
              </a:xfrm>
              <a:prstGeom prst="rect">
                <a:avLst/>
              </a:prstGeom>
              <a:blipFill>
                <a:blip r:embed="rId5"/>
                <a:stretch>
                  <a:fillRect l="-1121" b="-2213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文本框 11">
            <a:extLst>
              <a:ext uri="{FF2B5EF4-FFF2-40B4-BE49-F238E27FC236}">
                <a16:creationId xmlns:a16="http://schemas.microsoft.com/office/drawing/2014/main" id="{C4D1C483-32D7-05E1-FE06-0F831B615AD4}"/>
              </a:ext>
            </a:extLst>
          </p:cNvPr>
          <p:cNvSpPr txBox="1"/>
          <p:nvPr/>
        </p:nvSpPr>
        <p:spPr>
          <a:xfrm>
            <a:off x="6384020" y="1412860"/>
            <a:ext cx="60508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dirty="0"/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F6BC5E43-5DE2-6D4B-8259-32539FBC3E30}"/>
              </a:ext>
            </a:extLst>
          </p:cNvPr>
          <p:cNvSpPr txBox="1"/>
          <p:nvPr/>
        </p:nvSpPr>
        <p:spPr>
          <a:xfrm>
            <a:off x="10416300" y="3793648"/>
            <a:ext cx="53308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1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</a:t>
            </a:r>
            <a:r>
              <a:rPr kumimoji="0" lang="en-US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273623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D5A28B0-CFC6-E3C9-B3F4-709C767D688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158.jpeg">
            <a:extLst>
              <a:ext uri="{FF2B5EF4-FFF2-40B4-BE49-F238E27FC236}">
                <a16:creationId xmlns:a16="http://schemas.microsoft.com/office/drawing/2014/main" id="{0E055F84-A3E9-6D04-4A62-C2233DAAC99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0959" y="534782"/>
            <a:ext cx="6709936" cy="467975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03D374DF-7684-BD20-8CB2-BE18D9094B8F}"/>
              </a:ext>
            </a:extLst>
          </p:cNvPr>
          <p:cNvSpPr txBox="1"/>
          <p:nvPr/>
        </p:nvSpPr>
        <p:spPr>
          <a:xfrm>
            <a:off x="2097049" y="507159"/>
            <a:ext cx="610651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一元二次方程的一般形式</a:t>
            </a:r>
            <a:r>
              <a:rPr lang="zh-CN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sz="28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5" name="image159.jpeg">
            <a:extLst>
              <a:ext uri="{FF2B5EF4-FFF2-40B4-BE49-F238E27FC236}">
                <a16:creationId xmlns:a16="http://schemas.microsoft.com/office/drawing/2014/main" id="{26AF2E03-C729-BCD6-6912-DBAABB146B2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0959" y="1237099"/>
            <a:ext cx="773843" cy="351521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4F28D815-3A73-0B12-E9D1-AC88B58AA0E5}"/>
              </a:ext>
            </a:extLst>
          </p:cNvPr>
          <p:cNvSpPr txBox="1"/>
          <p:nvPr/>
        </p:nvSpPr>
        <p:spPr>
          <a:xfrm>
            <a:off x="800959" y="1025079"/>
            <a:ext cx="10210836" cy="19495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将一元二次方程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+1)(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-1)=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化成一般形式为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二次项为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二次项系数为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一次项系数为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常数项为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en-US" sz="28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image160.jpeg">
            <a:extLst>
              <a:ext uri="{FF2B5EF4-FFF2-40B4-BE49-F238E27FC236}">
                <a16:creationId xmlns:a16="http://schemas.microsoft.com/office/drawing/2014/main" id="{D69018A3-AE0C-9426-5141-BB9131811D7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11154" y="3315333"/>
            <a:ext cx="1385895" cy="395970"/>
          </a:xfrm>
          <a:prstGeom prst="rect">
            <a:avLst/>
          </a:prstGeom>
        </p:spPr>
      </p:pic>
      <p:sp>
        <p:nvSpPr>
          <p:cNvPr id="10" name="文本框 9">
            <a:extLst>
              <a:ext uri="{FF2B5EF4-FFF2-40B4-BE49-F238E27FC236}">
                <a16:creationId xmlns:a16="http://schemas.microsoft.com/office/drawing/2014/main" id="{C53E9474-AD8E-0503-5166-9142E1043351}"/>
              </a:ext>
            </a:extLst>
          </p:cNvPr>
          <p:cNvSpPr txBox="1"/>
          <p:nvPr/>
        </p:nvSpPr>
        <p:spPr>
          <a:xfrm>
            <a:off x="711154" y="3777628"/>
            <a:ext cx="9501391" cy="195386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一元二次方程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baseline="300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-2(3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-2)-(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-1)=0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的一般形式是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baseline="300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-5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+5=0	             B.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baseline="300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-7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+5=0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baseline="300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+5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-5=0	             D.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baseline="300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-7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-5=0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C8CE968B-0AFB-545A-A01C-7054BBAFD067}"/>
              </a:ext>
            </a:extLst>
          </p:cNvPr>
          <p:cNvSpPr txBox="1"/>
          <p:nvPr/>
        </p:nvSpPr>
        <p:spPr>
          <a:xfrm>
            <a:off x="8832190" y="1151249"/>
            <a:ext cx="161315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1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kumimoji="0" lang="en-US" altLang="zh-CN" sz="2800" b="1" i="0" strike="noStrike" kern="1200" cap="none" spc="0" normalizeH="0" baseline="3000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kumimoji="0" lang="en-US" altLang="zh-CN" sz="2800" b="1" i="1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-x-</a:t>
            </a:r>
            <a:r>
              <a:rPr kumimoji="0" lang="en-US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umimoji="0" lang="en-US" altLang="zh-CN" sz="2800" b="1" i="1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kumimoji="0" lang="en-US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</a:t>
            </a:r>
            <a:endParaRPr lang="zh-CN" altLang="en-US" dirty="0"/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7516B180-F5C6-A54E-4284-523D82DDC336}"/>
              </a:ext>
            </a:extLst>
          </p:cNvPr>
          <p:cNvSpPr txBox="1"/>
          <p:nvPr/>
        </p:nvSpPr>
        <p:spPr>
          <a:xfrm>
            <a:off x="2495750" y="1814742"/>
            <a:ext cx="50403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1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kumimoji="0" lang="en-US" altLang="zh-CN" sz="2800" b="1" i="0" strike="noStrike" kern="1200" cap="none" spc="0" normalizeH="0" baseline="3000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endParaRPr lang="zh-CN" altLang="en-US" dirty="0"/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CDF11ED1-30A3-F689-E4B2-56CC247782E3}"/>
              </a:ext>
            </a:extLst>
          </p:cNvPr>
          <p:cNvSpPr txBox="1"/>
          <p:nvPr/>
        </p:nvSpPr>
        <p:spPr>
          <a:xfrm>
            <a:off x="5663970" y="1814742"/>
            <a:ext cx="28802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endParaRPr lang="zh-CN" altLang="en-US" dirty="0"/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3217EA6A-6E05-1267-480D-49661E206444}"/>
              </a:ext>
            </a:extLst>
          </p:cNvPr>
          <p:cNvSpPr txBox="1"/>
          <p:nvPr/>
        </p:nvSpPr>
        <p:spPr>
          <a:xfrm>
            <a:off x="8806102" y="1814742"/>
            <a:ext cx="53308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1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</a:t>
            </a:r>
            <a:r>
              <a:rPr kumimoji="0" lang="en-US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endParaRPr lang="zh-CN" altLang="en-US" dirty="0"/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D767EA2C-6EC9-C263-9BFD-6451BBDC1FC9}"/>
              </a:ext>
            </a:extLst>
          </p:cNvPr>
          <p:cNvSpPr txBox="1"/>
          <p:nvPr/>
        </p:nvSpPr>
        <p:spPr>
          <a:xfrm>
            <a:off x="1428819" y="2464745"/>
            <a:ext cx="65597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1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</a:t>
            </a:r>
            <a:r>
              <a:rPr kumimoji="0" lang="en-US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endParaRPr lang="zh-CN" altLang="en-US" dirty="0"/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462B867B-BC40-5331-8F57-D306B1006B25}"/>
              </a:ext>
            </a:extLst>
          </p:cNvPr>
          <p:cNvSpPr txBox="1"/>
          <p:nvPr/>
        </p:nvSpPr>
        <p:spPr>
          <a:xfrm>
            <a:off x="8345027" y="4005040"/>
            <a:ext cx="46107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800" b="1" i="0" kern="1200" baseline="0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304264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/>
      <p:bldP spid="16" grpId="0"/>
      <p:bldP spid="18" grpId="0"/>
      <p:bldP spid="20" grpId="0"/>
      <p:bldP spid="2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CD1BCA6-6D30-6265-891D-4E7AE757461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161.jpeg">
            <a:extLst>
              <a:ext uri="{FF2B5EF4-FFF2-40B4-BE49-F238E27FC236}">
                <a16:creationId xmlns:a16="http://schemas.microsoft.com/office/drawing/2014/main" id="{3C434B0D-B11F-4EE4-DF08-8D5444871BE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620" y="692810"/>
            <a:ext cx="6709936" cy="467975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6683664F-7177-EE3B-18A5-3122CBAC6560}"/>
              </a:ext>
            </a:extLst>
          </p:cNvPr>
          <p:cNvSpPr txBox="1"/>
          <p:nvPr/>
        </p:nvSpPr>
        <p:spPr>
          <a:xfrm>
            <a:off x="1919710" y="660112"/>
            <a:ext cx="610651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根据实际问题建立一元二次方程</a:t>
            </a:r>
            <a:endParaRPr lang="zh-CN" altLang="en-US" sz="28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5" name="image162.jpeg">
            <a:extLst>
              <a:ext uri="{FF2B5EF4-FFF2-40B4-BE49-F238E27FC236}">
                <a16:creationId xmlns:a16="http://schemas.microsoft.com/office/drawing/2014/main" id="{AC9B6D06-DA79-90BE-D0DC-0F9270968E3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7350" y="1421364"/>
            <a:ext cx="773843" cy="351521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1190C366-9F71-E1D5-A448-CFCD9488FB8D}"/>
              </a:ext>
            </a:extLst>
          </p:cNvPr>
          <p:cNvSpPr txBox="1"/>
          <p:nvPr/>
        </p:nvSpPr>
        <p:spPr>
          <a:xfrm>
            <a:off x="551615" y="1250808"/>
            <a:ext cx="11016765" cy="11523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根据题意先列出方程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不必求解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再化为一元二次方程的一般形式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并指出二次项系数、一次项系数和常数项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en-US" sz="28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5B0AE931-6C72-6BCB-5838-A35C53563D3F}"/>
              </a:ext>
            </a:extLst>
          </p:cNvPr>
          <p:cNvSpPr txBox="1"/>
          <p:nvPr/>
        </p:nvSpPr>
        <p:spPr>
          <a:xfrm>
            <a:off x="551615" y="2377868"/>
            <a:ext cx="8856615" cy="5922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一个直角三角形的三边长为三个连续偶数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求各边长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7A0D9691-2752-010D-0949-BAAEE5EDF1D9}"/>
              </a:ext>
            </a:extLst>
          </p:cNvPr>
          <p:cNvSpPr txBox="1"/>
          <p:nvPr/>
        </p:nvSpPr>
        <p:spPr>
          <a:xfrm>
            <a:off x="562683" y="3045251"/>
            <a:ext cx="7177817" cy="28328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解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:(1)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设该直角三角形的三边长分别为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x-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2(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x-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&gt;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0,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且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为偶数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),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x+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根据题意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得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x+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2)</a:t>
            </a:r>
            <a:r>
              <a:rPr lang="en-US" altLang="zh-CN" sz="2800" b="1" baseline="30000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x-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2)</a:t>
            </a:r>
            <a:r>
              <a:rPr lang="en-US" altLang="zh-CN" sz="2800" b="1" baseline="30000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+x</a:t>
            </a:r>
            <a:r>
              <a:rPr lang="en-US" altLang="zh-CN" sz="2800" b="1" baseline="30000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一般形式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baseline="30000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二次项系数为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1,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一次项系数为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8,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常数项为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87679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8F3AE7F-EB4E-9178-F6BF-5737662A6B0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04B19253-D78F-568F-BFD1-32D1D466281A}"/>
              </a:ext>
            </a:extLst>
          </p:cNvPr>
          <p:cNvSpPr txBox="1"/>
          <p:nvPr/>
        </p:nvSpPr>
        <p:spPr>
          <a:xfrm>
            <a:off x="551615" y="548800"/>
            <a:ext cx="11088770" cy="13031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一个两位数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十位数字比个位数字小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若把这个数的十位数字与个位数字对调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那么得到的新两位数与原两位数的积为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268,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求新的两位数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37E7889-854D-FA4E-CFA7-1524CA482AA5}"/>
              </a:ext>
            </a:extLst>
          </p:cNvPr>
          <p:cNvSpPr txBox="1"/>
          <p:nvPr/>
        </p:nvSpPr>
        <p:spPr>
          <a:xfrm>
            <a:off x="568212" y="1988900"/>
            <a:ext cx="9776083" cy="25958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None/>
            </a:pP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设原两位数的个位数字为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则十位数字为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y-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3),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根据题意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得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buNone/>
            </a:pP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[10(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y-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3)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+y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][10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y+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y-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3)]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268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buNone/>
            </a:pP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一般形式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2800" b="1" baseline="30000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y-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18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二次项系数为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1,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一次项系数为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3,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常数项为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18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557086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课件模板（2016.6）</Template>
  <TotalTime>4019</TotalTime>
  <Words>884</Words>
  <Application>Microsoft Office PowerPoint</Application>
  <PresentationFormat>宽屏</PresentationFormat>
  <Paragraphs>68</Paragraphs>
  <Slides>10</Slides>
  <Notes>10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7" baseType="lpstr">
      <vt:lpstr>黑体</vt:lpstr>
      <vt:lpstr>Arial</vt:lpstr>
      <vt:lpstr>Calibri</vt:lpstr>
      <vt:lpstr>Calibri Light</vt:lpstr>
      <vt:lpstr>Cambria Math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lastModifiedBy>PC</cp:lastModifiedBy>
  <cp:revision>239</cp:revision>
  <dcterms:created xsi:type="dcterms:W3CDTF">2024-04-24T12:16:00Z</dcterms:created>
  <dcterms:modified xsi:type="dcterms:W3CDTF">2025-04-02T11:28:02Z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KSORubyTemplateID">
    <vt:lpwstr>13</vt:lpwstr>
  </property>
  <property fmtid="{D5CDD505-2E9C-101B-9397-08002B2CF9AE}" pid="4" name="ICV">
    <vt:lpwstr>C1F74F484A28490C9854105CB33BFC36_13</vt:lpwstr>
  </property>
</Properties>
</file>