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" ContentType="image/ti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sldIdLst>
    <p:sldId id="4728" r:id="rId2"/>
    <p:sldId id="5161" r:id="rId3"/>
    <p:sldId id="5162" r:id="rId4"/>
    <p:sldId id="5163" r:id="rId5"/>
    <p:sldId id="5164" r:id="rId6"/>
    <p:sldId id="5165" r:id="rId7"/>
    <p:sldId id="5166" r:id="rId8"/>
    <p:sldId id="5167" r:id="rId9"/>
    <p:sldId id="5168" r:id="rId10"/>
    <p:sldId id="5169" r:id="rId11"/>
    <p:sldId id="5170" r:id="rId12"/>
  </p:sldIdLst>
  <p:sldSz cx="12192000" cy="6858000"/>
  <p:notesSz cx="6858000" cy="9144000"/>
  <p:defaultTextStyle>
    <a:defPPr>
      <a:defRPr lang="zh-CN"/>
    </a:defPPr>
    <a:lvl1pPr marL="0" lvl="0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1pPr>
    <a:lvl2pPr marL="457200" lvl="1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2pPr>
    <a:lvl3pPr marL="914400" lvl="2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3pPr>
    <a:lvl4pPr marL="1371600" lvl="3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4pPr>
    <a:lvl5pPr marL="1828800" lvl="4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5pPr>
    <a:lvl6pPr marL="2286000" lvl="5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6pPr>
    <a:lvl7pPr marL="2743200" lvl="6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7pPr>
    <a:lvl8pPr marL="3200400" lvl="7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8pPr>
    <a:lvl9pPr marL="3657600" lvl="8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51" userDrawn="1">
          <p15:clr>
            <a:srgbClr val="A4A3A4"/>
          </p15:clr>
        </p15:guide>
        <p15:guide id="2" pos="3882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PC" initials="P" lastIdx="1" clrIdx="0">
    <p:extLst>
      <p:ext uri="{19B8F6BF-5375-455C-9EA6-DF929625EA0E}">
        <p15:presenceInfo xmlns:p15="http://schemas.microsoft.com/office/powerpoint/2012/main" userId="PC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B251C"/>
    <a:srgbClr val="E5F5FC"/>
    <a:srgbClr val="00ADE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950" autoAdjust="0"/>
    <p:restoredTop sz="89276" autoAdjust="0"/>
  </p:normalViewPr>
  <p:slideViewPr>
    <p:cSldViewPr showGuides="1">
      <p:cViewPr varScale="1">
        <p:scale>
          <a:sx n="72" d="100"/>
          <a:sy n="72" d="100"/>
        </p:scale>
        <p:origin x="1152" y="53"/>
      </p:cViewPr>
      <p:guideLst>
        <p:guide orient="horz" pos="2251"/>
        <p:guide pos="388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 smtClean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076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Calibri" panose="020F0502020204030204" pitchFamily="34" charset="0"/>
                <a:ea typeface="等线" panose="02010600030101010101" pitchFamily="2" charset="-122"/>
                <a:cs typeface="+mn-cs"/>
              </a:rPr>
              <a:t>‹#›</a:t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C9956C-5C09-AD8D-3F14-A5E4714866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0D8F74A8-2F8E-478F-30A7-65E867E808D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0F26247B-DEC4-E4AA-D637-661BEE188C74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532894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3B0158-CD28-1ACA-7AA9-EFC6EA5466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154CF9E7-669B-B8B5-3A79-1A89046EC6B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E7524CE3-2B6A-83DA-E8FF-097936677FE6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5748793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F575FF-B55E-C862-3541-757FB449F7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394DE8CE-0AB7-4DED-6C41-75AB9F64D15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94B1EEF1-2075-CC05-CF4E-77031E26BA16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78527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199F6CF-CD84-A2CF-4487-3090255144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43D434FF-7637-C9F5-60E5-78DAAE07A94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131BB412-110C-B7B2-8538-CBC424B7A361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641578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C047AFD-9BB6-A1EA-803A-0F706203C3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624CD3D9-A370-972C-5748-686D7E14276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64F6C930-4A8A-BA7D-941D-A2F081B3B0AF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17588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8FE1CEA-4DE6-7A85-094C-FF87017DD0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59390CEE-AC29-EFAB-8C7F-857BD4F8347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D6BA934A-7C2E-6095-785B-9F155DD24053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670685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B772C4-12F2-F94A-A590-E01C022521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14528026-868D-D012-C11E-22D2BB0EBBB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18EEA987-6EAC-021F-570D-D9F4CAFAC3A3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558052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5AEF192-EF81-16E6-CB90-379A277443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BF23B051-FA33-8B06-4674-379D50DF42A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3F3B048B-DB03-63BC-DCFA-39C4742DFA85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736572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5C56808-5497-3FAC-F53C-DE7C0D8DE8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004EA252-A7A9-9E3E-B3B2-32651E6B6B4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5F1CFAD0-CA0A-6DA2-A1B2-E34C61089955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60393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690766-976F-5BB7-7B5F-3CAC3D0C20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19D013B3-B6EA-FC2C-BA04-B309A4F0F42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891471CA-0D34-CE89-B1C8-F94DFE40EECD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260010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84B310-6676-ADA9-37F2-94F3EBB01C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8C4BD969-A51D-1C62-35EA-05609C9281B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820FEADB-5038-0114-CCCA-B9E1B115B8D1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969739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版式@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00" r="48055"/>
          <a:stretch>
            <a:fillRect/>
          </a:stretch>
        </p:blipFill>
        <p:spPr bwMode="auto">
          <a:xfrm>
            <a:off x="479611" y="476795"/>
            <a:ext cx="3168220" cy="460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 userDrawn="1"/>
        </p:nvSpPr>
        <p:spPr>
          <a:xfrm>
            <a:off x="1199660" y="476795"/>
            <a:ext cx="1584110" cy="460376"/>
          </a:xfrm>
          <a:prstGeom prst="rect">
            <a:avLst/>
          </a:prstGeom>
          <a:solidFill>
            <a:srgbClr val="E5F5F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 userDrawn="1"/>
        </p:nvSpPr>
        <p:spPr>
          <a:xfrm>
            <a:off x="1847705" y="414595"/>
            <a:ext cx="5517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00ADED"/>
                </a:solidFill>
              </a:rPr>
              <a:t>@</a:t>
            </a:r>
            <a:endParaRPr lang="zh-CN" altLang="en-US" sz="3200" dirty="0">
              <a:solidFill>
                <a:srgbClr val="00ADED"/>
              </a:solidFill>
            </a:endParaRPr>
          </a:p>
        </p:txBody>
      </p:sp>
      <p:sp>
        <p:nvSpPr>
          <p:cNvPr id="2" name="文本框 1"/>
          <p:cNvSpPr txBox="1"/>
          <p:nvPr userDrawn="1"/>
        </p:nvSpPr>
        <p:spPr>
          <a:xfrm>
            <a:off x="381000" y="381000"/>
            <a:ext cx="3810000" cy="36933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altLang="zh-CN"/>
              <a:t>@</a:t>
            </a:r>
            <a:r>
              <a:rPr lang="zh-CN" altLang="en-US"/>
              <a:t>知识导航；</a:t>
            </a:r>
            <a:r>
              <a:rPr lang="en-US" altLang="zh-CN"/>
              <a:t>@</a:t>
            </a:r>
            <a:r>
              <a:rPr lang="zh-CN" altLang="en-US"/>
              <a:t>典例导思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知识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00" r="48055"/>
          <a:stretch>
            <a:fillRect/>
          </a:stretch>
        </p:blipFill>
        <p:spPr bwMode="auto">
          <a:xfrm>
            <a:off x="479611" y="476795"/>
            <a:ext cx="3168220" cy="460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 userDrawn="1"/>
        </p:nvSpPr>
        <p:spPr>
          <a:xfrm>
            <a:off x="1199660" y="476795"/>
            <a:ext cx="1584110" cy="460376"/>
          </a:xfrm>
          <a:prstGeom prst="rect">
            <a:avLst/>
          </a:prstGeom>
          <a:solidFill>
            <a:srgbClr val="E5F5F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 userDrawn="1"/>
        </p:nvSpPr>
        <p:spPr>
          <a:xfrm>
            <a:off x="1847705" y="414595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solidFill>
                  <a:srgbClr val="00ADED"/>
                </a:solidFill>
              </a:rPr>
              <a:t>知识导航</a:t>
            </a:r>
            <a:endParaRPr lang="zh-CN" altLang="en-US" sz="3200" dirty="0">
              <a:solidFill>
                <a:srgbClr val="00ADED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典例导思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00" r="48055"/>
          <a:stretch>
            <a:fillRect/>
          </a:stretch>
        </p:blipFill>
        <p:spPr bwMode="auto">
          <a:xfrm>
            <a:off x="479611" y="476795"/>
            <a:ext cx="3168220" cy="460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 userDrawn="1"/>
        </p:nvSpPr>
        <p:spPr>
          <a:xfrm>
            <a:off x="1199660" y="476795"/>
            <a:ext cx="1584110" cy="460376"/>
          </a:xfrm>
          <a:prstGeom prst="rect">
            <a:avLst/>
          </a:prstGeom>
          <a:solidFill>
            <a:srgbClr val="E5F5F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 userDrawn="1"/>
        </p:nvSpPr>
        <p:spPr>
          <a:xfrm>
            <a:off x="1847705" y="414595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solidFill>
                  <a:srgbClr val="00ADED"/>
                </a:solidFill>
              </a:rPr>
              <a:t>典例导思</a:t>
            </a:r>
            <a:endParaRPr lang="zh-CN" altLang="en-US" sz="3200" dirty="0">
              <a:solidFill>
                <a:srgbClr val="00ADED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" descr="高分突破·课件模板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-11112" y="-7937"/>
            <a:ext cx="12214225" cy="6873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407035" y="6165215"/>
            <a:ext cx="1901825" cy="69342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ti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png"/><Relationship Id="rId4" Type="http://schemas.openxmlformats.org/officeDocument/2006/relationships/image" Target="../media/image2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TI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jpeg"/><Relationship Id="rId4" Type="http://schemas.openxmlformats.org/officeDocument/2006/relationships/image" Target="../media/image6.ti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T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ti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ti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4.TIF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TI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18.TIF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D182C5-CFF7-EE65-2A0E-C338E3E9E7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98847A2F-E19E-17FE-D2D2-111CE584CE12}"/>
              </a:ext>
            </a:extLst>
          </p:cNvPr>
          <p:cNvSpPr txBox="1"/>
          <p:nvPr/>
        </p:nvSpPr>
        <p:spPr>
          <a:xfrm>
            <a:off x="2927780" y="2636945"/>
            <a:ext cx="7084710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课时　平行投影</a:t>
            </a:r>
          </a:p>
        </p:txBody>
      </p:sp>
    </p:spTree>
    <p:extLst>
      <p:ext uri="{BB962C8B-B14F-4D97-AF65-F5344CB8AC3E}">
        <p14:creationId xmlns:p14="http://schemas.microsoft.com/office/powerpoint/2010/main" val="210119808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6BD29CD-861A-2460-9268-257FAE3CCE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273.jpeg">
            <a:extLst>
              <a:ext uri="{FF2B5EF4-FFF2-40B4-BE49-F238E27FC236}">
                <a16:creationId xmlns:a16="http://schemas.microsoft.com/office/drawing/2014/main" id="{E4695B0E-CE25-0542-F853-E9CE5C6542D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625" y="548800"/>
            <a:ext cx="6709936" cy="467975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4D02F4AA-36C6-B316-C0E5-4EF5AD8AB2B7}"/>
              </a:ext>
            </a:extLst>
          </p:cNvPr>
          <p:cNvSpPr txBox="1"/>
          <p:nvPr/>
        </p:nvSpPr>
        <p:spPr>
          <a:xfrm>
            <a:off x="2063720" y="493555"/>
            <a:ext cx="172812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正投影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5" name="image274.jpeg">
            <a:extLst>
              <a:ext uri="{FF2B5EF4-FFF2-40B4-BE49-F238E27FC236}">
                <a16:creationId xmlns:a16="http://schemas.microsoft.com/office/drawing/2014/main" id="{25BC5D19-4F1F-A966-734C-EFFB409825C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5625" y="1196845"/>
            <a:ext cx="701838" cy="318812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AC993789-53E5-482A-88D8-E52D3631946A}"/>
              </a:ext>
            </a:extLst>
          </p:cNvPr>
          <p:cNvSpPr txBox="1"/>
          <p:nvPr/>
        </p:nvSpPr>
        <p:spPr>
          <a:xfrm>
            <a:off x="645528" y="1072020"/>
            <a:ext cx="10603256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一个圆柱体的轴截面平行于投影面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圆柱体的正投影是边长为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的正方形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求这个圆柱的表面积和体积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FCA143B7-659E-D677-47AD-7526845F4A6A}"/>
                  </a:ext>
                </a:extLst>
              </p:cNvPr>
              <p:cNvSpPr txBox="1"/>
              <p:nvPr/>
            </p:nvSpPr>
            <p:spPr>
              <a:xfrm>
                <a:off x="645528" y="2081372"/>
                <a:ext cx="7754632" cy="243502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由题意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得</a:t>
                </a:r>
              </a:p>
              <a:p>
                <a:pPr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圆柱体的底面半径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r=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𝟒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高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h=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S</a:t>
                </a:r>
                <a:r>
                  <a:rPr lang="zh-CN" altLang="zh-CN" sz="28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侧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2π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rh=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2π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16π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S</a:t>
                </a:r>
                <a:r>
                  <a:rPr lang="zh-CN" altLang="zh-CN" sz="28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表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=S</a:t>
                </a:r>
                <a:r>
                  <a:rPr lang="zh-CN" altLang="zh-CN" sz="28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侧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S</a:t>
                </a:r>
                <a:r>
                  <a:rPr lang="zh-CN" altLang="zh-CN" sz="28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底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16π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π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baseline="30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16π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8π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24π,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V=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π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r</a:t>
                </a:r>
                <a:r>
                  <a:rPr lang="en-US" altLang="zh-CN" sz="2800" b="1" baseline="30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h=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π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baseline="30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16π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FCA143B7-659E-D677-47AD-7526845F4A6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5528" y="2081372"/>
                <a:ext cx="7754632" cy="2435026"/>
              </a:xfrm>
              <a:prstGeom prst="rect">
                <a:avLst/>
              </a:prstGeom>
              <a:blipFill>
                <a:blip r:embed="rId5"/>
                <a:stretch>
                  <a:fillRect l="-1651" t="-3250" b="-62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文本框 12">
            <a:extLst>
              <a:ext uri="{FF2B5EF4-FFF2-40B4-BE49-F238E27FC236}">
                <a16:creationId xmlns:a16="http://schemas.microsoft.com/office/drawing/2014/main" id="{F5E932F7-BD29-B976-5F76-9ECA4249D4CA}"/>
              </a:ext>
            </a:extLst>
          </p:cNvPr>
          <p:cNvSpPr txBox="1"/>
          <p:nvPr/>
        </p:nvSpPr>
        <p:spPr>
          <a:xfrm>
            <a:off x="645528" y="4588933"/>
            <a:ext cx="10778842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[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思维点拨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]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物体的正投影可看作是从观察方向看到的物体的最大截面图形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;(2)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正投影计算的关键是找准物体与其正投影之间的对应关系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然后根据图形的相关计算公式进行计算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5962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CDC1A7-FD2A-E20D-EBD1-7ADA7CF79D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275.jpeg">
            <a:extLst>
              <a:ext uri="{FF2B5EF4-FFF2-40B4-BE49-F238E27FC236}">
                <a16:creationId xmlns:a16="http://schemas.microsoft.com/office/drawing/2014/main" id="{E066622A-7022-B749-5A75-B6AB5D0FD1A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620" y="536496"/>
            <a:ext cx="1637913" cy="467975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FC89B020-A555-943D-7107-1FD0F28D79DD}"/>
              </a:ext>
            </a:extLst>
          </p:cNvPr>
          <p:cNvSpPr txBox="1"/>
          <p:nvPr/>
        </p:nvSpPr>
        <p:spPr>
          <a:xfrm>
            <a:off x="623619" y="1120382"/>
            <a:ext cx="10728745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当棱长为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cm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的正方体的某个面平行于投影面时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这个面的正投影的面积为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A.20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cm</a:t>
            </a:r>
            <a:r>
              <a:rPr lang="en-US" altLang="zh-CN" sz="2800" b="1" baseline="30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             B.300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cm</a:t>
            </a:r>
            <a:r>
              <a:rPr lang="en-US" altLang="zh-CN" sz="2800" b="1" baseline="30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C.400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cm</a:t>
            </a:r>
            <a:r>
              <a:rPr lang="en-US" altLang="zh-CN" sz="2800" b="1" baseline="30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             D.600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cm</a:t>
            </a:r>
            <a:r>
              <a:rPr lang="en-US" altLang="zh-CN" sz="2800" b="1" baseline="30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CB59CAE-AED4-D344-A4CE-75D22A66E05A}"/>
              </a:ext>
            </a:extLst>
          </p:cNvPr>
          <p:cNvSpPr txBox="1"/>
          <p:nvPr/>
        </p:nvSpPr>
        <p:spPr>
          <a:xfrm>
            <a:off x="623620" y="2996970"/>
            <a:ext cx="1123278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如图所示的四个几何体中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正投影可能是四边形的几何体共有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65C96222-FA6D-BEBC-8394-312373066F1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34577" y="3717020"/>
            <a:ext cx="5722845" cy="2234902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87653117-61E7-F905-B7BD-B6D0B770C9D2}"/>
              </a:ext>
            </a:extLst>
          </p:cNvPr>
          <p:cNvSpPr txBox="1"/>
          <p:nvPr/>
        </p:nvSpPr>
        <p:spPr>
          <a:xfrm>
            <a:off x="2423745" y="1507497"/>
            <a:ext cx="43203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dirty="0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45122AC6-058A-9A84-7DB6-8534BDC9F8DF}"/>
              </a:ext>
            </a:extLst>
          </p:cNvPr>
          <p:cNvSpPr txBox="1"/>
          <p:nvPr/>
        </p:nvSpPr>
        <p:spPr>
          <a:xfrm>
            <a:off x="10560310" y="2996970"/>
            <a:ext cx="38824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30175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4377C5-0397-33DD-097A-E325EACB8E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254.jpeg">
            <a:extLst>
              <a:ext uri="{FF2B5EF4-FFF2-40B4-BE49-F238E27FC236}">
                <a16:creationId xmlns:a16="http://schemas.microsoft.com/office/drawing/2014/main" id="{72A03EE0-BFA2-8DEF-A219-A2910579531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630" y="548800"/>
            <a:ext cx="6696465" cy="537672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8962F61E-165D-D5CC-F137-2DDA57042C38}"/>
              </a:ext>
            </a:extLst>
          </p:cNvPr>
          <p:cNvSpPr txBox="1"/>
          <p:nvPr/>
        </p:nvSpPr>
        <p:spPr>
          <a:xfrm>
            <a:off x="734572" y="1196845"/>
            <a:ext cx="10833808" cy="46964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平行投影的定义</a:t>
            </a:r>
          </a:p>
          <a:p>
            <a:pPr>
              <a:lnSpc>
                <a:spcPct val="120000"/>
              </a:lnSpc>
              <a:buNone/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由平行光线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如太阳光线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所形成的投影称为平行投影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正投影的定义</a:t>
            </a:r>
          </a:p>
          <a:p>
            <a:pPr>
              <a:lnSpc>
                <a:spcPct val="120000"/>
              </a:lnSpc>
              <a:buNone/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平行光线与投影面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这时的投影称为正投影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buNone/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注意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同一时刻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在阳光照射下物高与影长成正比例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正投影是特殊的平行投影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它不是中心投影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一天之中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影子方向变化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正西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西北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正北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东北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正东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北半球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影子长度变化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长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短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长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FE2F3B5-DFC8-A764-3E19-33904943B53B}"/>
              </a:ext>
            </a:extLst>
          </p:cNvPr>
          <p:cNvSpPr txBox="1"/>
          <p:nvPr/>
        </p:nvSpPr>
        <p:spPr>
          <a:xfrm>
            <a:off x="3791840" y="2780955"/>
            <a:ext cx="100807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垂直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717132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0A628A-529E-8537-EF0E-660AA314BE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255.jpeg">
            <a:extLst>
              <a:ext uri="{FF2B5EF4-FFF2-40B4-BE49-F238E27FC236}">
                <a16:creationId xmlns:a16="http://schemas.microsoft.com/office/drawing/2014/main" id="{E64840A3-4CC8-2CA3-72FA-322AA62DDF2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630" y="548800"/>
            <a:ext cx="6049858" cy="485755"/>
          </a:xfrm>
          <a:prstGeom prst="rect">
            <a:avLst/>
          </a:prstGeom>
        </p:spPr>
      </p:pic>
      <p:pic>
        <p:nvPicPr>
          <p:cNvPr id="3" name="image256.jpeg">
            <a:extLst>
              <a:ext uri="{FF2B5EF4-FFF2-40B4-BE49-F238E27FC236}">
                <a16:creationId xmlns:a16="http://schemas.microsoft.com/office/drawing/2014/main" id="{B0061EEC-724C-C8C3-D895-D5A1717ADA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0309" y="1196845"/>
            <a:ext cx="6964869" cy="485755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4A2D5E99-72A7-A56D-C996-02A329E94FC4}"/>
              </a:ext>
            </a:extLst>
          </p:cNvPr>
          <p:cNvSpPr txBox="1"/>
          <p:nvPr/>
        </p:nvSpPr>
        <p:spPr>
          <a:xfrm>
            <a:off x="2063720" y="1122286"/>
            <a:ext cx="610840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太阳光下物体影子的变化规律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image257.jpeg">
            <a:extLst>
              <a:ext uri="{FF2B5EF4-FFF2-40B4-BE49-F238E27FC236}">
                <a16:creationId xmlns:a16="http://schemas.microsoft.com/office/drawing/2014/main" id="{F1F02199-CE49-AE6F-0AB2-DCF1E78FD6D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0309" y="1873894"/>
            <a:ext cx="673340" cy="305867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DE1D9F0E-0BE4-DE36-2903-3012CE2323FB}"/>
              </a:ext>
            </a:extLst>
          </p:cNvPr>
          <p:cNvSpPr txBox="1"/>
          <p:nvPr/>
        </p:nvSpPr>
        <p:spPr>
          <a:xfrm>
            <a:off x="587617" y="1802446"/>
            <a:ext cx="11016765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如图是小红在某天四个时刻看到一根木棒及其影子的情况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那么她看到的先后顺序是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</a:p>
          <a:p>
            <a:pPr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A.①②③④	                          B.④③①②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C.④①③②	                          D.②①③④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3EC91606-20A9-43D2-2933-70C8E6218D7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029297" y="3738174"/>
            <a:ext cx="8420312" cy="1815882"/>
          </a:xfrm>
          <a:prstGeom prst="rect">
            <a:avLst/>
          </a:prstGeom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id="{9FF3D47B-4C37-DA4B-7FCB-A5F6BBF2BE06}"/>
              </a:ext>
            </a:extLst>
          </p:cNvPr>
          <p:cNvSpPr txBox="1"/>
          <p:nvPr/>
        </p:nvSpPr>
        <p:spPr>
          <a:xfrm>
            <a:off x="4232743" y="2276920"/>
            <a:ext cx="49516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74600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77D11E8-FD15-3C1B-C17C-BD8ACDA544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B44A5B2F-49A5-6872-3264-17FD1E43D713}"/>
              </a:ext>
            </a:extLst>
          </p:cNvPr>
          <p:cNvSpPr txBox="1"/>
          <p:nvPr/>
        </p:nvSpPr>
        <p:spPr>
          <a:xfrm>
            <a:off x="479610" y="1484865"/>
            <a:ext cx="11088770" cy="25958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[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规律总结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]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影子的长短和方向的变化规律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一天中不同时刻物体影子的长短和方向是不同的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在北半球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以冬季为例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一天中不同的时刻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影子的方向是按“正西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西北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正北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东北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正东”的顺序变化的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影子的长短是从早晨到中午由长逐渐变短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从中午到下午由短逐渐变长的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39693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688AC3E-6E98-6802-0422-8A72BD8282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263.jpeg">
            <a:extLst>
              <a:ext uri="{FF2B5EF4-FFF2-40B4-BE49-F238E27FC236}">
                <a16:creationId xmlns:a16="http://schemas.microsoft.com/office/drawing/2014/main" id="{210EEA6F-10EA-CE4B-E9EF-12B229B8E2F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620" y="620805"/>
            <a:ext cx="1637913" cy="467975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860BB401-598B-F97E-78B2-51201B64AA14}"/>
              </a:ext>
            </a:extLst>
          </p:cNvPr>
          <p:cNvSpPr txBox="1"/>
          <p:nvPr/>
        </p:nvSpPr>
        <p:spPr>
          <a:xfrm>
            <a:off x="635114" y="1268850"/>
            <a:ext cx="11077275" cy="26001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28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28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是一物体在不同时刻阳光下的影子情况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按照时间的先后顺序排列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正确的是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50000"/>
              </a:lnSpc>
              <a:buNone/>
            </a:pPr>
            <a:r>
              <a:rPr lang="en-US" altLang="zh-CN" sz="28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en-US" altLang="zh-CN" sz="2800" b="1" i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en-US" altLang="zh-CN" sz="2800" b="1" i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28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en-US" altLang="zh-CN" sz="2800" b="1" i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28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en-US" altLang="zh-CN" sz="2800" b="1" i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     </a:t>
            </a:r>
            <a:r>
              <a:rPr lang="en-US" altLang="zh-CN" sz="28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en-US" altLang="zh-CN" sz="2800" b="1" i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en-US" altLang="zh-CN" sz="2800" b="1" i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28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en-US" altLang="zh-CN" sz="2800" b="1" i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28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en-US" altLang="zh-CN" sz="2800" b="1" i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en-US" altLang="zh-CN" sz="2800" b="1" i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28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en-US" altLang="zh-CN" sz="2800" b="1" i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28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en-US" altLang="zh-CN" sz="2800" b="1" i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28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en-US" altLang="zh-CN" sz="2800" b="1" i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     </a:t>
            </a:r>
            <a:r>
              <a:rPr lang="en-US" altLang="zh-CN" sz="28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en-US" altLang="zh-CN" sz="2800" b="1" i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28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en-US" altLang="zh-CN" sz="2800" b="1" i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28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en-US" altLang="zh-CN" sz="2800" b="1" i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28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en-US" altLang="zh-CN" sz="2800" b="1" i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5" name="image264.jpeg">
            <a:extLst>
              <a:ext uri="{FF2B5EF4-FFF2-40B4-BE49-F238E27FC236}">
                <a16:creationId xmlns:a16="http://schemas.microsoft.com/office/drawing/2014/main" id="{08BE64B7-7FB7-AB64-6D03-E83372CA104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07730" y="3941054"/>
            <a:ext cx="8149775" cy="1648096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03EEAA78-860C-776A-BCEA-79A33825D2FC}"/>
              </a:ext>
            </a:extLst>
          </p:cNvPr>
          <p:cNvSpPr txBox="1"/>
          <p:nvPr/>
        </p:nvSpPr>
        <p:spPr>
          <a:xfrm>
            <a:off x="4007855" y="2074733"/>
            <a:ext cx="46025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81745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FD0710-0EA7-C915-3B77-3A2B7A576A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40C9AFB3-B9B2-B6B5-8785-E2714655A425}"/>
              </a:ext>
            </a:extLst>
          </p:cNvPr>
          <p:cNvSpPr txBox="1"/>
          <p:nvPr/>
        </p:nvSpPr>
        <p:spPr>
          <a:xfrm>
            <a:off x="839635" y="980830"/>
            <a:ext cx="10224710" cy="13031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小明拿一个等边三角形木板在阳光下玩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等边三角形木板在地面上形成的投影可能是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填序号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image265.jpeg">
            <a:extLst>
              <a:ext uri="{FF2B5EF4-FFF2-40B4-BE49-F238E27FC236}">
                <a16:creationId xmlns:a16="http://schemas.microsoft.com/office/drawing/2014/main" id="{20D096C2-B48A-444A-057B-11F4CDCDEE7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7730" y="2780955"/>
            <a:ext cx="7102112" cy="1565965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395BC4D2-135F-69EC-FBA9-DFAD2AB6FEFF}"/>
              </a:ext>
            </a:extLst>
          </p:cNvPr>
          <p:cNvSpPr txBox="1"/>
          <p:nvPr/>
        </p:nvSpPr>
        <p:spPr>
          <a:xfrm>
            <a:off x="4367880" y="1760787"/>
            <a:ext cx="136809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①③④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271944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C7BE58-BB27-4474-4680-177D7D33A9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266.jpeg">
            <a:extLst>
              <a:ext uri="{FF2B5EF4-FFF2-40B4-BE49-F238E27FC236}">
                <a16:creationId xmlns:a16="http://schemas.microsoft.com/office/drawing/2014/main" id="{8A63AA4C-9383-E927-54E3-165E125D85F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635" y="692810"/>
            <a:ext cx="6709936" cy="467975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587E91FA-2F81-CE0B-AF24-DEA994EE8664}"/>
              </a:ext>
            </a:extLst>
          </p:cNvPr>
          <p:cNvSpPr txBox="1"/>
          <p:nvPr/>
        </p:nvSpPr>
        <p:spPr>
          <a:xfrm>
            <a:off x="2279735" y="635623"/>
            <a:ext cx="610840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平行投影的应用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5" name="image267.jpeg">
            <a:extLst>
              <a:ext uri="{FF2B5EF4-FFF2-40B4-BE49-F238E27FC236}">
                <a16:creationId xmlns:a16="http://schemas.microsoft.com/office/drawing/2014/main" id="{DFFA00EB-28AA-2B32-A246-A55AB47C8D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5079" y="1477651"/>
            <a:ext cx="673340" cy="305867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E1BB1024-CF80-EB0D-C1CC-3201EA3A3A00}"/>
              </a:ext>
            </a:extLst>
          </p:cNvPr>
          <p:cNvSpPr txBox="1"/>
          <p:nvPr/>
        </p:nvSpPr>
        <p:spPr>
          <a:xfrm>
            <a:off x="676305" y="1232960"/>
            <a:ext cx="10944760" cy="19495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已知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是直立在地面上的两根立柱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=5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某一时刻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在阳光下的投影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=4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请你画出此时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在阳光下的投影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F682F691-8DAC-58A8-28F7-A09F7BE4ED9F}"/>
              </a:ext>
            </a:extLst>
          </p:cNvPr>
          <p:cNvSpPr txBox="1"/>
          <p:nvPr/>
        </p:nvSpPr>
        <p:spPr>
          <a:xfrm>
            <a:off x="732417" y="3264664"/>
            <a:ext cx="6108404" cy="19495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:(1)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如答案图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作法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连接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过点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DF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∥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交直线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于点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EF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就是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在阳光下的投影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0" name="image268.jpeg">
            <a:extLst>
              <a:ext uri="{FF2B5EF4-FFF2-40B4-BE49-F238E27FC236}">
                <a16:creationId xmlns:a16="http://schemas.microsoft.com/office/drawing/2014/main" id="{2C0524EE-E7CC-5C4D-8310-CBC11C20D13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64095" y="2838609"/>
            <a:ext cx="3940409" cy="1673848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EBB80F56-1F09-F464-E421-B714796B89F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259992" y="2708950"/>
            <a:ext cx="4235277" cy="23413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4057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90A1BC-35E8-42EA-5416-4350423FCF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D408D896-0A86-C308-9789-D19A1C63A646}"/>
              </a:ext>
            </a:extLst>
          </p:cNvPr>
          <p:cNvSpPr txBox="1"/>
          <p:nvPr/>
        </p:nvSpPr>
        <p:spPr>
          <a:xfrm>
            <a:off x="668598" y="585228"/>
            <a:ext cx="10467752" cy="13031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在测量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的投影时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同时测量出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在阳光下的投影长为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请计算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的长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CDD44A2D-1865-0417-A123-C38953904500}"/>
                  </a:ext>
                </a:extLst>
              </p:cNvPr>
              <p:cNvSpPr txBox="1"/>
              <p:nvPr/>
            </p:nvSpPr>
            <p:spPr>
              <a:xfrm>
                <a:off x="767630" y="1903013"/>
                <a:ext cx="5328370" cy="381591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buNone/>
                </a:pP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(2)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∵AC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∥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DF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ACB=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DFE.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又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DEF=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90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°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∽△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DEF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𝑨𝑩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𝑫𝑬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𝑩𝑪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𝑬𝑭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∵AB=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b="1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m,</a:t>
                </a:r>
                <a:r>
                  <a:rPr lang="en-US" altLang="zh-CN" sz="2800" b="1" i="1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BC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b="1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m,</a:t>
                </a:r>
                <a:r>
                  <a:rPr lang="en-US" altLang="zh-CN" sz="2800" b="1" i="1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EF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∴DE=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𝑨𝑩</m:t>
                        </m:r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·</m:t>
                        </m:r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𝑬𝑭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𝑩𝑪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7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CDD44A2D-1865-0417-A123-C3895390450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7630" y="1903013"/>
                <a:ext cx="5328370" cy="3815916"/>
              </a:xfrm>
              <a:prstGeom prst="rect">
                <a:avLst/>
              </a:prstGeom>
              <a:blipFill>
                <a:blip r:embed="rId3"/>
                <a:stretch>
                  <a:fillRect l="-2403" b="-95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图片 5">
            <a:extLst>
              <a:ext uri="{FF2B5EF4-FFF2-40B4-BE49-F238E27FC236}">
                <a16:creationId xmlns:a16="http://schemas.microsoft.com/office/drawing/2014/main" id="{CA6E4BFC-2A98-A023-1D56-53301F8E8C8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44045" y="2492935"/>
            <a:ext cx="4235277" cy="23413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9782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2C64A3-0F26-7111-6AD8-7FEFE94A71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270.jpeg">
            <a:extLst>
              <a:ext uri="{FF2B5EF4-FFF2-40B4-BE49-F238E27FC236}">
                <a16:creationId xmlns:a16="http://schemas.microsoft.com/office/drawing/2014/main" id="{806DC05E-973D-5962-5F54-4392179100A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630" y="388771"/>
            <a:ext cx="1681614" cy="480461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312B4C6C-C08E-9B24-2DCA-F938A22DCAB4}"/>
              </a:ext>
            </a:extLst>
          </p:cNvPr>
          <p:cNvSpPr txBox="1"/>
          <p:nvPr/>
        </p:nvSpPr>
        <p:spPr>
          <a:xfrm>
            <a:off x="623620" y="861093"/>
            <a:ext cx="10656740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某同学想测量旗杆的高度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他在某一时刻测得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长的竹竿竖直放置时的影长为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在同一时刻测量旗杆的影长时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因旗杆靠近一楼房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影子不全落在地面上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有一部分落在墙上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他测得落在地面上的影长为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21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落在墙上的影长为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求旗杆的高度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B901710C-AB31-F373-2595-25212C54ECDE}"/>
                  </a:ext>
                </a:extLst>
              </p:cNvPr>
              <p:cNvSpPr txBox="1"/>
              <p:nvPr/>
            </p:nvSpPr>
            <p:spPr>
              <a:xfrm>
                <a:off x="623620" y="2688762"/>
                <a:ext cx="8496590" cy="330000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如答案图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连接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AC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过点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作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DE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∥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AC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交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于点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∵AB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∥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CD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四边形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AEDC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是平行四边形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∴AE=CD=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设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BE=x 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根据题意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.</m:t>
                        </m:r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𝟓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𝒙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𝟐𝟏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解得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14,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即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BE=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14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∴AB=AE+BE=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14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16(m)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答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旗杆的高度为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16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B901710C-AB31-F373-2595-25212C54ECD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620" y="2688762"/>
                <a:ext cx="8496590" cy="3300006"/>
              </a:xfrm>
              <a:prstGeom prst="rect">
                <a:avLst/>
              </a:prstGeom>
              <a:blipFill>
                <a:blip r:embed="rId4"/>
                <a:stretch>
                  <a:fillRect l="-1435" t="-2403" b="-443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image271.jpeg">
            <a:extLst>
              <a:ext uri="{FF2B5EF4-FFF2-40B4-BE49-F238E27FC236}">
                <a16:creationId xmlns:a16="http://schemas.microsoft.com/office/drawing/2014/main" id="{FCA94997-0855-C070-34B1-7E8E3D48DB4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68130" y="3573010"/>
            <a:ext cx="2880200" cy="2006899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7C6F9D24-816F-2993-ADE9-71F5CAB7797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824120" y="3326498"/>
            <a:ext cx="3286125" cy="2676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14398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课件模板（2016.6）</Template>
  <TotalTime>4689</TotalTime>
  <Words>926</Words>
  <Application>Microsoft Office PowerPoint</Application>
  <PresentationFormat>宽屏</PresentationFormat>
  <Paragraphs>54</Paragraphs>
  <Slides>11</Slides>
  <Notes>11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黑体</vt:lpstr>
      <vt:lpstr>Arial</vt:lpstr>
      <vt:lpstr>Calibri</vt:lpstr>
      <vt:lpstr>Calibri Light</vt:lpstr>
      <vt:lpstr>Cambria Math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lastModifiedBy>PC</cp:lastModifiedBy>
  <cp:revision>268</cp:revision>
  <dcterms:created xsi:type="dcterms:W3CDTF">2024-04-24T12:16:00Z</dcterms:created>
  <dcterms:modified xsi:type="dcterms:W3CDTF">2025-04-04T13:13:56Z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KSORubyTemplateID">
    <vt:lpwstr>13</vt:lpwstr>
  </property>
  <property fmtid="{D5CDD505-2E9C-101B-9397-08002B2CF9AE}" pid="4" name="ICV">
    <vt:lpwstr>C1F74F484A28490C9854105CB33BFC36_13</vt:lpwstr>
  </property>
</Properties>
</file>