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67" r:id="rId2"/>
    <p:sldId id="4135" r:id="rId3"/>
    <p:sldId id="4136" r:id="rId4"/>
    <p:sldId id="4137" r:id="rId5"/>
    <p:sldId id="4138" r:id="rId6"/>
    <p:sldId id="4139" r:id="rId7"/>
    <p:sldId id="4140" r:id="rId8"/>
    <p:sldId id="4141" r:id="rId9"/>
    <p:sldId id="4142" r:id="rId10"/>
    <p:sldId id="4143" r:id="rId11"/>
    <p:sldId id="4144" r:id="rId12"/>
    <p:sldId id="4145" r:id="rId13"/>
    <p:sldId id="4146" r:id="rId14"/>
    <p:sldId id="4147" r:id="rId15"/>
    <p:sldId id="4148" r:id="rId16"/>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2895" autoAdjust="0"/>
  </p:normalViewPr>
  <p:slideViewPr>
    <p:cSldViewPr showGuides="1">
      <p:cViewPr varScale="1">
        <p:scale>
          <a:sx n="75" d="100"/>
          <a:sy n="75" d="100"/>
        </p:scale>
        <p:origin x="1022" y="48"/>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11DA2-B902-BF56-528F-9D8667675BA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64D9249-BD4B-D053-C6C2-47F2E56357B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BA9F33F-5D0D-01C5-9ACD-8396115CD101}"/>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3788605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E5B55-E338-6481-D01B-78288F617B8C}"/>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749604D-EB1F-83DF-53CF-5F36227D96F8}"/>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928DC89-E639-6FE3-CAEB-0DE5A0A68BD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018202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9ACDA-8DAA-BD54-3BB8-81CBBC7BB35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9D26A48-2B7C-50F3-52C3-3CB30078A65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D3002575-2DE3-328C-600A-DC377987D30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875227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50724-A634-F5B1-4102-D8475C244D2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EC17606-57E0-8450-B2C4-BFB0EE6DBBC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2AC1AA0-7E0A-5078-7123-5C766C05D94D}"/>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3370059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F3082-C7B9-D03B-47E3-C3C1964E008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6369B24-F250-C64E-70B4-38294089D7C6}"/>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32664BD-E4D5-444B-C68C-18E250042E5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267180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963D1-6AC2-C1B0-EA8D-BFAEA8B8B530}"/>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84DF416-4F81-D38B-AAE2-DB7D0C77772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67F6588-DFD9-AF93-AF48-2C626F5AEBF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91238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A2124-065F-4173-436C-75E7DB5894D9}"/>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1664120-FAFA-BF57-FEE3-FCD99171FAE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7D6C7F6-429E-018F-263F-5467236812A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6233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73BBC-5426-37BC-20A9-4F6174E7558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19A6BAA-26F7-35C2-B43F-11AF6CCF9833}"/>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B0EE2C3-B10F-2693-5A99-0EC2877068D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758128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50CB6-263E-4922-9A30-8AE074F5B7BC}"/>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69B4BC0-23A0-3BB2-1971-BD68AE731A1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D953B55-D145-3E88-E3C9-EA576E22EFC4}"/>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3515140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6853E0-3151-E76E-FE05-53A3EB7DB3C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536A55B-81AD-0723-E55F-2FCAC84F675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98D5152-13E0-80F4-BA57-FE00F1249455}"/>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28985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75754-21DC-E195-B4C6-DFC81249437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21EA63A-9EB5-97C6-E03B-DBA4FC616CD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EF76283-2CE3-6C01-F2EA-92D45ABF03A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629658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94B6B-DFA7-C883-EB92-17C9130B855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A4DC052-D612-164B-05C5-E81BB26972A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4B7E02D-9168-E394-2F38-6B0DBEE2A42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98724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76403-7508-127E-4253-FD906B08A570}"/>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E2323E7-DD10-325F-99B5-D7C8E7520E66}"/>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D8CC0ED-D794-245D-5983-49A69206494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9054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F57A3-CC7D-1A9B-94B1-871B2F4CC77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B5129323-4AEC-F8EF-57E0-7F76B495EDD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33D2172-6B00-1F12-915E-01E646374F7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86738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3.TI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21A3591-DE23-5BB4-7ADC-3CF9A6D84C26}"/>
              </a:ext>
            </a:extLst>
          </p:cNvPr>
          <p:cNvSpPr txBox="1"/>
          <p:nvPr/>
        </p:nvSpPr>
        <p:spPr>
          <a:xfrm>
            <a:off x="2783770" y="2388397"/>
            <a:ext cx="7013355" cy="1015663"/>
          </a:xfrm>
          <a:prstGeom prst="rect">
            <a:avLst/>
          </a:prstGeom>
          <a:noFill/>
        </p:spPr>
        <p:txBody>
          <a:bodyPr wrap="square">
            <a:spAutoFit/>
          </a:bodyPr>
          <a:lstStyle/>
          <a:p>
            <a:pPr algn="ctr"/>
            <a:r>
              <a:rPr lang="en-US" altLang="zh-CN" sz="60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6000" b="1" dirty="0">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用频率估计概率</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328CA-AE0A-33FD-9654-788999E7BCB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7DDA110-7A3B-28EA-CB96-A41E6ADB90F9}"/>
              </a:ext>
            </a:extLst>
          </p:cNvPr>
          <p:cNvSpPr txBox="1"/>
          <p:nvPr/>
        </p:nvSpPr>
        <p:spPr>
          <a:xfrm>
            <a:off x="551615" y="404790"/>
            <a:ext cx="11088770" cy="1815882"/>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为了打赢脱贫攻坚战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某村计划将该村的特产柑橘运到</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地进行销售</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由于受到道路条件的限制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需要先将柑橘由公路运到火车站</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再由铁路运到</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村里负责销售的人员从该村运到火车站的所有柑橘中随机抽取若干柑橘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进行了“柑橘完好率”统计</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获得的数据记录如下表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5" name="表格 4">
                <a:extLst>
                  <a:ext uri="{FF2B5EF4-FFF2-40B4-BE49-F238E27FC236}">
                    <a16:creationId xmlns:a16="http://schemas.microsoft.com/office/drawing/2014/main" id="{7271EFDE-EB78-E649-A5BD-83751EFA949A}"/>
                  </a:ext>
                </a:extLst>
              </p:cNvPr>
              <p:cNvGraphicFramePr>
                <a:graphicFrameLocks noGrp="1"/>
              </p:cNvGraphicFramePr>
              <p:nvPr>
                <p:extLst>
                  <p:ext uri="{D42A27DB-BD31-4B8C-83A1-F6EECF244321}">
                    <p14:modId xmlns:p14="http://schemas.microsoft.com/office/powerpoint/2010/main" val="1601110375"/>
                  </p:ext>
                </p:extLst>
              </p:nvPr>
            </p:nvGraphicFramePr>
            <p:xfrm>
              <a:off x="4583893" y="2264028"/>
              <a:ext cx="7056492" cy="2404237"/>
            </p:xfrm>
            <a:graphic>
              <a:graphicData uri="http://schemas.openxmlformats.org/drawingml/2006/table">
                <a:tbl>
                  <a:tblPr firstRow="1" firstCol="1" bandRow="1"/>
                  <a:tblGrid>
                    <a:gridCol w="1801657">
                      <a:extLst>
                        <a:ext uri="{9D8B030D-6E8A-4147-A177-3AD203B41FA5}">
                          <a16:colId xmlns:a16="http://schemas.microsoft.com/office/drawing/2014/main" val="2702836979"/>
                        </a:ext>
                      </a:extLst>
                    </a:gridCol>
                    <a:gridCol w="1050967">
                      <a:extLst>
                        <a:ext uri="{9D8B030D-6E8A-4147-A177-3AD203B41FA5}">
                          <a16:colId xmlns:a16="http://schemas.microsoft.com/office/drawing/2014/main" val="1368348231"/>
                        </a:ext>
                      </a:extLst>
                    </a:gridCol>
                    <a:gridCol w="1050967">
                      <a:extLst>
                        <a:ext uri="{9D8B030D-6E8A-4147-A177-3AD203B41FA5}">
                          <a16:colId xmlns:a16="http://schemas.microsoft.com/office/drawing/2014/main" val="113345570"/>
                        </a:ext>
                      </a:extLst>
                    </a:gridCol>
                    <a:gridCol w="1050967">
                      <a:extLst>
                        <a:ext uri="{9D8B030D-6E8A-4147-A177-3AD203B41FA5}">
                          <a16:colId xmlns:a16="http://schemas.microsoft.com/office/drawing/2014/main" val="3313703057"/>
                        </a:ext>
                      </a:extLst>
                    </a:gridCol>
                    <a:gridCol w="1050967">
                      <a:extLst>
                        <a:ext uri="{9D8B030D-6E8A-4147-A177-3AD203B41FA5}">
                          <a16:colId xmlns:a16="http://schemas.microsoft.com/office/drawing/2014/main" val="3691193092"/>
                        </a:ext>
                      </a:extLst>
                    </a:gridCol>
                    <a:gridCol w="1050967">
                      <a:extLst>
                        <a:ext uri="{9D8B030D-6E8A-4147-A177-3AD203B41FA5}">
                          <a16:colId xmlns:a16="http://schemas.microsoft.com/office/drawing/2014/main" val="3520313732"/>
                        </a:ext>
                      </a:extLst>
                    </a:gridCol>
                  </a:tblGrid>
                  <a:tr h="367030">
                    <a:tc>
                      <a:txBody>
                        <a:bodyPr/>
                        <a:lstStyle/>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柑橘总</a:t>
                          </a:r>
                        </a:p>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质量</a:t>
                          </a: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sz="24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kg</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1057260"/>
                      </a:ext>
                    </a:extLst>
                  </a:tr>
                  <a:tr h="367030">
                    <a:tc>
                      <a:txBody>
                        <a:bodyPr/>
                        <a:lstStyle/>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完好柑橘</a:t>
                          </a:r>
                        </a:p>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质量</a:t>
                          </a: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sz="24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kg</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92.40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183.80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276.30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367.20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459.50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8156653"/>
                      </a:ext>
                    </a:extLst>
                  </a:tr>
                  <a:tr h="538480">
                    <a:tc>
                      <a:txBody>
                        <a:bodyPr/>
                        <a:lstStyle/>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柑橘完好</a:t>
                          </a:r>
                        </a:p>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的频率</a:t>
                          </a:r>
                          <a14:m>
                            <m:oMath xmlns:m="http://schemas.openxmlformats.org/officeDocument/2006/math">
                              <m:f>
                                <m:fPr>
                                  <m:ctrlPr>
                                    <a:rPr lang="zh-CN" sz="24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2400" b="1" i="1" smtClean="0">
                                      <a:solidFill>
                                        <a:srgbClr val="000000"/>
                                      </a:solidFill>
                                      <a:effectLst/>
                                      <a:latin typeface="Cambria Math" panose="02040503050406030204" pitchFamily="18" charset="0"/>
                                      <a:ea typeface="方正书宋_GBK"/>
                                      <a:cs typeface="Times New Roman" panose="02020603050405020304" pitchFamily="18" charset="0"/>
                                    </a:rPr>
                                    <m:t>𝒎</m:t>
                                  </m:r>
                                </m:num>
                                <m:den>
                                  <m:r>
                                    <a:rPr lang="en-US" sz="2400" b="1" i="1" smtClean="0">
                                      <a:solidFill>
                                        <a:srgbClr val="000000"/>
                                      </a:solidFill>
                                      <a:effectLst/>
                                      <a:latin typeface="Cambria Math" panose="02040503050406030204" pitchFamily="18" charset="0"/>
                                      <a:ea typeface="方正书宋_GBK"/>
                                      <a:cs typeface="Times New Roman" panose="02020603050405020304" pitchFamily="18" charset="0"/>
                                    </a:rPr>
                                    <m:t>𝒏</m:t>
                                  </m:r>
                                </m:den>
                              </m:f>
                            </m:oMath>
                          </a14:m>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0.924</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0.919</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0.921</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0.918</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0.919</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3564078"/>
                      </a:ext>
                    </a:extLst>
                  </a:tr>
                </a:tbl>
              </a:graphicData>
            </a:graphic>
          </p:graphicFrame>
        </mc:Choice>
        <mc:Fallback>
          <p:graphicFrame>
            <p:nvGraphicFramePr>
              <p:cNvPr id="5" name="表格 4">
                <a:extLst>
                  <a:ext uri="{FF2B5EF4-FFF2-40B4-BE49-F238E27FC236}">
                    <a16:creationId xmlns:a16="http://schemas.microsoft.com/office/drawing/2014/main" id="{7271EFDE-EB78-E649-A5BD-83751EFA949A}"/>
                  </a:ext>
                </a:extLst>
              </p:cNvPr>
              <p:cNvGraphicFramePr>
                <a:graphicFrameLocks noGrp="1"/>
              </p:cNvGraphicFramePr>
              <p:nvPr>
                <p:extLst>
                  <p:ext uri="{D42A27DB-BD31-4B8C-83A1-F6EECF244321}">
                    <p14:modId xmlns:p14="http://schemas.microsoft.com/office/powerpoint/2010/main" val="1601110375"/>
                  </p:ext>
                </p:extLst>
              </p:nvPr>
            </p:nvGraphicFramePr>
            <p:xfrm>
              <a:off x="4583893" y="2264028"/>
              <a:ext cx="7056492" cy="2404237"/>
            </p:xfrm>
            <a:graphic>
              <a:graphicData uri="http://schemas.openxmlformats.org/drawingml/2006/table">
                <a:tbl>
                  <a:tblPr firstRow="1" firstCol="1" bandRow="1"/>
                  <a:tblGrid>
                    <a:gridCol w="1801657">
                      <a:extLst>
                        <a:ext uri="{9D8B030D-6E8A-4147-A177-3AD203B41FA5}">
                          <a16:colId xmlns:a16="http://schemas.microsoft.com/office/drawing/2014/main" val="2702836979"/>
                        </a:ext>
                      </a:extLst>
                    </a:gridCol>
                    <a:gridCol w="1050967">
                      <a:extLst>
                        <a:ext uri="{9D8B030D-6E8A-4147-A177-3AD203B41FA5}">
                          <a16:colId xmlns:a16="http://schemas.microsoft.com/office/drawing/2014/main" val="1368348231"/>
                        </a:ext>
                      </a:extLst>
                    </a:gridCol>
                    <a:gridCol w="1050967">
                      <a:extLst>
                        <a:ext uri="{9D8B030D-6E8A-4147-A177-3AD203B41FA5}">
                          <a16:colId xmlns:a16="http://schemas.microsoft.com/office/drawing/2014/main" val="113345570"/>
                        </a:ext>
                      </a:extLst>
                    </a:gridCol>
                    <a:gridCol w="1050967">
                      <a:extLst>
                        <a:ext uri="{9D8B030D-6E8A-4147-A177-3AD203B41FA5}">
                          <a16:colId xmlns:a16="http://schemas.microsoft.com/office/drawing/2014/main" val="3313703057"/>
                        </a:ext>
                      </a:extLst>
                    </a:gridCol>
                    <a:gridCol w="1050967">
                      <a:extLst>
                        <a:ext uri="{9D8B030D-6E8A-4147-A177-3AD203B41FA5}">
                          <a16:colId xmlns:a16="http://schemas.microsoft.com/office/drawing/2014/main" val="3691193092"/>
                        </a:ext>
                      </a:extLst>
                    </a:gridCol>
                    <a:gridCol w="1050967">
                      <a:extLst>
                        <a:ext uri="{9D8B030D-6E8A-4147-A177-3AD203B41FA5}">
                          <a16:colId xmlns:a16="http://schemas.microsoft.com/office/drawing/2014/main" val="3520313732"/>
                        </a:ext>
                      </a:extLst>
                    </a:gridCol>
                  </a:tblGrid>
                  <a:tr h="760730">
                    <a:tc>
                      <a:txBody>
                        <a:bodyPr/>
                        <a:lstStyle/>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柑橘总</a:t>
                          </a:r>
                        </a:p>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质量</a:t>
                          </a: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sz="24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kg</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1057260"/>
                      </a:ext>
                    </a:extLst>
                  </a:tr>
                  <a:tr h="760730">
                    <a:tc>
                      <a:txBody>
                        <a:bodyPr/>
                        <a:lstStyle/>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完好柑橘</a:t>
                          </a:r>
                        </a:p>
                        <a:p>
                          <a:pPr algn="ctr">
                            <a:buNone/>
                          </a:pPr>
                          <a:r>
                            <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质量</a:t>
                          </a: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sz="24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kg</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92.40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183.80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276.30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367.20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459.50</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8156653"/>
                      </a:ext>
                    </a:extLst>
                  </a:tr>
                  <a:tr h="882777">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38" t="-183448" r="-292230" b="-7586"/>
                          </a:stretch>
                        </a:blip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0.924</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0.919</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0.921</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0.918</a:t>
                          </a:r>
                          <a:endParaRPr lang="zh-CN" sz="24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0.919</a:t>
                          </a:r>
                          <a:endParaRPr lang="zh-CN" sz="24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03564078"/>
                      </a:ext>
                    </a:extLst>
                  </a:tr>
                </a:tbl>
              </a:graphicData>
            </a:graphic>
          </p:graphicFrame>
        </mc:Fallback>
      </mc:AlternateContent>
      <p:sp>
        <p:nvSpPr>
          <p:cNvPr id="7" name="文本框 6">
            <a:extLst>
              <a:ext uri="{FF2B5EF4-FFF2-40B4-BE49-F238E27FC236}">
                <a16:creationId xmlns:a16="http://schemas.microsoft.com/office/drawing/2014/main" id="{A6721FE9-1503-A85F-4755-F5BE672829AC}"/>
              </a:ext>
            </a:extLst>
          </p:cNvPr>
          <p:cNvSpPr txBox="1"/>
          <p:nvPr/>
        </p:nvSpPr>
        <p:spPr>
          <a:xfrm>
            <a:off x="567545" y="2322301"/>
            <a:ext cx="4000418" cy="1815882"/>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估计从该村运到火车站</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取出一个柑橘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柑橘完好的概率为</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结果保留小数点后两位</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7E820D1F-0AA9-62FB-5441-98A202631C50}"/>
              </a:ext>
            </a:extLst>
          </p:cNvPr>
          <p:cNvSpPr txBox="1"/>
          <p:nvPr/>
        </p:nvSpPr>
        <p:spPr>
          <a:xfrm>
            <a:off x="567545" y="4720300"/>
            <a:ext cx="10853390" cy="1384995"/>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若从该村运到</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地柑橘完好的概率为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88,</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估计从火车站运到</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gn="just"/>
            <a:endPar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取出一个柑橘</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柑橘完好的概率为</a:t>
            </a:r>
            <a:r>
              <a:rPr lang="en-US" altLang="zh-CN" sz="28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C8759094-EC9D-E270-B615-EC51AB674D08}"/>
              </a:ext>
            </a:extLst>
          </p:cNvPr>
          <p:cNvSpPr txBox="1"/>
          <p:nvPr/>
        </p:nvSpPr>
        <p:spPr>
          <a:xfrm>
            <a:off x="2711765" y="3167390"/>
            <a:ext cx="110894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92</a:t>
            </a:r>
            <a:endParaRPr lang="zh-CN" altLang="en-US" dirty="0"/>
          </a:p>
        </p:txBody>
      </p:sp>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78FBF639-EA98-DEDF-8779-93D0E774034C}"/>
                  </a:ext>
                </a:extLst>
              </p:cNvPr>
              <p:cNvSpPr txBox="1"/>
              <p:nvPr/>
            </p:nvSpPr>
            <p:spPr>
              <a:xfrm>
                <a:off x="5879985" y="5258832"/>
                <a:ext cx="964935" cy="7861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𝟐𝟐</m:t>
                          </m:r>
                        </m:num>
                        <m:den>
                          <m:r>
                            <a:rPr kumimoji="0" lang="en-US" altLang="zh-CN" sz="24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𝟐𝟑</m:t>
                          </m:r>
                        </m:den>
                      </m:f>
                    </m:oMath>
                  </m:oMathPara>
                </a14:m>
                <a:endParaRPr lang="zh-CN" altLang="en-US" sz="1600" dirty="0">
                  <a:solidFill>
                    <a:srgbClr val="DB251C"/>
                  </a:solidFill>
                </a:endParaRPr>
              </a:p>
            </p:txBody>
          </p:sp>
        </mc:Choice>
        <mc:Fallback>
          <p:sp>
            <p:nvSpPr>
              <p:cNvPr id="13" name="文本框 12">
                <a:extLst>
                  <a:ext uri="{FF2B5EF4-FFF2-40B4-BE49-F238E27FC236}">
                    <a16:creationId xmlns:a16="http://schemas.microsoft.com/office/drawing/2014/main" id="{78FBF639-EA98-DEDF-8779-93D0E774034C}"/>
                  </a:ext>
                </a:extLst>
              </p:cNvPr>
              <p:cNvSpPr txBox="1">
                <a:spLocks noRot="1" noChangeAspect="1" noMove="1" noResize="1" noEditPoints="1" noAdjustHandles="1" noChangeArrowheads="1" noChangeShapeType="1" noTextEdit="1"/>
              </p:cNvSpPr>
              <p:nvPr/>
            </p:nvSpPr>
            <p:spPr>
              <a:xfrm>
                <a:off x="5879985" y="5258832"/>
                <a:ext cx="964935" cy="786177"/>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8265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2CD7A-C22F-39EF-6449-F2CCFD4AB04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E0526A7-1E36-1CFB-FE35-094B6D756419}"/>
              </a:ext>
            </a:extLst>
          </p:cNvPr>
          <p:cNvSpPr txBox="1"/>
          <p:nvPr/>
        </p:nvSpPr>
        <p:spPr>
          <a:xfrm>
            <a:off x="580486" y="504646"/>
            <a:ext cx="10944760" cy="1384995"/>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小明在游乐场看到别人正在玩一种游戏</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玩一次要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游戏者掷两个瓶盖</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若两枚瓶盖均盖面朝上则奖励</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小明看别人玩了一会儿</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并把结果记录在下表中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5" name="表格 4">
            <a:extLst>
              <a:ext uri="{FF2B5EF4-FFF2-40B4-BE49-F238E27FC236}">
                <a16:creationId xmlns:a16="http://schemas.microsoft.com/office/drawing/2014/main" id="{0AEBC738-CF3A-7424-8225-4BDF5E0AAD60}"/>
              </a:ext>
            </a:extLst>
          </p:cNvPr>
          <p:cNvGraphicFramePr>
            <a:graphicFrameLocks noGrp="1"/>
          </p:cNvGraphicFramePr>
          <p:nvPr>
            <p:extLst>
              <p:ext uri="{D42A27DB-BD31-4B8C-83A1-F6EECF244321}">
                <p14:modId xmlns:p14="http://schemas.microsoft.com/office/powerpoint/2010/main" val="4230027485"/>
              </p:ext>
            </p:extLst>
          </p:nvPr>
        </p:nvGraphicFramePr>
        <p:xfrm>
          <a:off x="767631" y="2012178"/>
          <a:ext cx="10181574" cy="1338580"/>
        </p:xfrm>
        <a:graphic>
          <a:graphicData uri="http://schemas.openxmlformats.org/drawingml/2006/table">
            <a:tbl>
              <a:tblPr firstRow="1" firstCol="1" bandRow="1"/>
              <a:tblGrid>
                <a:gridCol w="2828214">
                  <a:extLst>
                    <a:ext uri="{9D8B030D-6E8A-4147-A177-3AD203B41FA5}">
                      <a16:colId xmlns:a16="http://schemas.microsoft.com/office/drawing/2014/main" val="1108380548"/>
                    </a:ext>
                  </a:extLst>
                </a:gridCol>
                <a:gridCol w="3959502">
                  <a:extLst>
                    <a:ext uri="{9D8B030D-6E8A-4147-A177-3AD203B41FA5}">
                      <a16:colId xmlns:a16="http://schemas.microsoft.com/office/drawing/2014/main" val="1760219394"/>
                    </a:ext>
                  </a:extLst>
                </a:gridCol>
                <a:gridCol w="3393858">
                  <a:extLst>
                    <a:ext uri="{9D8B030D-6E8A-4147-A177-3AD203B41FA5}">
                      <a16:colId xmlns:a16="http://schemas.microsoft.com/office/drawing/2014/main" val="837249967"/>
                    </a:ext>
                  </a:extLst>
                </a:gridCol>
              </a:tblGrid>
              <a:tr h="430530">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两个都是</a:t>
                      </a:r>
                    </a:p>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盖面朝上</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一个盖面朝上</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一个盖面朝下</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两个都是</a:t>
                      </a:r>
                    </a:p>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盖面朝下</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8759803"/>
                  </a:ext>
                </a:extLst>
              </a:tr>
              <a:tr h="217805">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a:t>
                      </a: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73096442"/>
                  </a:ext>
                </a:extLst>
              </a:tr>
            </a:tbl>
          </a:graphicData>
        </a:graphic>
      </p:graphicFrame>
      <p:sp>
        <p:nvSpPr>
          <p:cNvPr id="7" name="文本框 6">
            <a:extLst>
              <a:ext uri="{FF2B5EF4-FFF2-40B4-BE49-F238E27FC236}">
                <a16:creationId xmlns:a16="http://schemas.microsoft.com/office/drawing/2014/main" id="{861D9456-BEB4-24B6-B235-11C74D7BA950}"/>
              </a:ext>
            </a:extLst>
          </p:cNvPr>
          <p:cNvSpPr txBox="1"/>
          <p:nvPr/>
        </p:nvSpPr>
        <p:spPr>
          <a:xfrm>
            <a:off x="601976" y="3507243"/>
            <a:ext cx="9029495" cy="523220"/>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根据这个数据</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赢得游戏的试验概率是多少</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27B93104-B7F0-4DDC-3E64-E558A3EC0B1E}"/>
                  </a:ext>
                </a:extLst>
              </p:cNvPr>
              <p:cNvSpPr txBox="1"/>
              <p:nvPr/>
            </p:nvSpPr>
            <p:spPr>
              <a:xfrm>
                <a:off x="601976" y="4221055"/>
                <a:ext cx="10757616" cy="1145570"/>
              </a:xfrm>
              <a:prstGeom prst="rect">
                <a:avLst/>
              </a:prstGeom>
              <a:noFill/>
            </p:spPr>
            <p:txBody>
              <a:bodyPr wrap="square">
                <a:spAutoFit/>
              </a:bodyPr>
              <a:lstStyle/>
              <a:p>
                <a:pPr algn="just">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两个都是盖面朝上的试验次数为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试验总次数为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28</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赢得游戏的试验概率为</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𝟒𝟎</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𝟐𝟎</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9" name="文本框 8">
                <a:extLst>
                  <a:ext uri="{FF2B5EF4-FFF2-40B4-BE49-F238E27FC236}">
                    <a16:creationId xmlns:a16="http://schemas.microsoft.com/office/drawing/2014/main" id="{27B93104-B7F0-4DDC-3E64-E558A3EC0B1E}"/>
                  </a:ext>
                </a:extLst>
              </p:cNvPr>
              <p:cNvSpPr txBox="1">
                <a:spLocks noRot="1" noChangeAspect="1" noMove="1" noResize="1" noEditPoints="1" noAdjustHandles="1" noChangeArrowheads="1" noChangeShapeType="1" noTextEdit="1"/>
              </p:cNvSpPr>
              <p:nvPr/>
            </p:nvSpPr>
            <p:spPr>
              <a:xfrm>
                <a:off x="601976" y="4221055"/>
                <a:ext cx="10757616" cy="1145570"/>
              </a:xfrm>
              <a:prstGeom prst="rect">
                <a:avLst/>
              </a:prstGeom>
              <a:blipFill>
                <a:blip r:embed="rId3"/>
                <a:stretch>
                  <a:fillRect l="-1190" t="-6915" r="-57" b="-53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333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5AC56-48ED-29FF-BBCE-2A7DFCBDDF0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CD10182-9B49-68EB-2538-F0ECF5B34890}"/>
              </a:ext>
            </a:extLst>
          </p:cNvPr>
          <p:cNvSpPr txBox="1"/>
          <p:nvPr/>
        </p:nvSpPr>
        <p:spPr>
          <a:xfrm>
            <a:off x="623620" y="620805"/>
            <a:ext cx="10944760"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根据上题的结果推算</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小明若玩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次游戏</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他是赚了还是赔了</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赚</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或赔</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多少元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91E99037-BA0E-6E3C-54B9-00428136C599}"/>
                  </a:ext>
                </a:extLst>
              </p:cNvPr>
              <p:cNvSpPr txBox="1"/>
              <p:nvPr/>
            </p:nvSpPr>
            <p:spPr>
              <a:xfrm>
                <a:off x="639905" y="1923982"/>
                <a:ext cx="10800750" cy="3237809"/>
              </a:xfrm>
              <a:prstGeom prst="rect">
                <a:avLst/>
              </a:prstGeom>
              <a:noFill/>
            </p:spPr>
            <p:txBody>
              <a:bodyPr wrap="square">
                <a:spAutoFit/>
              </a:bodyPr>
              <a:lstStyle/>
              <a:p>
                <a:pPr algn="just">
                  <a:lnSpc>
                    <a:spcPct val="150000"/>
                  </a:lnSpc>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小明若玩</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次游戏</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可能赢得的钱数为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𝟐𝟎</m:t>
                            </m:r>
                          </m:den>
                        </m:f>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𝟒𝟎</m:t>
                        </m:r>
                      </m:e>
                    </m:d>
                  </m:oMath>
                </a14:m>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需要付出的钱数为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𝟐𝟎</m:t>
                            </m:r>
                          </m:den>
                        </m:f>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2800" b="1" i="1">
                            <a:solidFill>
                              <a:srgbClr val="DB251C"/>
                            </a:solidFill>
                            <a:effectLst/>
                            <a:latin typeface="Cambria Math" panose="02040503050406030204" pitchFamily="18" charset="0"/>
                            <a:ea typeface="方正书宋_GBK"/>
                            <a:cs typeface="Times New Roman" panose="02020603050405020304" pitchFamily="18" charset="0"/>
                          </a:rPr>
                          <m:t>𝟒𝟎</m:t>
                        </m:r>
                      </m:e>
                    </m:d>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30,</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小明赔了</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赔了</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元</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91E99037-BA0E-6E3C-54B9-00428136C599}"/>
                  </a:ext>
                </a:extLst>
              </p:cNvPr>
              <p:cNvSpPr txBox="1">
                <a:spLocks noRot="1" noChangeAspect="1" noMove="1" noResize="1" noEditPoints="1" noAdjustHandles="1" noChangeArrowheads="1" noChangeShapeType="1" noTextEdit="1"/>
              </p:cNvSpPr>
              <p:nvPr/>
            </p:nvSpPr>
            <p:spPr>
              <a:xfrm>
                <a:off x="639905" y="1923982"/>
                <a:ext cx="10800750" cy="3237809"/>
              </a:xfrm>
              <a:prstGeom prst="rect">
                <a:avLst/>
              </a:prstGeom>
              <a:blipFill>
                <a:blip r:embed="rId3"/>
                <a:stretch>
                  <a:fillRect l="-1185" r="-1129" b="-452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3769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A29DA-7ACB-4BA3-A0F6-4676A63B877B}"/>
            </a:ext>
          </a:extLst>
        </p:cNvPr>
        <p:cNvGrpSpPr/>
        <p:nvPr/>
      </p:nvGrpSpPr>
      <p:grpSpPr>
        <a:xfrm>
          <a:off x="0" y="0"/>
          <a:ext cx="0" cy="0"/>
          <a:chOff x="0" y="0"/>
          <a:chExt cx="0" cy="0"/>
        </a:xfrm>
      </p:grpSpPr>
      <p:pic>
        <p:nvPicPr>
          <p:cNvPr id="2" name="image36.jpeg">
            <a:extLst>
              <a:ext uri="{FF2B5EF4-FFF2-40B4-BE49-F238E27FC236}">
                <a16:creationId xmlns:a16="http://schemas.microsoft.com/office/drawing/2014/main" id="{AD29B2D0-1457-FEDD-40D1-E1D1B8CB6A71}"/>
              </a:ext>
            </a:extLst>
          </p:cNvPr>
          <p:cNvPicPr>
            <a:picLocks noChangeAspect="1"/>
          </p:cNvPicPr>
          <p:nvPr/>
        </p:nvPicPr>
        <p:blipFill>
          <a:blip r:embed="rId3"/>
          <a:stretch>
            <a:fillRect/>
          </a:stretch>
        </p:blipFill>
        <p:spPr>
          <a:xfrm>
            <a:off x="4079860" y="476795"/>
            <a:ext cx="3666722" cy="467975"/>
          </a:xfrm>
          <a:prstGeom prst="rect">
            <a:avLst/>
          </a:prstGeom>
        </p:spPr>
      </p:pic>
      <p:sp>
        <p:nvSpPr>
          <p:cNvPr id="4" name="文本框 3">
            <a:extLst>
              <a:ext uri="{FF2B5EF4-FFF2-40B4-BE49-F238E27FC236}">
                <a16:creationId xmlns:a16="http://schemas.microsoft.com/office/drawing/2014/main" id="{1BF67CDA-E935-3480-7497-003BC6347C27}"/>
              </a:ext>
            </a:extLst>
          </p:cNvPr>
          <p:cNvSpPr txBox="1"/>
          <p:nvPr/>
        </p:nvSpPr>
        <p:spPr>
          <a:xfrm>
            <a:off x="587617" y="1052835"/>
            <a:ext cx="11016765" cy="1384995"/>
          </a:xfrm>
          <a:prstGeom prst="rect">
            <a:avLst/>
          </a:prstGeom>
          <a:noFill/>
        </p:spPr>
        <p:txBody>
          <a:bodyPr wrap="square">
            <a:spAutoFit/>
          </a:bodyPr>
          <a:lstStyle/>
          <a:p>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某小组做“用频率估计概率”的试验时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统计了某一结果出现的频率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并绘制了如图所示的折线统计图</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则符合这一结果的试验最有可能的是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F3EA8546-CC12-E4DF-ABCC-995172761ECF}"/>
              </a:ext>
            </a:extLst>
          </p:cNvPr>
          <p:cNvSpPr txBox="1"/>
          <p:nvPr/>
        </p:nvSpPr>
        <p:spPr>
          <a:xfrm>
            <a:off x="602557" y="2437830"/>
            <a:ext cx="6069483" cy="3539430"/>
          </a:xfrm>
          <a:prstGeom prst="rect">
            <a:avLst/>
          </a:prstGeom>
          <a:noFill/>
        </p:spPr>
        <p:txBody>
          <a:bodyPr wrap="square">
            <a:spAutoFit/>
          </a:bodyPr>
          <a:lstStyle/>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在“石头、剪刀、布”游戏中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小明随机出的是“布”</a:t>
            </a:r>
          </a:p>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一副去掉大、小王的普通扑克牌洗匀后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从中任抽一张牌的花色是红桃</a:t>
            </a:r>
          </a:p>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暗箱中有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个红球和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个黄球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它们只有颜色上的区别</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从中任取一球是黄球</a:t>
            </a:r>
          </a:p>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掷一枚质地均匀的正方体骰子</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向上的面点数是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image37.jpeg">
            <a:extLst>
              <a:ext uri="{FF2B5EF4-FFF2-40B4-BE49-F238E27FC236}">
                <a16:creationId xmlns:a16="http://schemas.microsoft.com/office/drawing/2014/main" id="{8146C0E9-7172-26F9-ABB5-9EFEBFF66E61}"/>
              </a:ext>
            </a:extLst>
          </p:cNvPr>
          <p:cNvPicPr>
            <a:picLocks noChangeAspect="1"/>
          </p:cNvPicPr>
          <p:nvPr/>
        </p:nvPicPr>
        <p:blipFill>
          <a:blip r:embed="rId4"/>
          <a:stretch>
            <a:fillRect/>
          </a:stretch>
        </p:blipFill>
        <p:spPr>
          <a:xfrm>
            <a:off x="7248080" y="2505826"/>
            <a:ext cx="3960275" cy="3024187"/>
          </a:xfrm>
          <a:prstGeom prst="rect">
            <a:avLst/>
          </a:prstGeom>
        </p:spPr>
      </p:pic>
      <p:sp>
        <p:nvSpPr>
          <p:cNvPr id="9" name="文本框 8">
            <a:extLst>
              <a:ext uri="{FF2B5EF4-FFF2-40B4-BE49-F238E27FC236}">
                <a16:creationId xmlns:a16="http://schemas.microsoft.com/office/drawing/2014/main" id="{EBCF9347-AA3A-608D-B45E-6839AC4F5A4A}"/>
              </a:ext>
            </a:extLst>
          </p:cNvPr>
          <p:cNvSpPr txBox="1"/>
          <p:nvPr/>
        </p:nvSpPr>
        <p:spPr>
          <a:xfrm>
            <a:off x="1706922" y="1914610"/>
            <a:ext cx="572813"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Tree>
    <p:extLst>
      <p:ext uri="{BB962C8B-B14F-4D97-AF65-F5344CB8AC3E}">
        <p14:creationId xmlns:p14="http://schemas.microsoft.com/office/powerpoint/2010/main" val="287726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41B7E-D929-5344-3E29-B57D743AE2C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B7F85C1A-8F2A-A82B-6817-CF729BD8417A}"/>
              </a:ext>
            </a:extLst>
          </p:cNvPr>
          <p:cNvSpPr txBox="1"/>
          <p:nvPr/>
        </p:nvSpPr>
        <p:spPr>
          <a:xfrm>
            <a:off x="551615" y="620805"/>
            <a:ext cx="10656740" cy="5181162"/>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一个不透明的布袋中装有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个黄球、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个红球和</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&gt;0)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个蓝球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每个球除颜色外都相同</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将布袋中的球搅匀后任意摸出一个球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记录其颜色后放回</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重复该试验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经过大量试验后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发现摸到蓝球的频率稳定于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附近</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的值是</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甲、乙、丙三人利用该布袋和球进行摸球游戏</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约定由甲从中摸出一个球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摸到黄球甲胜</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摸到红球乙胜</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摸到蓝球丙胜</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已知此游戏对乙最有利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对甲最不利</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的值是</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2ED9E836-D97C-AF99-DFC2-983C76DAE0D9}"/>
              </a:ext>
            </a:extLst>
          </p:cNvPr>
          <p:cNvSpPr txBox="1"/>
          <p:nvPr/>
        </p:nvSpPr>
        <p:spPr>
          <a:xfrm>
            <a:off x="1559685" y="3284990"/>
            <a:ext cx="57604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24</a:t>
            </a:r>
            <a:endParaRPr lang="zh-CN" altLang="en-US" dirty="0"/>
          </a:p>
        </p:txBody>
      </p:sp>
      <p:sp>
        <p:nvSpPr>
          <p:cNvPr id="7" name="文本框 6">
            <a:extLst>
              <a:ext uri="{FF2B5EF4-FFF2-40B4-BE49-F238E27FC236}">
                <a16:creationId xmlns:a16="http://schemas.microsoft.com/office/drawing/2014/main" id="{EF4DC4F9-69BC-39CA-F35D-23147179AD42}"/>
              </a:ext>
            </a:extLst>
          </p:cNvPr>
          <p:cNvSpPr txBox="1"/>
          <p:nvPr/>
        </p:nvSpPr>
        <p:spPr>
          <a:xfrm>
            <a:off x="6240010" y="5229125"/>
            <a:ext cx="43203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endParaRPr lang="zh-CN" altLang="en-US" dirty="0"/>
          </a:p>
        </p:txBody>
      </p:sp>
    </p:spTree>
    <p:extLst>
      <p:ext uri="{BB962C8B-B14F-4D97-AF65-F5344CB8AC3E}">
        <p14:creationId xmlns:p14="http://schemas.microsoft.com/office/powerpoint/2010/main" val="631321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25609-27D5-4E3C-4648-DA35FBDEDDE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E285790-3A97-7FA9-1155-A66BCE70114B}"/>
              </a:ext>
            </a:extLst>
          </p:cNvPr>
          <p:cNvSpPr txBox="1"/>
          <p:nvPr/>
        </p:nvSpPr>
        <p:spPr>
          <a:xfrm>
            <a:off x="551615" y="477248"/>
            <a:ext cx="11088770"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若将</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个蓝球从布袋中取出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只剩下</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个黄球和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个红球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搅匀后任意摸出两个球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用列表或画树状图的方法求两次摸到球的颜色相同的概率</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39BCFA5-3FA7-A858-BA5D-9C4E3592AE45}"/>
              </a:ext>
            </a:extLst>
          </p:cNvPr>
          <p:cNvSpPr txBox="1"/>
          <p:nvPr/>
        </p:nvSpPr>
        <p:spPr>
          <a:xfrm>
            <a:off x="634294" y="1474927"/>
            <a:ext cx="3618446" cy="523220"/>
          </a:xfrm>
          <a:prstGeom prst="rect">
            <a:avLst/>
          </a:prstGeom>
          <a:noFill/>
        </p:spPr>
        <p:txBody>
          <a:bodyPr wrap="square">
            <a:spAutoFit/>
          </a:bodyPr>
          <a:lstStyle/>
          <a:p>
            <a:pPr algn="just"/>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画树状图如下</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38.jpeg">
            <a:extLst>
              <a:ext uri="{FF2B5EF4-FFF2-40B4-BE49-F238E27FC236}">
                <a16:creationId xmlns:a16="http://schemas.microsoft.com/office/drawing/2014/main" id="{155BCCCD-898C-786A-4B42-3AB305F4CDB8}"/>
              </a:ext>
            </a:extLst>
          </p:cNvPr>
          <p:cNvPicPr>
            <a:picLocks noChangeAspect="1"/>
          </p:cNvPicPr>
          <p:nvPr/>
        </p:nvPicPr>
        <p:blipFill>
          <a:blip r:embed="rId3"/>
          <a:stretch>
            <a:fillRect/>
          </a:stretch>
        </p:blipFill>
        <p:spPr>
          <a:xfrm>
            <a:off x="1625380" y="2132910"/>
            <a:ext cx="8941240" cy="2150450"/>
          </a:xfrm>
          <a:prstGeom prst="rect">
            <a:avLst/>
          </a:prstGeom>
        </p:spPr>
      </p:pic>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084B5C31-A30F-958A-0B15-00B63418E521}"/>
                  </a:ext>
                </a:extLst>
              </p:cNvPr>
              <p:cNvSpPr txBox="1"/>
              <p:nvPr/>
            </p:nvSpPr>
            <p:spPr>
              <a:xfrm>
                <a:off x="767629" y="4412705"/>
                <a:ext cx="10728745" cy="1145570"/>
              </a:xfrm>
              <a:prstGeom prst="rect">
                <a:avLst/>
              </a:prstGeom>
              <a:noFill/>
            </p:spPr>
            <p:txBody>
              <a:bodyPr wrap="square">
                <a:spAutoFit/>
              </a:bodyPr>
              <a:lstStyle/>
              <a:p>
                <a:pPr algn="just">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共有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种等可能的结果</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其中两次摸到球的颜色相同的结果有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两次摸到球的颜色相同</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𝟏𝟒</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𝟑𝟎</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𝟕</m:t>
                        </m:r>
                      </m:num>
                      <m:den>
                        <m:r>
                          <a:rPr lang="en-US" altLang="zh-CN" sz="2800" b="1" i="1" smtClean="0">
                            <a:solidFill>
                              <a:srgbClr val="DB251C"/>
                            </a:solidFill>
                            <a:effectLst/>
                            <a:latin typeface="Cambria Math" panose="02040503050406030204" pitchFamily="18" charset="0"/>
                            <a:ea typeface="方正书宋_GBK"/>
                            <a:cs typeface="Times New Roman" panose="02020603050405020304" pitchFamily="18" charset="0"/>
                          </a:rPr>
                          <m:t>𝟏𝟓</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8" name="文本框 7">
                <a:extLst>
                  <a:ext uri="{FF2B5EF4-FFF2-40B4-BE49-F238E27FC236}">
                    <a16:creationId xmlns:a16="http://schemas.microsoft.com/office/drawing/2014/main" id="{084B5C31-A30F-958A-0B15-00B63418E521}"/>
                  </a:ext>
                </a:extLst>
              </p:cNvPr>
              <p:cNvSpPr txBox="1">
                <a:spLocks noRot="1" noChangeAspect="1" noMove="1" noResize="1" noEditPoints="1" noAdjustHandles="1" noChangeArrowheads="1" noChangeShapeType="1" noTextEdit="1"/>
              </p:cNvSpPr>
              <p:nvPr/>
            </p:nvSpPr>
            <p:spPr>
              <a:xfrm>
                <a:off x="767629" y="4412705"/>
                <a:ext cx="10728745" cy="1145570"/>
              </a:xfrm>
              <a:prstGeom prst="rect">
                <a:avLst/>
              </a:prstGeom>
              <a:blipFill>
                <a:blip r:embed="rId4"/>
                <a:stretch>
                  <a:fillRect l="-1193" t="-7447" b="-53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3903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A1AF5-81CB-9B6C-29FA-D370F4353F6A}"/>
            </a:ext>
          </a:extLst>
        </p:cNvPr>
        <p:cNvGrpSpPr/>
        <p:nvPr/>
      </p:nvGrpSpPr>
      <p:grpSpPr>
        <a:xfrm>
          <a:off x="0" y="0"/>
          <a:ext cx="0" cy="0"/>
          <a:chOff x="0" y="0"/>
          <a:chExt cx="0" cy="0"/>
        </a:xfrm>
      </p:grpSpPr>
      <p:pic>
        <p:nvPicPr>
          <p:cNvPr id="4" name="image33.jpeg">
            <a:extLst>
              <a:ext uri="{FF2B5EF4-FFF2-40B4-BE49-F238E27FC236}">
                <a16:creationId xmlns:a16="http://schemas.microsoft.com/office/drawing/2014/main" id="{5EB54652-5A62-6C61-94B0-239552A689B2}"/>
              </a:ext>
            </a:extLst>
          </p:cNvPr>
          <p:cNvPicPr>
            <a:picLocks noChangeAspect="1"/>
          </p:cNvPicPr>
          <p:nvPr/>
        </p:nvPicPr>
        <p:blipFill>
          <a:blip r:embed="rId3"/>
          <a:stretch>
            <a:fillRect/>
          </a:stretch>
        </p:blipFill>
        <p:spPr>
          <a:xfrm>
            <a:off x="4079860" y="620805"/>
            <a:ext cx="2970026" cy="434513"/>
          </a:xfrm>
          <a:prstGeom prst="rect">
            <a:avLst/>
          </a:prstGeom>
        </p:spPr>
      </p:pic>
      <p:sp>
        <p:nvSpPr>
          <p:cNvPr id="6" name="文本框 5">
            <a:extLst>
              <a:ext uri="{FF2B5EF4-FFF2-40B4-BE49-F238E27FC236}">
                <a16:creationId xmlns:a16="http://schemas.microsoft.com/office/drawing/2014/main" id="{7AFC04C4-0E4C-9077-5D4A-0106D554BD8D}"/>
              </a:ext>
            </a:extLst>
          </p:cNvPr>
          <p:cNvSpPr txBox="1"/>
          <p:nvPr/>
        </p:nvSpPr>
        <p:spPr>
          <a:xfrm>
            <a:off x="623620" y="1268850"/>
            <a:ext cx="10944760" cy="3888500"/>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在大量重复试验中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关于随机事件发生的频率与概率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下列说法正确的是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频率就是概率</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频率与试验次数无关</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概率是随机的</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与频率无关</a:t>
            </a: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随着试验次数的增加</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频率一般会越来越接近概率</a:t>
            </a:r>
          </a:p>
        </p:txBody>
      </p:sp>
      <p:sp>
        <p:nvSpPr>
          <p:cNvPr id="10" name="文本框 9">
            <a:extLst>
              <a:ext uri="{FF2B5EF4-FFF2-40B4-BE49-F238E27FC236}">
                <a16:creationId xmlns:a16="http://schemas.microsoft.com/office/drawing/2014/main" id="{E643CD27-ADB9-DCF6-CB66-FF210E0529B4}"/>
              </a:ext>
            </a:extLst>
          </p:cNvPr>
          <p:cNvSpPr txBox="1"/>
          <p:nvPr/>
        </p:nvSpPr>
        <p:spPr>
          <a:xfrm>
            <a:off x="1775700" y="2060905"/>
            <a:ext cx="50403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Tree>
    <p:extLst>
      <p:ext uri="{BB962C8B-B14F-4D97-AF65-F5344CB8AC3E}">
        <p14:creationId xmlns:p14="http://schemas.microsoft.com/office/powerpoint/2010/main" val="46231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151EA-C2AE-11AA-44CD-6BECF93DA959}"/>
            </a:ext>
          </a:extLst>
        </p:cNvPr>
        <p:cNvGrpSpPr/>
        <p:nvPr/>
      </p:nvGrpSpPr>
      <p:grpSpPr>
        <a:xfrm>
          <a:off x="0" y="0"/>
          <a:ext cx="0" cy="0"/>
          <a:chOff x="0" y="0"/>
          <a:chExt cx="0" cy="0"/>
        </a:xfrm>
      </p:grpSpPr>
      <p:sp>
        <p:nvSpPr>
          <p:cNvPr id="8" name="文本框 7">
            <a:extLst>
              <a:ext uri="{FF2B5EF4-FFF2-40B4-BE49-F238E27FC236}">
                <a16:creationId xmlns:a16="http://schemas.microsoft.com/office/drawing/2014/main" id="{33BD2DD3-14D8-2B63-9E24-FD70B771B705}"/>
              </a:ext>
            </a:extLst>
          </p:cNvPr>
          <p:cNvSpPr txBox="1"/>
          <p:nvPr/>
        </p:nvSpPr>
        <p:spPr>
          <a:xfrm>
            <a:off x="623620" y="836820"/>
            <a:ext cx="10656740" cy="3888500"/>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在“抛一枚均匀硬币”的试验中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如果现在没有硬币</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那么下面各个试验中不能代替的是</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两张扑克</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“黑桃”代替“正面”</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“红桃”代替“反面”</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形状、大小完全相同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但一红一白的两个乒乓球</a:t>
            </a: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扔一枚图钉</a:t>
            </a:r>
          </a:p>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人数均等的男生、女生</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以抽签的方式随机抽取一人</a:t>
            </a:r>
          </a:p>
        </p:txBody>
      </p:sp>
      <p:sp>
        <p:nvSpPr>
          <p:cNvPr id="3" name="文本框 2">
            <a:extLst>
              <a:ext uri="{FF2B5EF4-FFF2-40B4-BE49-F238E27FC236}">
                <a16:creationId xmlns:a16="http://schemas.microsoft.com/office/drawing/2014/main" id="{A545B31A-1B40-4EDE-E3F7-54652737BE5F}"/>
              </a:ext>
            </a:extLst>
          </p:cNvPr>
          <p:cNvSpPr txBox="1"/>
          <p:nvPr/>
        </p:nvSpPr>
        <p:spPr>
          <a:xfrm>
            <a:off x="4223870" y="1628875"/>
            <a:ext cx="57604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154669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C1DB3-19B7-28C6-8563-752730399F7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6232F25-E521-F81F-B40C-E78E00A9BD4B}"/>
              </a:ext>
            </a:extLst>
          </p:cNvPr>
          <p:cNvSpPr txBox="1"/>
          <p:nvPr/>
        </p:nvSpPr>
        <p:spPr>
          <a:xfrm>
            <a:off x="551613" y="476795"/>
            <a:ext cx="10800752" cy="954107"/>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色盲是伴</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染色体隐性先天遗传病</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患者中男性远多于女性</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从男性体检信息库中随机抽取体检表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统计结果如下表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5" name="表格 4">
            <a:extLst>
              <a:ext uri="{FF2B5EF4-FFF2-40B4-BE49-F238E27FC236}">
                <a16:creationId xmlns:a16="http://schemas.microsoft.com/office/drawing/2014/main" id="{D9650899-B591-EBB5-EDCA-023BDC60FCDC}"/>
              </a:ext>
            </a:extLst>
          </p:cNvPr>
          <p:cNvGraphicFramePr>
            <a:graphicFrameLocks noGrp="1"/>
          </p:cNvGraphicFramePr>
          <p:nvPr>
            <p:extLst>
              <p:ext uri="{D42A27DB-BD31-4B8C-83A1-F6EECF244321}">
                <p14:modId xmlns:p14="http://schemas.microsoft.com/office/powerpoint/2010/main" val="364849263"/>
              </p:ext>
            </p:extLst>
          </p:nvPr>
        </p:nvGraphicFramePr>
        <p:xfrm>
          <a:off x="528603" y="1556870"/>
          <a:ext cx="11016772" cy="2830830"/>
        </p:xfrm>
        <a:graphic>
          <a:graphicData uri="http://schemas.openxmlformats.org/drawingml/2006/table">
            <a:tbl>
              <a:tblPr firstRow="1" firstCol="1" bandRow="1"/>
              <a:tblGrid>
                <a:gridCol w="1584110">
                  <a:extLst>
                    <a:ext uri="{9D8B030D-6E8A-4147-A177-3AD203B41FA5}">
                      <a16:colId xmlns:a16="http://schemas.microsoft.com/office/drawing/2014/main" val="973923791"/>
                    </a:ext>
                  </a:extLst>
                </a:gridCol>
                <a:gridCol w="763726">
                  <a:extLst>
                    <a:ext uri="{9D8B030D-6E8A-4147-A177-3AD203B41FA5}">
                      <a16:colId xmlns:a16="http://schemas.microsoft.com/office/drawing/2014/main" val="2701905179"/>
                    </a:ext>
                  </a:extLst>
                </a:gridCol>
                <a:gridCol w="892389">
                  <a:extLst>
                    <a:ext uri="{9D8B030D-6E8A-4147-A177-3AD203B41FA5}">
                      <a16:colId xmlns:a16="http://schemas.microsoft.com/office/drawing/2014/main" val="2865873788"/>
                    </a:ext>
                  </a:extLst>
                </a:gridCol>
                <a:gridCol w="936065">
                  <a:extLst>
                    <a:ext uri="{9D8B030D-6E8A-4147-A177-3AD203B41FA5}">
                      <a16:colId xmlns:a16="http://schemas.microsoft.com/office/drawing/2014/main" val="3405028487"/>
                    </a:ext>
                  </a:extLst>
                </a:gridCol>
                <a:gridCol w="1152080">
                  <a:extLst>
                    <a:ext uri="{9D8B030D-6E8A-4147-A177-3AD203B41FA5}">
                      <a16:colId xmlns:a16="http://schemas.microsoft.com/office/drawing/2014/main" val="2626666890"/>
                    </a:ext>
                  </a:extLst>
                </a:gridCol>
                <a:gridCol w="1353934">
                  <a:extLst>
                    <a:ext uri="{9D8B030D-6E8A-4147-A177-3AD203B41FA5}">
                      <a16:colId xmlns:a16="http://schemas.microsoft.com/office/drawing/2014/main" val="1054920078"/>
                    </a:ext>
                  </a:extLst>
                </a:gridCol>
                <a:gridCol w="1083617">
                  <a:extLst>
                    <a:ext uri="{9D8B030D-6E8A-4147-A177-3AD203B41FA5}">
                      <a16:colId xmlns:a16="http://schemas.microsoft.com/office/drawing/2014/main" val="914598906"/>
                    </a:ext>
                  </a:extLst>
                </a:gridCol>
                <a:gridCol w="1083617">
                  <a:extLst>
                    <a:ext uri="{9D8B030D-6E8A-4147-A177-3AD203B41FA5}">
                      <a16:colId xmlns:a16="http://schemas.microsoft.com/office/drawing/2014/main" val="1033796908"/>
                    </a:ext>
                  </a:extLst>
                </a:gridCol>
                <a:gridCol w="1083617">
                  <a:extLst>
                    <a:ext uri="{9D8B030D-6E8A-4147-A177-3AD203B41FA5}">
                      <a16:colId xmlns:a16="http://schemas.microsoft.com/office/drawing/2014/main" val="3685015482"/>
                    </a:ext>
                  </a:extLst>
                </a:gridCol>
                <a:gridCol w="1083617">
                  <a:extLst>
                    <a:ext uri="{9D8B030D-6E8A-4147-A177-3AD203B41FA5}">
                      <a16:colId xmlns:a16="http://schemas.microsoft.com/office/drawing/2014/main" val="2910608696"/>
                    </a:ext>
                  </a:extLst>
                </a:gridCol>
              </a:tblGrid>
              <a:tr h="782955">
                <a:tc>
                  <a:txBody>
                    <a:bodyPr/>
                    <a:lstStyle/>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抽取的</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体检表</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0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000</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0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0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696540"/>
                  </a:ext>
                </a:extLst>
              </a:tr>
              <a:tr h="782955">
                <a:tc>
                  <a:txBody>
                    <a:bodyPr/>
                    <a:lstStyle/>
                    <a:p>
                      <a:pPr algn="ctr">
                        <a:buNone/>
                      </a:pPr>
                      <a:r>
                        <a:rPr lang="zh-CN"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色盲患</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者的频</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数</a:t>
                      </a: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69</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85</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105</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0205282"/>
                  </a:ext>
                </a:extLst>
              </a:tr>
              <a:tr h="782955">
                <a:tc>
                  <a:txBody>
                    <a:bodyPr/>
                    <a:lstStyle/>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色盲患</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者的频</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ctr">
                        <a:buNone/>
                      </a:pPr>
                      <a:r>
                        <a:rPr lang="zh-CN"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率</a:t>
                      </a: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m/n</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0.070</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0.065</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0.073</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0.074</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0.069</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0.069</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0.071</a:t>
                      </a:r>
                      <a:endParaRPr lang="zh-CN" sz="4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0.070</a:t>
                      </a:r>
                      <a:endParaRPr lang="zh-CN" sz="4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4307435"/>
                  </a:ext>
                </a:extLst>
              </a:tr>
            </a:tbl>
          </a:graphicData>
        </a:graphic>
      </p:graphicFrame>
      <p:sp>
        <p:nvSpPr>
          <p:cNvPr id="7" name="文本框 6">
            <a:extLst>
              <a:ext uri="{FF2B5EF4-FFF2-40B4-BE49-F238E27FC236}">
                <a16:creationId xmlns:a16="http://schemas.microsoft.com/office/drawing/2014/main" id="{DA555608-A4D3-B3D9-7904-BA2CAD2B60CE}"/>
              </a:ext>
            </a:extLst>
          </p:cNvPr>
          <p:cNvSpPr txBox="1"/>
          <p:nvPr/>
        </p:nvSpPr>
        <p:spPr>
          <a:xfrm>
            <a:off x="551613" y="4608632"/>
            <a:ext cx="11016772" cy="1384995"/>
          </a:xfrm>
          <a:prstGeom prst="rect">
            <a:avLst/>
          </a:prstGeom>
          <a:noFill/>
        </p:spPr>
        <p:txBody>
          <a:bodyPr wrap="square">
            <a:spAutoFit/>
          </a:bodyPr>
          <a:lstStyle/>
          <a:p>
            <a:pPr algn="just">
              <a:buNone/>
            </a:pP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根据表中数据</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估计在男性中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男性患色盲的概率为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结果精确到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001)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	       B.0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065	            C.0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070	      D.0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073</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E230DFF7-8559-AA1E-0C45-173124CA50F1}"/>
              </a:ext>
            </a:extLst>
          </p:cNvPr>
          <p:cNvSpPr txBox="1"/>
          <p:nvPr/>
        </p:nvSpPr>
        <p:spPr>
          <a:xfrm>
            <a:off x="983645" y="5039519"/>
            <a:ext cx="43203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84230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2399C-63E8-C227-C0B1-4835653AF9A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E003392-DC7D-A547-CAF4-03F763716B3A}"/>
              </a:ext>
            </a:extLst>
          </p:cNvPr>
          <p:cNvSpPr txBox="1"/>
          <p:nvPr/>
        </p:nvSpPr>
        <p:spPr>
          <a:xfrm>
            <a:off x="551612" y="647838"/>
            <a:ext cx="10872755"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在一个不透明的袋子中有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个除颜色外均相同的小球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通过多次摸球试验后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发现摸到白球的频率约为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估计袋中白球有</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B7F9D6F-7567-6237-AF44-02E70D4CBDC1}"/>
              </a:ext>
            </a:extLst>
          </p:cNvPr>
          <p:cNvSpPr txBox="1"/>
          <p:nvPr/>
        </p:nvSpPr>
        <p:spPr>
          <a:xfrm>
            <a:off x="551609" y="2136230"/>
            <a:ext cx="11016766" cy="1303177"/>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某同学做掷硬币试验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正面朝上记为“正”</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反面朝上记为“反”</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统计结果如下</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表格 6">
            <a:extLst>
              <a:ext uri="{FF2B5EF4-FFF2-40B4-BE49-F238E27FC236}">
                <a16:creationId xmlns:a16="http://schemas.microsoft.com/office/drawing/2014/main" id="{757A2AA8-C516-0F77-E842-B30B89751FC8}"/>
              </a:ext>
            </a:extLst>
          </p:cNvPr>
          <p:cNvGraphicFramePr>
            <a:graphicFrameLocks noGrp="1"/>
          </p:cNvGraphicFramePr>
          <p:nvPr>
            <p:extLst>
              <p:ext uri="{D42A27DB-BD31-4B8C-83A1-F6EECF244321}">
                <p14:modId xmlns:p14="http://schemas.microsoft.com/office/powerpoint/2010/main" val="3240011398"/>
              </p:ext>
            </p:extLst>
          </p:nvPr>
        </p:nvGraphicFramePr>
        <p:xfrm>
          <a:off x="2063713" y="3651662"/>
          <a:ext cx="7416518" cy="911860"/>
        </p:xfrm>
        <a:graphic>
          <a:graphicData uri="http://schemas.openxmlformats.org/drawingml/2006/table">
            <a:tbl>
              <a:tblPr firstRow="1" firstCol="1" bandRow="1"/>
              <a:tblGrid>
                <a:gridCol w="1001996">
                  <a:extLst>
                    <a:ext uri="{9D8B030D-6E8A-4147-A177-3AD203B41FA5}">
                      <a16:colId xmlns:a16="http://schemas.microsoft.com/office/drawing/2014/main" val="781273233"/>
                    </a:ext>
                  </a:extLst>
                </a:gridCol>
                <a:gridCol w="641278">
                  <a:extLst>
                    <a:ext uri="{9D8B030D-6E8A-4147-A177-3AD203B41FA5}">
                      <a16:colId xmlns:a16="http://schemas.microsoft.com/office/drawing/2014/main" val="3776202929"/>
                    </a:ext>
                  </a:extLst>
                </a:gridCol>
                <a:gridCol w="641278">
                  <a:extLst>
                    <a:ext uri="{9D8B030D-6E8A-4147-A177-3AD203B41FA5}">
                      <a16:colId xmlns:a16="http://schemas.microsoft.com/office/drawing/2014/main" val="835506292"/>
                    </a:ext>
                  </a:extLst>
                </a:gridCol>
                <a:gridCol w="643020">
                  <a:extLst>
                    <a:ext uri="{9D8B030D-6E8A-4147-A177-3AD203B41FA5}">
                      <a16:colId xmlns:a16="http://schemas.microsoft.com/office/drawing/2014/main" val="3899664021"/>
                    </a:ext>
                  </a:extLst>
                </a:gridCol>
                <a:gridCol w="641278">
                  <a:extLst>
                    <a:ext uri="{9D8B030D-6E8A-4147-A177-3AD203B41FA5}">
                      <a16:colId xmlns:a16="http://schemas.microsoft.com/office/drawing/2014/main" val="2382337189"/>
                    </a:ext>
                  </a:extLst>
                </a:gridCol>
                <a:gridCol w="641278">
                  <a:extLst>
                    <a:ext uri="{9D8B030D-6E8A-4147-A177-3AD203B41FA5}">
                      <a16:colId xmlns:a16="http://schemas.microsoft.com/office/drawing/2014/main" val="3050567880"/>
                    </a:ext>
                  </a:extLst>
                </a:gridCol>
                <a:gridCol w="641278">
                  <a:extLst>
                    <a:ext uri="{9D8B030D-6E8A-4147-A177-3AD203B41FA5}">
                      <a16:colId xmlns:a16="http://schemas.microsoft.com/office/drawing/2014/main" val="921876652"/>
                    </a:ext>
                  </a:extLst>
                </a:gridCol>
                <a:gridCol w="641278">
                  <a:extLst>
                    <a:ext uri="{9D8B030D-6E8A-4147-A177-3AD203B41FA5}">
                      <a16:colId xmlns:a16="http://schemas.microsoft.com/office/drawing/2014/main" val="601271371"/>
                    </a:ext>
                  </a:extLst>
                </a:gridCol>
                <a:gridCol w="641278">
                  <a:extLst>
                    <a:ext uri="{9D8B030D-6E8A-4147-A177-3AD203B41FA5}">
                      <a16:colId xmlns:a16="http://schemas.microsoft.com/office/drawing/2014/main" val="2728861771"/>
                    </a:ext>
                  </a:extLst>
                </a:gridCol>
                <a:gridCol w="641278">
                  <a:extLst>
                    <a:ext uri="{9D8B030D-6E8A-4147-A177-3AD203B41FA5}">
                      <a16:colId xmlns:a16="http://schemas.microsoft.com/office/drawing/2014/main" val="43261555"/>
                    </a:ext>
                  </a:extLst>
                </a:gridCol>
                <a:gridCol w="641278">
                  <a:extLst>
                    <a:ext uri="{9D8B030D-6E8A-4147-A177-3AD203B41FA5}">
                      <a16:colId xmlns:a16="http://schemas.microsoft.com/office/drawing/2014/main" val="73740237"/>
                    </a:ext>
                  </a:extLst>
                </a:gridCol>
              </a:tblGrid>
              <a:tr h="217805">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次数</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03601400"/>
                  </a:ext>
                </a:extLst>
              </a:tr>
              <a:tr h="217805">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结果</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0645375"/>
                  </a:ext>
                </a:extLst>
              </a:tr>
            </a:tbl>
          </a:graphicData>
        </a:graphic>
      </p:graphicFrame>
      <p:sp>
        <p:nvSpPr>
          <p:cNvPr id="9" name="文本框 8">
            <a:extLst>
              <a:ext uri="{FF2B5EF4-FFF2-40B4-BE49-F238E27FC236}">
                <a16:creationId xmlns:a16="http://schemas.microsoft.com/office/drawing/2014/main" id="{6D94472C-F24B-176A-654F-911B9AB4DE26}"/>
              </a:ext>
            </a:extLst>
          </p:cNvPr>
          <p:cNvSpPr txBox="1"/>
          <p:nvPr/>
        </p:nvSpPr>
        <p:spPr>
          <a:xfrm>
            <a:off x="551609" y="4774272"/>
            <a:ext cx="10440725" cy="656846"/>
          </a:xfrm>
          <a:prstGeom prst="rect">
            <a:avLst/>
          </a:prstGeom>
          <a:noFill/>
        </p:spPr>
        <p:txBody>
          <a:bodyPr wrap="square">
            <a:spAutoFit/>
          </a:bodyPr>
          <a:lstStyle/>
          <a:p>
            <a:pPr>
              <a:lnSpc>
                <a:spcPct val="150000"/>
              </a:lnSpc>
            </a:pP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则“正面朝上”的频数是</a:t>
            </a:r>
            <a:r>
              <a:rPr lang="zh-CN"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“反面朝上”的频率是</a:t>
            </a:r>
            <a:r>
              <a:rPr lang="zh-CN"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E5A455B-3E9F-F8FA-6FCB-91FFCD3F37CF}"/>
              </a:ext>
            </a:extLst>
          </p:cNvPr>
          <p:cNvSpPr txBox="1"/>
          <p:nvPr/>
        </p:nvSpPr>
        <p:spPr>
          <a:xfrm>
            <a:off x="9408230" y="1426882"/>
            <a:ext cx="67691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19</a:t>
            </a:r>
            <a:endParaRPr lang="zh-CN" altLang="en-US" dirty="0"/>
          </a:p>
        </p:txBody>
      </p:sp>
      <p:sp>
        <p:nvSpPr>
          <p:cNvPr id="13" name="文本框 12">
            <a:extLst>
              <a:ext uri="{FF2B5EF4-FFF2-40B4-BE49-F238E27FC236}">
                <a16:creationId xmlns:a16="http://schemas.microsoft.com/office/drawing/2014/main" id="{F83D9E4F-0A9E-31BC-1652-47FDDC0E609D}"/>
              </a:ext>
            </a:extLst>
          </p:cNvPr>
          <p:cNvSpPr txBox="1"/>
          <p:nvPr/>
        </p:nvSpPr>
        <p:spPr>
          <a:xfrm>
            <a:off x="4799910" y="4907898"/>
            <a:ext cx="43203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
        <p:nvSpPr>
          <p:cNvPr id="15" name="文本框 14">
            <a:extLst>
              <a:ext uri="{FF2B5EF4-FFF2-40B4-BE49-F238E27FC236}">
                <a16:creationId xmlns:a16="http://schemas.microsoft.com/office/drawing/2014/main" id="{A98E18B5-4497-A1F3-59B5-811CA8E55628}"/>
              </a:ext>
            </a:extLst>
          </p:cNvPr>
          <p:cNvSpPr txBox="1"/>
          <p:nvPr/>
        </p:nvSpPr>
        <p:spPr>
          <a:xfrm>
            <a:off x="9336225" y="4907898"/>
            <a:ext cx="82092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lang="zh-CN" altLang="en-US" dirty="0"/>
          </a:p>
        </p:txBody>
      </p:sp>
    </p:spTree>
    <p:extLst>
      <p:ext uri="{BB962C8B-B14F-4D97-AF65-F5344CB8AC3E}">
        <p14:creationId xmlns:p14="http://schemas.microsoft.com/office/powerpoint/2010/main" val="205165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E7310-9859-8B2D-08D8-63FA450B401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66E5400C-3568-0C72-04BB-564D5572BFF8}"/>
              </a:ext>
            </a:extLst>
          </p:cNvPr>
          <p:cNvSpPr txBox="1"/>
          <p:nvPr/>
        </p:nvSpPr>
        <p:spPr>
          <a:xfrm>
            <a:off x="623620" y="980830"/>
            <a:ext cx="10944760" cy="3403752"/>
          </a:xfrm>
          <a:prstGeom prst="rect">
            <a:avLst/>
          </a:prstGeom>
          <a:noFill/>
        </p:spPr>
        <p:txBody>
          <a:bodyPr wrap="square">
            <a:spAutoFit/>
          </a:bodyPr>
          <a:lstStyle/>
          <a:p>
            <a:pPr algn="just">
              <a:lnSpc>
                <a:spcPct val="20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在一个不透明的口袋中装有红球和白球共</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这些球除颜色外都相同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将口袋中的球搅匀后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从中随机摸出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记下它的颜色后再放回口袋中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不断重复这一过程</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共摸球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次摸到红球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则口袋中红球约有</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AD670AC7-DE43-F831-14B0-A55A6B93BE24}"/>
              </a:ext>
            </a:extLst>
          </p:cNvPr>
          <p:cNvSpPr txBox="1"/>
          <p:nvPr/>
        </p:nvSpPr>
        <p:spPr>
          <a:xfrm>
            <a:off x="2711765" y="3789025"/>
            <a:ext cx="43203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endParaRPr lang="zh-CN" altLang="en-US" dirty="0"/>
          </a:p>
        </p:txBody>
      </p:sp>
    </p:spTree>
    <p:extLst>
      <p:ext uri="{BB962C8B-B14F-4D97-AF65-F5344CB8AC3E}">
        <p14:creationId xmlns:p14="http://schemas.microsoft.com/office/powerpoint/2010/main" val="318926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A01EE-B5BA-FFB7-AC14-0D9AB4A43D0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0FC6F5D-8592-2D9A-8E29-D75E8B0A6EDF}"/>
              </a:ext>
            </a:extLst>
          </p:cNvPr>
          <p:cNvSpPr txBox="1"/>
          <p:nvPr/>
        </p:nvSpPr>
        <p:spPr>
          <a:xfrm>
            <a:off x="587618" y="620805"/>
            <a:ext cx="10656740" cy="2595839"/>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·重庆八中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在一个不透明的口袋里装有仅颜色不同的黑、白两种球共</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某学习小组做摸球试验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将球搅匀后从中随机摸出一个球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记下颜色</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再把它放回袋中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不断重复</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下表是活动进行中记下的一组数据</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5" name="表格 4">
                <a:extLst>
                  <a:ext uri="{FF2B5EF4-FFF2-40B4-BE49-F238E27FC236}">
                    <a16:creationId xmlns:a16="http://schemas.microsoft.com/office/drawing/2014/main" id="{B67BACBD-3DE1-7079-433B-B0D4D60052EA}"/>
                  </a:ext>
                </a:extLst>
              </p:cNvPr>
              <p:cNvGraphicFramePr>
                <a:graphicFrameLocks noGrp="1"/>
              </p:cNvGraphicFramePr>
              <p:nvPr>
                <p:extLst>
                  <p:ext uri="{D42A27DB-BD31-4B8C-83A1-F6EECF244321}">
                    <p14:modId xmlns:p14="http://schemas.microsoft.com/office/powerpoint/2010/main" val="3144087065"/>
                  </p:ext>
                </p:extLst>
              </p:nvPr>
            </p:nvGraphicFramePr>
            <p:xfrm>
              <a:off x="1775700" y="3395832"/>
              <a:ext cx="8097296" cy="1510094"/>
            </p:xfrm>
            <a:graphic>
              <a:graphicData uri="http://schemas.openxmlformats.org/drawingml/2006/table">
                <a:tbl>
                  <a:tblPr firstRow="1" firstCol="1" bandRow="1"/>
                  <a:tblGrid>
                    <a:gridCol w="3085712">
                      <a:extLst>
                        <a:ext uri="{9D8B030D-6E8A-4147-A177-3AD203B41FA5}">
                          <a16:colId xmlns:a16="http://schemas.microsoft.com/office/drawing/2014/main" val="3581200866"/>
                        </a:ext>
                      </a:extLst>
                    </a:gridCol>
                    <a:gridCol w="791208">
                      <a:extLst>
                        <a:ext uri="{9D8B030D-6E8A-4147-A177-3AD203B41FA5}">
                          <a16:colId xmlns:a16="http://schemas.microsoft.com/office/drawing/2014/main" val="1161834800"/>
                        </a:ext>
                      </a:extLst>
                    </a:gridCol>
                    <a:gridCol w="791208">
                      <a:extLst>
                        <a:ext uri="{9D8B030D-6E8A-4147-A177-3AD203B41FA5}">
                          <a16:colId xmlns:a16="http://schemas.microsoft.com/office/drawing/2014/main" val="3143308457"/>
                        </a:ext>
                      </a:extLst>
                    </a:gridCol>
                    <a:gridCol w="791208">
                      <a:extLst>
                        <a:ext uri="{9D8B030D-6E8A-4147-A177-3AD203B41FA5}">
                          <a16:colId xmlns:a16="http://schemas.microsoft.com/office/drawing/2014/main" val="1322082151"/>
                        </a:ext>
                      </a:extLst>
                    </a:gridCol>
                    <a:gridCol w="791208">
                      <a:extLst>
                        <a:ext uri="{9D8B030D-6E8A-4147-A177-3AD203B41FA5}">
                          <a16:colId xmlns:a16="http://schemas.microsoft.com/office/drawing/2014/main" val="3079264189"/>
                        </a:ext>
                      </a:extLst>
                    </a:gridCol>
                    <a:gridCol w="924275">
                      <a:extLst>
                        <a:ext uri="{9D8B030D-6E8A-4147-A177-3AD203B41FA5}">
                          <a16:colId xmlns:a16="http://schemas.microsoft.com/office/drawing/2014/main" val="740563085"/>
                        </a:ext>
                      </a:extLst>
                    </a:gridCol>
                    <a:gridCol w="922477">
                      <a:extLst>
                        <a:ext uri="{9D8B030D-6E8A-4147-A177-3AD203B41FA5}">
                          <a16:colId xmlns:a16="http://schemas.microsoft.com/office/drawing/2014/main" val="1922844980"/>
                        </a:ext>
                      </a:extLst>
                    </a:gridCol>
                  </a:tblGrid>
                  <a:tr h="417830">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摸球的次数</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800</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16828930"/>
                      </a:ext>
                    </a:extLst>
                  </a:tr>
                  <a:tr h="417830">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摸到白球的次数</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96</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116</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295</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8555348"/>
                      </a:ext>
                    </a:extLst>
                  </a:tr>
                  <a:tr h="551815">
                    <a:tc>
                      <a:txBody>
                        <a:bodyPr/>
                        <a:lstStyle/>
                        <a:p>
                          <a:pPr algn="ctr">
                            <a:buNone/>
                          </a:pPr>
                          <a:r>
                            <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摸到白球的频率</a:t>
                          </a:r>
                          <a14:m>
                            <m:oMath xmlns:m="http://schemas.openxmlformats.org/officeDocument/2006/math">
                              <m:f>
                                <m:fPr>
                                  <m:ctrlPr>
                                    <a:rPr lang="zh-CN" sz="28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2800" b="1" i="1" smtClean="0">
                                      <a:solidFill>
                                        <a:srgbClr val="000000"/>
                                      </a:solidFill>
                                      <a:effectLst/>
                                      <a:latin typeface="Cambria Math" panose="02040503050406030204" pitchFamily="18" charset="0"/>
                                      <a:ea typeface="方正书宋_GBK"/>
                                      <a:cs typeface="Times New Roman" panose="02020603050405020304" pitchFamily="18" charset="0"/>
                                    </a:rPr>
                                    <m:t>𝒎</m:t>
                                  </m:r>
                                </m:num>
                                <m:den>
                                  <m:r>
                                    <a:rPr lang="en-US" sz="2800" b="1" i="1" smtClean="0">
                                      <a:solidFill>
                                        <a:srgbClr val="000000"/>
                                      </a:solidFill>
                                      <a:effectLst/>
                                      <a:latin typeface="Cambria Math" panose="02040503050406030204" pitchFamily="18" charset="0"/>
                                      <a:ea typeface="方正书宋_GBK"/>
                                      <a:cs typeface="Times New Roman" panose="02020603050405020304" pitchFamily="18" charset="0"/>
                                    </a:rPr>
                                    <m:t>𝒏</m:t>
                                  </m:r>
                                </m:den>
                              </m:f>
                            </m:oMath>
                          </a14:m>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0.59</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0.605</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0.601</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7251630"/>
                      </a:ext>
                    </a:extLst>
                  </a:tr>
                </a:tbl>
              </a:graphicData>
            </a:graphic>
          </p:graphicFrame>
        </mc:Choice>
        <mc:Fallback>
          <p:graphicFrame>
            <p:nvGraphicFramePr>
              <p:cNvPr id="5" name="表格 4">
                <a:extLst>
                  <a:ext uri="{FF2B5EF4-FFF2-40B4-BE49-F238E27FC236}">
                    <a16:creationId xmlns:a16="http://schemas.microsoft.com/office/drawing/2014/main" id="{B67BACBD-3DE1-7079-433B-B0D4D60052EA}"/>
                  </a:ext>
                </a:extLst>
              </p:cNvPr>
              <p:cNvGraphicFramePr>
                <a:graphicFrameLocks noGrp="1"/>
              </p:cNvGraphicFramePr>
              <p:nvPr>
                <p:extLst>
                  <p:ext uri="{D42A27DB-BD31-4B8C-83A1-F6EECF244321}">
                    <p14:modId xmlns:p14="http://schemas.microsoft.com/office/powerpoint/2010/main" val="3144087065"/>
                  </p:ext>
                </p:extLst>
              </p:nvPr>
            </p:nvGraphicFramePr>
            <p:xfrm>
              <a:off x="1775700" y="3395832"/>
              <a:ext cx="8097296" cy="1510094"/>
            </p:xfrm>
            <a:graphic>
              <a:graphicData uri="http://schemas.openxmlformats.org/drawingml/2006/table">
                <a:tbl>
                  <a:tblPr firstRow="1" firstCol="1" bandRow="1"/>
                  <a:tblGrid>
                    <a:gridCol w="3085712">
                      <a:extLst>
                        <a:ext uri="{9D8B030D-6E8A-4147-A177-3AD203B41FA5}">
                          <a16:colId xmlns:a16="http://schemas.microsoft.com/office/drawing/2014/main" val="3581200866"/>
                        </a:ext>
                      </a:extLst>
                    </a:gridCol>
                    <a:gridCol w="791208">
                      <a:extLst>
                        <a:ext uri="{9D8B030D-6E8A-4147-A177-3AD203B41FA5}">
                          <a16:colId xmlns:a16="http://schemas.microsoft.com/office/drawing/2014/main" val="1161834800"/>
                        </a:ext>
                      </a:extLst>
                    </a:gridCol>
                    <a:gridCol w="791208">
                      <a:extLst>
                        <a:ext uri="{9D8B030D-6E8A-4147-A177-3AD203B41FA5}">
                          <a16:colId xmlns:a16="http://schemas.microsoft.com/office/drawing/2014/main" val="3143308457"/>
                        </a:ext>
                      </a:extLst>
                    </a:gridCol>
                    <a:gridCol w="791208">
                      <a:extLst>
                        <a:ext uri="{9D8B030D-6E8A-4147-A177-3AD203B41FA5}">
                          <a16:colId xmlns:a16="http://schemas.microsoft.com/office/drawing/2014/main" val="1322082151"/>
                        </a:ext>
                      </a:extLst>
                    </a:gridCol>
                    <a:gridCol w="791208">
                      <a:extLst>
                        <a:ext uri="{9D8B030D-6E8A-4147-A177-3AD203B41FA5}">
                          <a16:colId xmlns:a16="http://schemas.microsoft.com/office/drawing/2014/main" val="3079264189"/>
                        </a:ext>
                      </a:extLst>
                    </a:gridCol>
                    <a:gridCol w="924275">
                      <a:extLst>
                        <a:ext uri="{9D8B030D-6E8A-4147-A177-3AD203B41FA5}">
                          <a16:colId xmlns:a16="http://schemas.microsoft.com/office/drawing/2014/main" val="740563085"/>
                        </a:ext>
                      </a:extLst>
                    </a:gridCol>
                    <a:gridCol w="922477">
                      <a:extLst>
                        <a:ext uri="{9D8B030D-6E8A-4147-A177-3AD203B41FA5}">
                          <a16:colId xmlns:a16="http://schemas.microsoft.com/office/drawing/2014/main" val="1922844980"/>
                        </a:ext>
                      </a:extLst>
                    </a:gridCol>
                  </a:tblGrid>
                  <a:tr h="455930">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摸球的次数</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800</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000</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16828930"/>
                      </a:ext>
                    </a:extLst>
                  </a:tr>
                  <a:tr h="455930">
                    <a:tc>
                      <a:txBody>
                        <a:bodyPr/>
                        <a:lstStyle/>
                        <a:p>
                          <a:pPr algn="ctr">
                            <a:buNone/>
                          </a:pPr>
                          <a:r>
                            <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摸到白球的次数</a:t>
                          </a: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96</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116</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295</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484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601</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8555348"/>
                      </a:ext>
                    </a:extLst>
                  </a:tr>
                  <a:tr h="598234">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98" t="-172449" r="-163043" b="-21429"/>
                          </a:stretch>
                        </a:blip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0.64</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0.58</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0.59</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0.605</a:t>
                          </a:r>
                          <a:endParaRPr lang="zh-CN" sz="28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0.601</a:t>
                          </a:r>
                          <a:endParaRPr 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57251630"/>
                      </a:ext>
                    </a:extLst>
                  </a:tr>
                </a:tbl>
              </a:graphicData>
            </a:graphic>
          </p:graphicFrame>
        </mc:Fallback>
      </mc:AlternateContent>
      <p:sp>
        <p:nvSpPr>
          <p:cNvPr id="7" name="文本框 6">
            <a:extLst>
              <a:ext uri="{FF2B5EF4-FFF2-40B4-BE49-F238E27FC236}">
                <a16:creationId xmlns:a16="http://schemas.microsoft.com/office/drawing/2014/main" id="{968FC346-6619-4D60-7442-139C788CA8F7}"/>
              </a:ext>
            </a:extLst>
          </p:cNvPr>
          <p:cNvSpPr txBox="1"/>
          <p:nvPr/>
        </p:nvSpPr>
        <p:spPr>
          <a:xfrm>
            <a:off x="659622" y="5085115"/>
            <a:ext cx="10872755" cy="656846"/>
          </a:xfrm>
          <a:prstGeom prst="rect">
            <a:avLst/>
          </a:prstGeom>
          <a:noFill/>
        </p:spPr>
        <p:txBody>
          <a:bodyPr wrap="square">
            <a:spAutoFit/>
          </a:bodyPr>
          <a:lstStyle/>
          <a:p>
            <a:pPr algn="just">
              <a:lnSpc>
                <a:spcPct val="150000"/>
              </a:lnSpc>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请你估计</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很大时</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摸到白球的频率将会接近</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精确到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D74EE44-8BBC-60F5-AA3B-E3F5463BDA9F}"/>
              </a:ext>
            </a:extLst>
          </p:cNvPr>
          <p:cNvSpPr txBox="1"/>
          <p:nvPr/>
        </p:nvSpPr>
        <p:spPr>
          <a:xfrm>
            <a:off x="8472165" y="5218741"/>
            <a:ext cx="82092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Tree>
    <p:extLst>
      <p:ext uri="{BB962C8B-B14F-4D97-AF65-F5344CB8AC3E}">
        <p14:creationId xmlns:p14="http://schemas.microsoft.com/office/powerpoint/2010/main" val="7941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02189-60B3-88F3-E34F-A4C27BB1E3C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57C5F0D-21FA-4863-5B5E-2AC43AEB3F29}"/>
              </a:ext>
            </a:extLst>
          </p:cNvPr>
          <p:cNvSpPr txBox="1"/>
          <p:nvPr/>
        </p:nvSpPr>
        <p:spPr>
          <a:xfrm>
            <a:off x="479610" y="836820"/>
            <a:ext cx="10944760" cy="1949508"/>
          </a:xfrm>
          <a:prstGeom prst="rect">
            <a:avLst/>
          </a:prstGeom>
          <a:noFill/>
        </p:spPr>
        <p:txBody>
          <a:bodyPr wrap="square">
            <a:spAutoFit/>
          </a:bodyPr>
          <a:lstStyle/>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假如你去摸一次</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你摸到白球的概率是</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摸到黑球的概率</a:t>
            </a:r>
            <a:endPar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精确到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试估计口袋中黑、白两种颜色的球分别有多少个</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A248FD0F-1FC4-F16C-DDE8-5F497EA5D9DB}"/>
              </a:ext>
            </a:extLst>
          </p:cNvPr>
          <p:cNvSpPr txBox="1"/>
          <p:nvPr/>
        </p:nvSpPr>
        <p:spPr>
          <a:xfrm>
            <a:off x="6888055" y="980830"/>
            <a:ext cx="74892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
        <p:nvSpPr>
          <p:cNvPr id="7" name="文本框 6">
            <a:extLst>
              <a:ext uri="{FF2B5EF4-FFF2-40B4-BE49-F238E27FC236}">
                <a16:creationId xmlns:a16="http://schemas.microsoft.com/office/drawing/2014/main" id="{F84D3AA6-11EB-612D-2EB6-C8824E7650A7}"/>
              </a:ext>
            </a:extLst>
          </p:cNvPr>
          <p:cNvSpPr txBox="1"/>
          <p:nvPr/>
        </p:nvSpPr>
        <p:spPr>
          <a:xfrm>
            <a:off x="1156355" y="1619120"/>
            <a:ext cx="69135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lang="zh-CN" altLang="en-US" dirty="0"/>
          </a:p>
        </p:txBody>
      </p:sp>
      <p:sp>
        <p:nvSpPr>
          <p:cNvPr id="9" name="文本框 8">
            <a:extLst>
              <a:ext uri="{FF2B5EF4-FFF2-40B4-BE49-F238E27FC236}">
                <a16:creationId xmlns:a16="http://schemas.microsoft.com/office/drawing/2014/main" id="{1B85904E-49DD-70F7-231B-0CDEC593A16A}"/>
              </a:ext>
            </a:extLst>
          </p:cNvPr>
          <p:cNvSpPr txBox="1"/>
          <p:nvPr/>
        </p:nvSpPr>
        <p:spPr>
          <a:xfrm>
            <a:off x="463324" y="2924640"/>
            <a:ext cx="10024981" cy="1303177"/>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摸到白球的概率是</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摸到黑球的概率是</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估计口袋中白球有</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12(</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个</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黑球有</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0</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8(</a:t>
            </a:r>
            <a:r>
              <a:rPr kumimoji="0" lang="zh-CN"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个</a:t>
            </a:r>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1"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2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1532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CD131-5B89-BE3A-17E5-C3FCA945DA5F}"/>
            </a:ext>
          </a:extLst>
        </p:cNvPr>
        <p:cNvGrpSpPr/>
        <p:nvPr/>
      </p:nvGrpSpPr>
      <p:grpSpPr>
        <a:xfrm>
          <a:off x="0" y="0"/>
          <a:ext cx="0" cy="0"/>
          <a:chOff x="0" y="0"/>
          <a:chExt cx="0" cy="0"/>
        </a:xfrm>
      </p:grpSpPr>
      <p:pic>
        <p:nvPicPr>
          <p:cNvPr id="2" name="image34.jpeg">
            <a:extLst>
              <a:ext uri="{FF2B5EF4-FFF2-40B4-BE49-F238E27FC236}">
                <a16:creationId xmlns:a16="http://schemas.microsoft.com/office/drawing/2014/main" id="{5DD530A2-A029-DD08-4EDF-6CD194F671F1}"/>
              </a:ext>
            </a:extLst>
          </p:cNvPr>
          <p:cNvPicPr>
            <a:picLocks noChangeAspect="1"/>
          </p:cNvPicPr>
          <p:nvPr/>
        </p:nvPicPr>
        <p:blipFill>
          <a:blip r:embed="rId3"/>
          <a:stretch>
            <a:fillRect/>
          </a:stretch>
        </p:blipFill>
        <p:spPr>
          <a:xfrm>
            <a:off x="4641215" y="476795"/>
            <a:ext cx="2909570" cy="425669"/>
          </a:xfrm>
          <a:prstGeom prst="rect">
            <a:avLst/>
          </a:prstGeom>
        </p:spPr>
      </p:pic>
      <p:sp>
        <p:nvSpPr>
          <p:cNvPr id="4" name="文本框 3">
            <a:extLst>
              <a:ext uri="{FF2B5EF4-FFF2-40B4-BE49-F238E27FC236}">
                <a16:creationId xmlns:a16="http://schemas.microsoft.com/office/drawing/2014/main" id="{FAB89615-2F6E-45D0-7B1E-93CB452D44A3}"/>
              </a:ext>
            </a:extLst>
          </p:cNvPr>
          <p:cNvSpPr txBox="1"/>
          <p:nvPr/>
        </p:nvSpPr>
        <p:spPr>
          <a:xfrm>
            <a:off x="551615" y="970533"/>
            <a:ext cx="10944760" cy="2246769"/>
          </a:xfrm>
          <a:prstGeom prst="rect">
            <a:avLst/>
          </a:prstGeom>
          <a:noFill/>
        </p:spPr>
        <p:txBody>
          <a:bodyPr wrap="square">
            <a:spAutoFit/>
          </a:bodyPr>
          <a:lstStyle/>
          <a:p>
            <a:pPr algn="just">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·重庆大渡口区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在一个不透明的盒子中装有</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这些球除颜色外无其他区别</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个球中只有</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个红球</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若每次将球充分搅匀后</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任意摸出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个球记下颜色后再放回盒子</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通过大量重复试验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发现摸到红球的频率稳定在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左右</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的值约为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A.12	           B.15	          C.18	            D</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597726E9-22C1-E8E0-6D69-EA29ED04B4F4}"/>
              </a:ext>
            </a:extLst>
          </p:cNvPr>
          <p:cNvSpPr txBox="1"/>
          <p:nvPr/>
        </p:nvSpPr>
        <p:spPr>
          <a:xfrm>
            <a:off x="582025" y="3285371"/>
            <a:ext cx="6927165" cy="2677656"/>
          </a:xfrm>
          <a:prstGeom prst="rect">
            <a:avLst/>
          </a:prstGeom>
          <a:noFill/>
        </p:spPr>
        <p:txBody>
          <a:bodyPr wrap="square">
            <a:spAutoFit/>
          </a:bodyPr>
          <a:lstStyle/>
          <a:p>
            <a:pPr algn="just"/>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利用电脑程序模拟频率估计概率</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在如图所示的同心圆中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大圆的半径为</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向大圆中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不含边界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随机投射</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个点</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并统计落在小圆中</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不含边界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的点数</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经过大量试验</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发现随机落在小圆中的点数稳定在</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个左右</a:t>
            </a: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则可估计小圆的面积为</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6400811-1744-1DAD-2482-CDDF420C6B50}"/>
              </a:ext>
            </a:extLst>
          </p:cNvPr>
          <p:cNvSpPr txBox="1"/>
          <p:nvPr/>
        </p:nvSpPr>
        <p:spPr>
          <a:xfrm>
            <a:off x="5951990" y="2276920"/>
            <a:ext cx="53290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
        <p:nvSpPr>
          <p:cNvPr id="12" name="文本框 11">
            <a:extLst>
              <a:ext uri="{FF2B5EF4-FFF2-40B4-BE49-F238E27FC236}">
                <a16:creationId xmlns:a16="http://schemas.microsoft.com/office/drawing/2014/main" id="{C92DCA68-E042-451B-70EB-8EC8F833BA4C}"/>
              </a:ext>
            </a:extLst>
          </p:cNvPr>
          <p:cNvSpPr txBox="1"/>
          <p:nvPr/>
        </p:nvSpPr>
        <p:spPr>
          <a:xfrm>
            <a:off x="4117612" y="5373135"/>
            <a:ext cx="754303"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3π</a:t>
            </a:r>
            <a:endParaRPr lang="zh-CN" altLang="en-US" dirty="0"/>
          </a:p>
        </p:txBody>
      </p:sp>
      <p:pic>
        <p:nvPicPr>
          <p:cNvPr id="13" name="image35.jpeg">
            <a:extLst>
              <a:ext uri="{FF2B5EF4-FFF2-40B4-BE49-F238E27FC236}">
                <a16:creationId xmlns:a16="http://schemas.microsoft.com/office/drawing/2014/main" id="{8184FFDE-9874-3759-3ABF-A6462794C4E3}"/>
              </a:ext>
            </a:extLst>
          </p:cNvPr>
          <p:cNvPicPr>
            <a:picLocks noChangeAspect="1"/>
          </p:cNvPicPr>
          <p:nvPr/>
        </p:nvPicPr>
        <p:blipFill>
          <a:blip r:embed="rId4"/>
          <a:stretch>
            <a:fillRect/>
          </a:stretch>
        </p:blipFill>
        <p:spPr>
          <a:xfrm>
            <a:off x="8423502" y="3417865"/>
            <a:ext cx="2232155" cy="2232155"/>
          </a:xfrm>
          <a:prstGeom prst="rect">
            <a:avLst/>
          </a:prstGeom>
        </p:spPr>
      </p:pic>
    </p:spTree>
    <p:extLst>
      <p:ext uri="{BB962C8B-B14F-4D97-AF65-F5344CB8AC3E}">
        <p14:creationId xmlns:p14="http://schemas.microsoft.com/office/powerpoint/2010/main" val="353810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1872</TotalTime>
  <Words>1691</Words>
  <Application>Microsoft Office PowerPoint</Application>
  <PresentationFormat>宽屏</PresentationFormat>
  <Paragraphs>179</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181</cp:revision>
  <dcterms:created xsi:type="dcterms:W3CDTF">2024-04-24T12:16:00Z</dcterms:created>
  <dcterms:modified xsi:type="dcterms:W3CDTF">2025-03-29T08:05:06Z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