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67" r:id="rId2"/>
    <p:sldId id="4592" r:id="rId3"/>
    <p:sldId id="4593" r:id="rId4"/>
    <p:sldId id="4594" r:id="rId5"/>
    <p:sldId id="4595" r:id="rId6"/>
    <p:sldId id="4596" r:id="rId7"/>
    <p:sldId id="4597" r:id="rId8"/>
    <p:sldId id="4598" r:id="rId9"/>
    <p:sldId id="4599" r:id="rId10"/>
    <p:sldId id="4600" r:id="rId11"/>
    <p:sldId id="4601" r:id="rId12"/>
    <p:sldId id="4602" r:id="rId13"/>
    <p:sldId id="4603" r:id="rId14"/>
    <p:sldId id="4604" r:id="rId15"/>
    <p:sldId id="4605" r:id="rId16"/>
    <p:sldId id="4606" r:id="rId17"/>
    <p:sldId id="4607" r:id="rId18"/>
    <p:sldId id="4608" r:id="rId19"/>
    <p:sldId id="4609" r:id="rId20"/>
    <p:sldId id="4610" r:id="rId21"/>
    <p:sldId id="4611" r:id="rId22"/>
    <p:sldId id="4612" r:id="rId23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2761" autoAdjust="0"/>
  </p:normalViewPr>
  <p:slideViewPr>
    <p:cSldViewPr showGuides="1">
      <p:cViewPr varScale="1">
        <p:scale>
          <a:sx n="74" d="100"/>
          <a:sy n="74" d="100"/>
        </p:scale>
        <p:origin x="1090" y="77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5CC762-5338-FF99-B9A2-D5DB08E279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0808B16-2B7C-E441-0B1D-18F9DC82E7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690A75D-A94D-7CA6-D6A8-0B32F390350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33463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FDC3F5-BA40-05E3-10C3-109372856E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00B9248-37EF-EC66-0C7E-1A7CBF9707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0499837-7F4A-AE52-034C-4A8C53F913F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1387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333497-2150-7AA8-9E43-D32C936843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DB544ED-4C4C-3AE2-B41C-745661CCC2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BEFA2FD-147B-4EE2-9A63-D5378AA7C79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1788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A403E-2DCA-B420-16B5-834A7D09F6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E10CDBF-9447-E815-9C54-76814A3EB3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B70F781-E93B-623A-8C5F-9D4F3A96FFF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7987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E6DE05-D58C-B1E8-6430-5B9FB39D8D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B173696-35AE-2D6D-E95A-D6EE88B8B7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42F2B42-4990-C292-AD7C-8C441A7FA9A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3522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22A7DC-6471-20A1-2F41-FCAC0FF061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7D33D6F-C1D3-E107-C92D-025E381F8E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BC70A66-ECB8-9A15-4E49-CC5178E21B9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0233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3929C7-DE5E-1677-741D-0F3FCE50F0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54C5740-C543-464F-B4E1-AAC02434F89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AADC790-AA8E-70CD-028C-976D874AD70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8061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F7CB56-C541-B2A3-3237-E7DF00DDE2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784A1EF-F970-E7BE-3379-D6BECD06CCA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1AF4112-A599-EDD8-F051-22A819B06C4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26723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8BA240-862E-CDFF-F834-DBF53FC718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56CF9D4-84E9-6A52-6882-DEB73F23FF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B39BC87-AF04-0D03-8710-8B74F9B090D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28518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C61F91-56AC-ADB4-E7E7-85AE8DC17B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D43E8F8-FDAF-34F6-F07D-069DF327E33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9BC1A8D-CD55-AAE3-2FC3-384A040F76E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66037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AA405C-1AA4-CE8B-7A7D-DAC4A43C6F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1043CCD-D03E-5DA3-5118-62C6A03859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B249D99-9230-7E86-7CE7-3D1F1C5953A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5515640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2DFEA7-D4DD-03DF-0A9A-A5882AB665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87CCCE7-5F98-9BF8-7889-9B435754176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3F02801-DCA1-33CB-07B3-FA5C82C55A0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8403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5FE1BA-91C9-C0E0-DB26-0291347B6D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FA1B48E-8E8E-5823-3A2B-BDED6D6B39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F4EF202-7E51-F335-7F79-A3C955C2564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7830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11E7FD-E75B-5CB8-AD2E-A822F3F1C1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E90543B-6485-2070-1A91-1640352D36F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81691AE-1F46-70D2-7379-0843D2850C9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6142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F434AF-174A-5DB0-FF48-0A1264FF40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91557FA-DFDD-F790-C6C7-9832F7DE564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946FD24-3276-692B-62D4-82E3E145455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7089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C7F7C0-F56B-8117-6910-B1A489D9E8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5EB3519-9C0A-DF3D-4218-58B7F74916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B1403FA-6B6B-E70C-6AA1-06B741100DD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9724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711991-CEB4-67D4-DEC3-33916584B7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348CFEB-234C-1F01-8660-3BF3494A00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6E870EE-0B53-3E5E-2CDA-3941E37E66C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497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B35FE5-9C39-D09D-8B25-72A4820CB3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E5D6393-3A37-BDDB-24E4-86E2A838DA3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E1DD972-7635-E5E2-1FA5-8B7B02B90B3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6689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881E1A-39D4-CADA-DEFD-4019E6AD64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273A5FB-1233-08BE-C0EA-258C4CBBE4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25A4014-63FB-EB85-376B-3C93EF35147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8108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B488D7-6412-AAD9-0BAB-2EFA7AC593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66A25E6-AABF-F985-2382-685EFD97D7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F1CF22A-4414-5AA3-8AFF-16DFCDF5082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85911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C272F5-546A-D076-D845-9711B8D3B2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C2A7A8B-E24F-2C7B-A227-2CB973A631A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BC3E737-9189-E9C2-60AA-CB5A95EC672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549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t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1.ti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70D3DBDE-FC8E-5BA5-F902-3DD95437D9FC}"/>
              </a:ext>
            </a:extLst>
          </p:cNvPr>
          <p:cNvSpPr txBox="1"/>
          <p:nvPr/>
        </p:nvSpPr>
        <p:spPr>
          <a:xfrm>
            <a:off x="1559685" y="1628875"/>
            <a:ext cx="9720675" cy="2687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6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《概率的进一步认识》</a:t>
            </a:r>
            <a:endParaRPr lang="en-US" altLang="zh-CN" sz="60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zh-CN" sz="6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章末达标检测卷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6C85FC-5B5D-949D-A071-EAD8C1F5E1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28C2128-7B49-3022-5FB5-1655123C2B32}"/>
              </a:ext>
            </a:extLst>
          </p:cNvPr>
          <p:cNvSpPr txBox="1"/>
          <p:nvPr/>
        </p:nvSpPr>
        <p:spPr>
          <a:xfrm>
            <a:off x="623620" y="692810"/>
            <a:ext cx="10728745" cy="4534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已知关于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的一元二次方程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1,2,3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三个数中任取一个数作为方程中的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再从剩下的两个数中任取一个数作为方程中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能使该方程有实数根的概率是</a:t>
            </a:r>
            <a:r>
              <a:rPr lang="en-US" altLang="zh-CN" sz="2800" b="1" i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若正整数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使得在计算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+(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+1)+(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的过程中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各数位上均不产生进位现象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则称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为“本位数”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例如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是“本位数”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91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不是“本位数”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现从所有大于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且小于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的“本位数”中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随机抽取一个数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抽到偶数的概率为</a:t>
            </a:r>
            <a:r>
              <a:rPr lang="en-US" altLang="zh-CN" sz="2800" b="1" i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      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B026AAB-026C-8155-E0B1-A7B9CE7FB09F}"/>
                  </a:ext>
                </a:extLst>
              </p:cNvPr>
              <p:cNvSpPr txBox="1"/>
              <p:nvPr/>
            </p:nvSpPr>
            <p:spPr>
              <a:xfrm>
                <a:off x="5879985" y="1844890"/>
                <a:ext cx="605891" cy="78380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zh-CN" altLang="zh-CN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kumimoji="0" lang="en-US" altLang="zh-CN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kumimoji="0" lang="en-US" altLang="zh-CN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sz="1600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B026AAB-026C-8155-E0B1-A7B9CE7FB0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9985" y="1844890"/>
                <a:ext cx="605891" cy="78380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6E01593-18F8-3A53-C6CB-1E84A886541E}"/>
                  </a:ext>
                </a:extLst>
              </p:cNvPr>
              <p:cNvSpPr txBox="1"/>
              <p:nvPr/>
            </p:nvSpPr>
            <p:spPr>
              <a:xfrm>
                <a:off x="4223870" y="4437070"/>
                <a:ext cx="504035" cy="71057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𝟕</m:t>
                        </m:r>
                      </m:num>
                      <m:den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𝟏𝟏</m:t>
                        </m:r>
                      </m:den>
                    </m:f>
                  </m:oMath>
                </a14:m>
                <a:r>
                  <a:rPr kumimoji="0" lang="zh-CN" altLang="zh-CN" sz="2800" b="1" i="0" u="sng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6E01593-18F8-3A53-C6CB-1E84A88654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3870" y="4437070"/>
                <a:ext cx="504035" cy="71057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5797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780631-5F7B-FAE0-D71F-AEE6D2E7BC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B227213-0242-71F7-D9A4-CE365C9BD589}"/>
              </a:ext>
            </a:extLst>
          </p:cNvPr>
          <p:cNvSpPr txBox="1"/>
          <p:nvPr/>
        </p:nvSpPr>
        <p:spPr>
          <a:xfrm>
            <a:off x="515612" y="443501"/>
            <a:ext cx="11160775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三、解答题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本大题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个小题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每小题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解答时每小题必须给出必要的演算过程或推理步骤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画出必要的图形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包括辅助线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如图所示是一副扑克牌中的四张牌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将它们正面向下洗均匀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从中任意抽取两张牌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用画树状图或列表的方法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求抽出的两张牌中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牌面上的数字都是奇数的概率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28.jpeg">
            <a:extLst>
              <a:ext uri="{FF2B5EF4-FFF2-40B4-BE49-F238E27FC236}">
                <a16:creationId xmlns:a16="http://schemas.microsoft.com/office/drawing/2014/main" id="{4C1CF6BB-3165-6FBC-C61E-ACCF6F9304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2813" y="2348925"/>
            <a:ext cx="3868769" cy="1353671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36168B5-A791-900B-309F-0C2B22600F3B}"/>
              </a:ext>
            </a:extLst>
          </p:cNvPr>
          <p:cNvSpPr txBox="1"/>
          <p:nvPr/>
        </p:nvSpPr>
        <p:spPr>
          <a:xfrm>
            <a:off x="533496" y="2667784"/>
            <a:ext cx="318633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画树状图如下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image29.jpeg">
            <a:extLst>
              <a:ext uri="{FF2B5EF4-FFF2-40B4-BE49-F238E27FC236}">
                <a16:creationId xmlns:a16="http://schemas.microsoft.com/office/drawing/2014/main" id="{92627025-0767-04EB-5C18-5795AA361A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9874" y="3934353"/>
            <a:ext cx="7271332" cy="187213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3757CB8-CDD9-6AE3-A4EB-2AB678966999}"/>
                  </a:ext>
                </a:extLst>
              </p:cNvPr>
              <p:cNvSpPr txBox="1"/>
              <p:nvPr/>
            </p:nvSpPr>
            <p:spPr>
              <a:xfrm>
                <a:off x="515612" y="3338096"/>
                <a:ext cx="3635375" cy="24382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由树状图可知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共有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种等可能性结果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其中抽出的两张牌中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牌面上的数字都是奇数的有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所以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3757CB8-CDD9-6AE3-A4EB-2AB6789669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5612" y="3338096"/>
                <a:ext cx="3635375" cy="2438232"/>
              </a:xfrm>
              <a:prstGeom prst="rect">
                <a:avLst/>
              </a:prstGeom>
              <a:blipFill>
                <a:blip r:embed="rId5"/>
                <a:stretch>
                  <a:fillRect l="-3523" t="-3500" r="-3356" b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28430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F295BB-C7A3-9A57-7555-7655BCB1C7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ABB068F-5176-6E51-AFE3-B26CCC2199FB}"/>
              </a:ext>
            </a:extLst>
          </p:cNvPr>
          <p:cNvSpPr txBox="1"/>
          <p:nvPr/>
        </p:nvSpPr>
        <p:spPr>
          <a:xfrm>
            <a:off x="623619" y="476795"/>
            <a:ext cx="10872755" cy="3888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有一游戏棋盘和一个质地均匀的正四面体骰子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各面依次标有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1,2,3,4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四个数字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游戏规则是游戏者每投掷一次骰子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棋子按骰子着地一面所示的数字前进相应的格数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例如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若棋子位于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游戏者所投掷骰子着地一面所示数字为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则棋子由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处前进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个方格到达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请用画树状图法或列表法求投掷骰子两次后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棋子恰好由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处前进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个方格到达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处的概率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30.jpeg">
            <a:extLst>
              <a:ext uri="{FF2B5EF4-FFF2-40B4-BE49-F238E27FC236}">
                <a16:creationId xmlns:a16="http://schemas.microsoft.com/office/drawing/2014/main" id="{9C2ACD09-B188-984F-4BCC-9EC2838DA7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5772" y="3933035"/>
            <a:ext cx="4620455" cy="1930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3884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4D3A21-C55F-6427-5873-C56568741E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12835B4-0C8F-A897-535C-E0F14A5066E8}"/>
              </a:ext>
            </a:extLst>
          </p:cNvPr>
          <p:cNvSpPr txBox="1"/>
          <p:nvPr/>
        </p:nvSpPr>
        <p:spPr>
          <a:xfrm>
            <a:off x="839635" y="620805"/>
            <a:ext cx="610465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画树状图如下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31.jpeg">
            <a:extLst>
              <a:ext uri="{FF2B5EF4-FFF2-40B4-BE49-F238E27FC236}">
                <a16:creationId xmlns:a16="http://schemas.microsoft.com/office/drawing/2014/main" id="{468076AA-850D-14A1-B6E9-F517A4C6E5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685" y="1484865"/>
            <a:ext cx="9288645" cy="206395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7F3FA80-4342-A77A-CF96-5585A67B0B17}"/>
                  </a:ext>
                </a:extLst>
              </p:cNvPr>
              <p:cNvSpPr txBox="1"/>
              <p:nvPr/>
            </p:nvSpPr>
            <p:spPr>
              <a:xfrm>
                <a:off x="767629" y="4149050"/>
                <a:ext cx="10728745" cy="15764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共有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种等可能的结果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掷骰子两次后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棋子恰好由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处前进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个方格到达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处的有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(2,4),(3,3),(4,2),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掷骰子两次后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棋子恰好由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处前进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个方格到达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处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𝟏𝟔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sz="2800" b="1" dirty="0">
                  <a:solidFill>
                    <a:srgbClr val="DB251C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7F3FA80-4342-A77A-CF96-5585A67B0B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29" y="4149050"/>
                <a:ext cx="10728745" cy="1576457"/>
              </a:xfrm>
              <a:prstGeom prst="rect">
                <a:avLst/>
              </a:prstGeom>
              <a:blipFill>
                <a:blip r:embed="rId4"/>
                <a:stretch>
                  <a:fillRect l="-1193" t="-5426" r="-1136" b="-38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43967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A147D7-F9A8-DED9-9FB6-FD1F176A7E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B260094-83C7-EA95-DAA4-F498F0FC7800}"/>
              </a:ext>
            </a:extLst>
          </p:cNvPr>
          <p:cNvSpPr txBox="1"/>
          <p:nvPr/>
        </p:nvSpPr>
        <p:spPr>
          <a:xfrm>
            <a:off x="551615" y="495910"/>
            <a:ext cx="108007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用如图所示的两个转盘进行“配紫色”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求配得紫色的概率是多少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32.jpeg">
            <a:extLst>
              <a:ext uri="{FF2B5EF4-FFF2-40B4-BE49-F238E27FC236}">
                <a16:creationId xmlns:a16="http://schemas.microsoft.com/office/drawing/2014/main" id="{34E68C61-6DF5-6382-9FC5-E970FB199D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3835" y="1544440"/>
            <a:ext cx="4131410" cy="219438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4A540D45-8276-E515-B42A-52C16FC4D775}"/>
              </a:ext>
            </a:extLst>
          </p:cNvPr>
          <p:cNvSpPr txBox="1"/>
          <p:nvPr/>
        </p:nvSpPr>
        <p:spPr>
          <a:xfrm>
            <a:off x="575489" y="994943"/>
            <a:ext cx="610465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盘的蓝区域等分成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份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分别记作“蓝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”“蓝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”“蓝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列表如下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E67F38D3-C5A6-9729-E1D6-F28B836B77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207792"/>
              </p:ext>
            </p:extLst>
          </p:nvPr>
        </p:nvGraphicFramePr>
        <p:xfrm>
          <a:off x="695625" y="1932174"/>
          <a:ext cx="6624460" cy="2860040"/>
        </p:xfrm>
        <a:graphic>
          <a:graphicData uri="http://schemas.openxmlformats.org/drawingml/2006/table">
            <a:tbl>
              <a:tblPr firstRow="1" firstCol="1" bandRow="1"/>
              <a:tblGrid>
                <a:gridCol w="1206724">
                  <a:extLst>
                    <a:ext uri="{9D8B030D-6E8A-4147-A177-3AD203B41FA5}">
                      <a16:colId xmlns:a16="http://schemas.microsoft.com/office/drawing/2014/main" val="3442891697"/>
                    </a:ext>
                  </a:extLst>
                </a:gridCol>
                <a:gridCol w="1354434">
                  <a:extLst>
                    <a:ext uri="{9D8B030D-6E8A-4147-A177-3AD203B41FA5}">
                      <a16:colId xmlns:a16="http://schemas.microsoft.com/office/drawing/2014/main" val="4054989427"/>
                    </a:ext>
                  </a:extLst>
                </a:gridCol>
                <a:gridCol w="1327112">
                  <a:extLst>
                    <a:ext uri="{9D8B030D-6E8A-4147-A177-3AD203B41FA5}">
                      <a16:colId xmlns:a16="http://schemas.microsoft.com/office/drawing/2014/main" val="3448757625"/>
                    </a:ext>
                  </a:extLst>
                </a:gridCol>
                <a:gridCol w="1381756">
                  <a:extLst>
                    <a:ext uri="{9D8B030D-6E8A-4147-A177-3AD203B41FA5}">
                      <a16:colId xmlns:a16="http://schemas.microsoft.com/office/drawing/2014/main" val="3740646871"/>
                    </a:ext>
                  </a:extLst>
                </a:gridCol>
                <a:gridCol w="1354434">
                  <a:extLst>
                    <a:ext uri="{9D8B030D-6E8A-4147-A177-3AD203B41FA5}">
                      <a16:colId xmlns:a16="http://schemas.microsoft.com/office/drawing/2014/main" val="49568155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盘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buNone/>
                      </a:pPr>
                      <a:b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</a:b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buNone/>
                      </a:pPr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altLang="zh-CN" sz="28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zh-CN" altLang="zh-CN" sz="28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盘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蓝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28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蓝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蓝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28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4714454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</a:t>
                      </a:r>
                      <a:endParaRPr lang="zh-CN" sz="28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蓝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1)</a:t>
                      </a:r>
                      <a:endParaRPr lang="zh-CN" sz="28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蓝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2)</a:t>
                      </a:r>
                      <a:endParaRPr lang="zh-CN" sz="28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蓝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3)</a:t>
                      </a:r>
                      <a:endParaRPr lang="zh-CN" sz="28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3272073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蓝</a:t>
                      </a:r>
                      <a:endParaRPr lang="zh-CN" sz="28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蓝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蓝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蓝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1)</a:t>
                      </a:r>
                      <a:endParaRPr lang="zh-CN" sz="28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蓝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蓝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2)</a:t>
                      </a:r>
                      <a:endParaRPr lang="zh-CN" sz="28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蓝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蓝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3)</a:t>
                      </a:r>
                      <a:endParaRPr lang="zh-CN" sz="28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0492895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绿</a:t>
                      </a:r>
                      <a:endParaRPr lang="zh-CN" sz="28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绿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绿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蓝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1)</a:t>
                      </a:r>
                      <a:endParaRPr lang="zh-CN" sz="28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绿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蓝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2)</a:t>
                      </a:r>
                      <a:endParaRPr lang="zh-CN" sz="28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绿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蓝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3)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5509249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5DFBCB8-8C4A-76A9-CA29-8FA37B236010}"/>
                  </a:ext>
                </a:extLst>
              </p:cNvPr>
              <p:cNvSpPr txBox="1"/>
              <p:nvPr/>
            </p:nvSpPr>
            <p:spPr>
              <a:xfrm>
                <a:off x="540922" y="4879821"/>
                <a:ext cx="11110155" cy="114557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由上表可知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共有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种等可能性结果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其中能配成紫色的结果有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pPr algn="just"/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配得紫色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5DFBCB8-8C4A-76A9-CA29-8FA37B2360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922" y="4879821"/>
                <a:ext cx="11110155" cy="1145570"/>
              </a:xfrm>
              <a:prstGeom prst="rect">
                <a:avLst/>
              </a:prstGeom>
              <a:blipFill>
                <a:blip r:embed="rId4"/>
                <a:stretch>
                  <a:fillRect l="-1153" t="-6915" b="-53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1765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71046E-14A7-FC1C-496F-BCA4A9E292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2E36EFC-9153-2E79-1CFA-D0D4692B98A0}"/>
              </a:ext>
            </a:extLst>
          </p:cNvPr>
          <p:cNvSpPr txBox="1"/>
          <p:nvPr/>
        </p:nvSpPr>
        <p:spPr>
          <a:xfrm>
            <a:off x="519320" y="531922"/>
            <a:ext cx="1094476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某商场有一个可以自由转动的圆形转盘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规定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顾客购物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元以上可以获得一次转动转盘的机会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当转盘停止时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指针落在哪一个区域就获得相应的奖品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指针指向两个扇形的交线时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当作指向右边的扇形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下表是活动进行中的一组统计数据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03AC0D08-8BAD-1C8E-99A2-E6D4FA0028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614384"/>
              </p:ext>
            </p:extLst>
          </p:nvPr>
        </p:nvGraphicFramePr>
        <p:xfrm>
          <a:off x="627042" y="2653665"/>
          <a:ext cx="8208569" cy="1550670"/>
        </p:xfrm>
        <a:graphic>
          <a:graphicData uri="http://schemas.openxmlformats.org/drawingml/2006/table">
            <a:tbl>
              <a:tblPr firstRow="1" firstCol="1" bandRow="1"/>
              <a:tblGrid>
                <a:gridCol w="3442301">
                  <a:extLst>
                    <a:ext uri="{9D8B030D-6E8A-4147-A177-3AD203B41FA5}">
                      <a16:colId xmlns:a16="http://schemas.microsoft.com/office/drawing/2014/main" val="4169070395"/>
                    </a:ext>
                  </a:extLst>
                </a:gridCol>
                <a:gridCol w="794378">
                  <a:extLst>
                    <a:ext uri="{9D8B030D-6E8A-4147-A177-3AD203B41FA5}">
                      <a16:colId xmlns:a16="http://schemas.microsoft.com/office/drawing/2014/main" val="2352661272"/>
                    </a:ext>
                  </a:extLst>
                </a:gridCol>
                <a:gridCol w="794378">
                  <a:extLst>
                    <a:ext uri="{9D8B030D-6E8A-4147-A177-3AD203B41FA5}">
                      <a16:colId xmlns:a16="http://schemas.microsoft.com/office/drawing/2014/main" val="2575374375"/>
                    </a:ext>
                  </a:extLst>
                </a:gridCol>
                <a:gridCol w="794378">
                  <a:extLst>
                    <a:ext uri="{9D8B030D-6E8A-4147-A177-3AD203B41FA5}">
                      <a16:colId xmlns:a16="http://schemas.microsoft.com/office/drawing/2014/main" val="725206768"/>
                    </a:ext>
                  </a:extLst>
                </a:gridCol>
                <a:gridCol w="794378">
                  <a:extLst>
                    <a:ext uri="{9D8B030D-6E8A-4147-A177-3AD203B41FA5}">
                      <a16:colId xmlns:a16="http://schemas.microsoft.com/office/drawing/2014/main" val="2905231418"/>
                    </a:ext>
                  </a:extLst>
                </a:gridCol>
                <a:gridCol w="794378">
                  <a:extLst>
                    <a:ext uri="{9D8B030D-6E8A-4147-A177-3AD203B41FA5}">
                      <a16:colId xmlns:a16="http://schemas.microsoft.com/office/drawing/2014/main" val="66615756"/>
                    </a:ext>
                  </a:extLst>
                </a:gridCol>
                <a:gridCol w="794378">
                  <a:extLst>
                    <a:ext uri="{9D8B030D-6E8A-4147-A177-3AD203B41FA5}">
                      <a16:colId xmlns:a16="http://schemas.microsoft.com/office/drawing/2014/main" val="3610506713"/>
                    </a:ext>
                  </a:extLst>
                </a:gridCol>
              </a:tblGrid>
              <a:tr h="1860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转动转盘的次数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150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200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500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800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000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6796727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落在“一支铅笔”的次数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68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111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136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345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546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701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7771168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落在“一支铅笔”的频率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0.68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0.74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0.68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0.69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0.68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0.70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3421688"/>
                  </a:ext>
                </a:extLst>
              </a:tr>
            </a:tbl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E24BFA02-16C8-F2AB-F354-F64D5C8C6A4F}"/>
              </a:ext>
            </a:extLst>
          </p:cNvPr>
          <p:cNvSpPr txBox="1"/>
          <p:nvPr/>
        </p:nvSpPr>
        <p:spPr>
          <a:xfrm>
            <a:off x="623620" y="4725090"/>
            <a:ext cx="1094476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转动该转盘一次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获得一瓶饮料的概率约为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结果保留小数点后一位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33.jpeg">
            <a:extLst>
              <a:ext uri="{FF2B5EF4-FFF2-40B4-BE49-F238E27FC236}">
                <a16:creationId xmlns:a16="http://schemas.microsoft.com/office/drawing/2014/main" id="{612DDB0A-BE43-5144-1118-910C764CA0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8705" y="2432465"/>
            <a:ext cx="2036168" cy="2036168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CCC78D61-613C-C11A-40B6-83F4231D25A5}"/>
              </a:ext>
            </a:extLst>
          </p:cNvPr>
          <p:cNvSpPr txBox="1"/>
          <p:nvPr/>
        </p:nvSpPr>
        <p:spPr>
          <a:xfrm>
            <a:off x="7896125" y="4725090"/>
            <a:ext cx="74990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4322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70731A-B511-14DE-C3FC-C54AAE8E13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7D14BF1-FE44-2867-7C33-BE3ECE9A9BB4}"/>
              </a:ext>
            </a:extLst>
          </p:cNvPr>
          <p:cNvSpPr txBox="1"/>
          <p:nvPr/>
        </p:nvSpPr>
        <p:spPr>
          <a:xfrm>
            <a:off x="551615" y="548800"/>
            <a:ext cx="10872755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经统计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该商场每天约有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名顾客参加抽奖活动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一瓶饮料和一支铅笔价格和为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估算支出的铅笔和饮料的奖品总费用是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请计算该商场一支铅笔和一瓶饮料的价格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8D13360-7ECA-2EC4-B5F8-CF5710AED0CB}"/>
              </a:ext>
            </a:extLst>
          </p:cNvPr>
          <p:cNvSpPr txBox="1"/>
          <p:nvPr/>
        </p:nvSpPr>
        <p:spPr>
          <a:xfrm>
            <a:off x="659623" y="2564940"/>
            <a:ext cx="9324648" cy="2595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:(2)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设该商场一支铅笔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则一瓶饮料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-x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由题意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-x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-x=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该商场一支铅笔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一瓶饮料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9564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9A36A4-F7BE-5001-DDFC-7826C85C59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647CF59-694A-83B0-4E84-71F5C3582FF4}"/>
              </a:ext>
            </a:extLst>
          </p:cNvPr>
          <p:cNvSpPr txBox="1"/>
          <p:nvPr/>
        </p:nvSpPr>
        <p:spPr>
          <a:xfrm>
            <a:off x="623620" y="620805"/>
            <a:ext cx="1080075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每年的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日为“国际数学日”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也被许多人称为“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π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节”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我区某校在今年的“数学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π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节”活动中开展了如下四项活动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趣味魔方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折纸活动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数独比赛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唱响数学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为了解学生最喜欢哪一种活动项目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随机抽取了部分学生进行调查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并将调查结果绘制成了两幅不完整的统计图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请回答下列问题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这次被调查的学生共有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D7A5D54-EC7A-964C-503E-520378207551}"/>
              </a:ext>
            </a:extLst>
          </p:cNvPr>
          <p:cNvSpPr txBox="1"/>
          <p:nvPr/>
        </p:nvSpPr>
        <p:spPr>
          <a:xfrm>
            <a:off x="632865" y="3429000"/>
            <a:ext cx="402303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请补全条形统计图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34.jpeg">
            <a:extLst>
              <a:ext uri="{FF2B5EF4-FFF2-40B4-BE49-F238E27FC236}">
                <a16:creationId xmlns:a16="http://schemas.microsoft.com/office/drawing/2014/main" id="{2BD1569F-CB62-C684-9B97-2F83F7DF1C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30" y="2996970"/>
            <a:ext cx="5197676" cy="2461295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66ED5245-73F5-1FF5-B922-D209964A4742}"/>
              </a:ext>
            </a:extLst>
          </p:cNvPr>
          <p:cNvSpPr txBox="1"/>
          <p:nvPr/>
        </p:nvSpPr>
        <p:spPr>
          <a:xfrm>
            <a:off x="632865" y="4128027"/>
            <a:ext cx="481509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:(2)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补全条形统计图略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01B8773-441E-7593-BF6C-2CB2033F0DB7}"/>
              </a:ext>
            </a:extLst>
          </p:cNvPr>
          <p:cNvSpPr txBox="1"/>
          <p:nvPr/>
        </p:nvSpPr>
        <p:spPr>
          <a:xfrm>
            <a:off x="4943920" y="2775241"/>
            <a:ext cx="72005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52492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1D03B8-C3A7-162E-5082-9E6B594948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3AF0FF9-D341-260D-CADD-23615F3FA97F}"/>
              </a:ext>
            </a:extLst>
          </p:cNvPr>
          <p:cNvSpPr txBox="1"/>
          <p:nvPr/>
        </p:nvSpPr>
        <p:spPr>
          <a:xfrm>
            <a:off x="623619" y="621386"/>
            <a:ext cx="1087275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在数独比赛项目中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甲、乙、丙、丁四人表现优秀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现决定从这四名同学中随机选取两名参加数独决赛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请利用画树状图或列表的方法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求恰好选中甲、乙两位同学的概率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74F3FBC-84DD-56C4-F1D0-C87C6D5F03FF}"/>
              </a:ext>
            </a:extLst>
          </p:cNvPr>
          <p:cNvSpPr txBox="1"/>
          <p:nvPr/>
        </p:nvSpPr>
        <p:spPr>
          <a:xfrm>
            <a:off x="673699" y="2001327"/>
            <a:ext cx="37661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列表如下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010F2F81-701D-FA07-C2F8-DA4C03AB46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7187452"/>
              </p:ext>
            </p:extLst>
          </p:nvPr>
        </p:nvGraphicFramePr>
        <p:xfrm>
          <a:off x="5735974" y="2001327"/>
          <a:ext cx="5760400" cy="3803650"/>
        </p:xfrm>
        <a:graphic>
          <a:graphicData uri="http://schemas.openxmlformats.org/drawingml/2006/table">
            <a:tbl>
              <a:tblPr firstRow="1" firstCol="1" bandRow="1"/>
              <a:tblGrid>
                <a:gridCol w="1152080">
                  <a:extLst>
                    <a:ext uri="{9D8B030D-6E8A-4147-A177-3AD203B41FA5}">
                      <a16:colId xmlns:a16="http://schemas.microsoft.com/office/drawing/2014/main" val="2622318410"/>
                    </a:ext>
                  </a:extLst>
                </a:gridCol>
                <a:gridCol w="1152080">
                  <a:extLst>
                    <a:ext uri="{9D8B030D-6E8A-4147-A177-3AD203B41FA5}">
                      <a16:colId xmlns:a16="http://schemas.microsoft.com/office/drawing/2014/main" val="3561014785"/>
                    </a:ext>
                  </a:extLst>
                </a:gridCol>
                <a:gridCol w="1152080">
                  <a:extLst>
                    <a:ext uri="{9D8B030D-6E8A-4147-A177-3AD203B41FA5}">
                      <a16:colId xmlns:a16="http://schemas.microsoft.com/office/drawing/2014/main" val="3205707163"/>
                    </a:ext>
                  </a:extLst>
                </a:gridCol>
                <a:gridCol w="1152080">
                  <a:extLst>
                    <a:ext uri="{9D8B030D-6E8A-4147-A177-3AD203B41FA5}">
                      <a16:colId xmlns:a16="http://schemas.microsoft.com/office/drawing/2014/main" val="3442001866"/>
                    </a:ext>
                  </a:extLst>
                </a:gridCol>
                <a:gridCol w="1152080">
                  <a:extLst>
                    <a:ext uri="{9D8B030D-6E8A-4147-A177-3AD203B41FA5}">
                      <a16:colId xmlns:a16="http://schemas.microsoft.com/office/drawing/2014/main" val="372120576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buNone/>
                      </a:pPr>
                      <a:b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</a:br>
                      <a:endParaRPr lang="zh-CN" sz="1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甲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乙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丙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丁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59370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甲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buNone/>
                      </a:pPr>
                      <a:b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</a:br>
                      <a:endParaRPr lang="zh-CN" sz="1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甲、乙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甲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丙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甲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丁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10917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乙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乙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甲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buNone/>
                      </a:pPr>
                      <a:b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</a:br>
                      <a:endParaRPr lang="zh-CN" sz="1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乙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丙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乙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丁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1348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丙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丙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甲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丙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乙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buNone/>
                      </a:pPr>
                      <a:b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</a:br>
                      <a:endParaRPr lang="zh-CN" sz="1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丙、丁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30838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丁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丁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甲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丁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乙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丁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丙</a:t>
                      </a:r>
                      <a:r>
                        <a:rPr lang="en-US" sz="105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12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2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buNone/>
                      </a:pPr>
                      <a:b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</a:br>
                      <a:endParaRPr lang="zh-CN" sz="12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buNone/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2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83699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4DF95AC-4D56-2D05-D1BF-828324382A12}"/>
                  </a:ext>
                </a:extLst>
              </p:cNvPr>
              <p:cNvSpPr txBox="1"/>
              <p:nvPr/>
            </p:nvSpPr>
            <p:spPr>
              <a:xfrm>
                <a:off x="673699" y="2741335"/>
                <a:ext cx="4774256" cy="24382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共有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种等可能的结果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其中恰好选中甲、乙两位同学的结果有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恰好选中甲、乙两位同学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4DF95AC-4D56-2D05-D1BF-828324382A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699" y="2741335"/>
                <a:ext cx="4774256" cy="2438232"/>
              </a:xfrm>
              <a:prstGeom prst="rect">
                <a:avLst/>
              </a:prstGeom>
              <a:blipFill>
                <a:blip r:embed="rId3"/>
                <a:stretch>
                  <a:fillRect l="-2682" t="-3500" r="-2554" b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43038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084AC7-A5CD-3FE5-5B60-365C2E04EA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74B05EE-2676-D5CB-A12E-19809951D029}"/>
              </a:ext>
            </a:extLst>
          </p:cNvPr>
          <p:cNvSpPr txBox="1"/>
          <p:nvPr/>
        </p:nvSpPr>
        <p:spPr>
          <a:xfrm>
            <a:off x="578849" y="476795"/>
            <a:ext cx="11034302" cy="3242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分别把带有指针的圆形转盘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分成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等份、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等份的扇形区域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并在每一个小区域内标上数字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欢欢、乐乐两个人玩转盘游戏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游戏规则是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同时转动两个转盘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当转盘停止时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若指针所指两区域的数字之积为奇数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则欢欢胜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若指针所指两区域的数字之积为偶数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则乐乐胜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若有指针落在分割线上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则无效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需重新转动转盘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35.jpeg">
            <a:extLst>
              <a:ext uri="{FF2B5EF4-FFF2-40B4-BE49-F238E27FC236}">
                <a16:creationId xmlns:a16="http://schemas.microsoft.com/office/drawing/2014/main" id="{DC1C059F-35E0-88EF-D2D0-1DF7C6DE3B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870" y="3861030"/>
            <a:ext cx="4248295" cy="2016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3940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DDC942-879D-E9EE-8D7A-66ACF6F41B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64FBBE3-4D1E-4F33-6D05-087063EE631F}"/>
              </a:ext>
            </a:extLst>
          </p:cNvPr>
          <p:cNvSpPr txBox="1"/>
          <p:nvPr/>
        </p:nvSpPr>
        <p:spPr>
          <a:xfrm>
            <a:off x="631582" y="538839"/>
            <a:ext cx="81763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一、选择题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本大题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个小题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每小题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F4E720D-7815-3C6A-732C-2B93979333C1}"/>
                  </a:ext>
                </a:extLst>
              </p:cNvPr>
              <p:cNvSpPr txBox="1"/>
              <p:nvPr/>
            </p:nvSpPr>
            <p:spPr>
              <a:xfrm>
                <a:off x="636438" y="1196845"/>
                <a:ext cx="10787931" cy="15764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给甲、乙、丙三人打电话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若打电话的顺序是任意的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则第一个打电话给甲的概率为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 B.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C.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   D.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F4E720D-7815-3C6A-732C-2B93979333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438" y="1196845"/>
                <a:ext cx="10787931" cy="1576457"/>
              </a:xfrm>
              <a:prstGeom prst="rect">
                <a:avLst/>
              </a:prstGeom>
              <a:blipFill>
                <a:blip r:embed="rId3"/>
                <a:stretch>
                  <a:fillRect l="-1130" t="-5019" r="-1186" b="-34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0703EEA-31A9-68F1-317B-3E0D4CD5C376}"/>
                  </a:ext>
                </a:extLst>
              </p:cNvPr>
              <p:cNvSpPr txBox="1"/>
              <p:nvPr/>
            </p:nvSpPr>
            <p:spPr>
              <a:xfrm>
                <a:off x="650375" y="3046217"/>
                <a:ext cx="7673543" cy="26296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一条毛毛虫要从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处去吃树叶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毛毛虫在交叉路口处选择任何一个树枝都是等可能的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那么它吃到树叶的概率是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 B.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 D.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den>
                    </m:f>
                  </m:oMath>
                </a14:m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0703EEA-31A9-68F1-317B-3E0D4CD5C3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0375" y="3046217"/>
                <a:ext cx="7673543" cy="2629694"/>
              </a:xfrm>
              <a:prstGeom prst="rect">
                <a:avLst/>
              </a:prstGeom>
              <a:blipFill>
                <a:blip r:embed="rId4"/>
                <a:stretch>
                  <a:fillRect l="-1669" t="-3248" r="-1669" b="-20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图片 8">
            <a:extLst>
              <a:ext uri="{FF2B5EF4-FFF2-40B4-BE49-F238E27FC236}">
                <a16:creationId xmlns:a16="http://schemas.microsoft.com/office/drawing/2014/main" id="{D4009FD2-FDB8-F684-E616-C10486CE79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76245" y="3020155"/>
            <a:ext cx="3032234" cy="2872199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C30F4890-9F87-2E35-84C2-B3994C43F18C}"/>
              </a:ext>
            </a:extLst>
          </p:cNvPr>
          <p:cNvSpPr txBox="1"/>
          <p:nvPr/>
        </p:nvSpPr>
        <p:spPr>
          <a:xfrm>
            <a:off x="3575825" y="1628875"/>
            <a:ext cx="576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9875B7B-FA39-3FF1-85B7-11C36BBFD232}"/>
              </a:ext>
            </a:extLst>
          </p:cNvPr>
          <p:cNvSpPr txBox="1"/>
          <p:nvPr/>
        </p:nvSpPr>
        <p:spPr>
          <a:xfrm>
            <a:off x="4223870" y="3933035"/>
            <a:ext cx="576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27939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CF1700-BE26-2C32-C731-CBEB647FE3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1847FF7-9ECD-C162-B0AD-31BA50FE58C5}"/>
              </a:ext>
            </a:extLst>
          </p:cNvPr>
          <p:cNvSpPr txBox="1"/>
          <p:nvPr/>
        </p:nvSpPr>
        <p:spPr>
          <a:xfrm>
            <a:off x="623620" y="473622"/>
            <a:ext cx="80645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试用列表或画树状图的方法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求欢欢获胜的概率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A796CDA-F61D-375D-FDAF-D78AA310BBCD}"/>
              </a:ext>
            </a:extLst>
          </p:cNvPr>
          <p:cNvSpPr txBox="1"/>
          <p:nvPr/>
        </p:nvSpPr>
        <p:spPr>
          <a:xfrm>
            <a:off x="634328" y="1044395"/>
            <a:ext cx="349180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画树状图如下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1" name="image36.jpeg">
            <a:extLst>
              <a:ext uri="{FF2B5EF4-FFF2-40B4-BE49-F238E27FC236}">
                <a16:creationId xmlns:a16="http://schemas.microsoft.com/office/drawing/2014/main" id="{196F3806-1F0A-CDFA-6CA9-A271A46476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635" y="1596428"/>
            <a:ext cx="5976415" cy="1801012"/>
          </a:xfrm>
          <a:prstGeom prst="rect">
            <a:avLst/>
          </a:prstGeom>
        </p:spPr>
      </p:pic>
      <p:pic>
        <p:nvPicPr>
          <p:cNvPr id="2" name="image35.jpeg">
            <a:extLst>
              <a:ext uri="{FF2B5EF4-FFF2-40B4-BE49-F238E27FC236}">
                <a16:creationId xmlns:a16="http://schemas.microsoft.com/office/drawing/2014/main" id="{F6F6F6DD-455C-A252-B5FB-F107A9DCF6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2090" y="1172412"/>
            <a:ext cx="4251556" cy="201770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E4A6FD9-2694-BF84-142A-9434BE142371}"/>
                  </a:ext>
                </a:extLst>
              </p:cNvPr>
              <p:cNvSpPr txBox="1"/>
              <p:nvPr/>
            </p:nvSpPr>
            <p:spPr>
              <a:xfrm>
                <a:off x="623620" y="3573010"/>
                <a:ext cx="10891865" cy="11435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由上图可知共有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种等可能情况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积为奇数的情况有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种情况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所以欢欢获胜的概率是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E4A6FD9-2694-BF84-142A-9434BE1423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3573010"/>
                <a:ext cx="10891865" cy="1143518"/>
              </a:xfrm>
              <a:prstGeom prst="rect">
                <a:avLst/>
              </a:prstGeom>
              <a:blipFill>
                <a:blip r:embed="rId5"/>
                <a:stretch>
                  <a:fillRect l="-1119" t="-6915" b="-53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77EE8177-2A65-2BB5-DB1E-7ACF07D038BF}"/>
              </a:ext>
            </a:extLst>
          </p:cNvPr>
          <p:cNvSpPr txBox="1"/>
          <p:nvPr/>
        </p:nvSpPr>
        <p:spPr>
          <a:xfrm>
            <a:off x="493906" y="4801084"/>
            <a:ext cx="111607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请问这个游戏规则对欢欢、乐乐双方公平吗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试说明理由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8985FD6-6CEC-FEFA-E236-B1160166131F}"/>
                  </a:ext>
                </a:extLst>
              </p:cNvPr>
              <p:cNvSpPr txBox="1"/>
              <p:nvPr/>
            </p:nvSpPr>
            <p:spPr>
              <a:xfrm>
                <a:off x="515612" y="5329272"/>
                <a:ext cx="11160775" cy="7126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得乐乐获胜的概率为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两人获胜的概率相同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所以游戏公平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8985FD6-6CEC-FEFA-E236-B116016613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5612" y="5329272"/>
                <a:ext cx="11160775" cy="712631"/>
              </a:xfrm>
              <a:prstGeom prst="rect">
                <a:avLst/>
              </a:prstGeom>
              <a:blipFill>
                <a:blip r:embed="rId6"/>
                <a:stretch>
                  <a:fillRect l="-1148" r="-109" b="-94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20734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CBADE0-21F5-402A-E24A-3E9886B89E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E0B0B92C-B5FC-5FB7-C679-3FCFAE256CEF}"/>
              </a:ext>
            </a:extLst>
          </p:cNvPr>
          <p:cNvSpPr txBox="1"/>
          <p:nvPr/>
        </p:nvSpPr>
        <p:spPr>
          <a:xfrm>
            <a:off x="551615" y="476795"/>
            <a:ext cx="10728745" cy="2595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某珠宝商店里的一个暗箱里存有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个金球和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个银球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一天夜里不小心被盗贼偷走了某种球若干个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若在不把暗箱中的球全部倒出来数的情况下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请你设计一个方案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估计被盗走的是金球还是银球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664372E-EF15-F056-CC65-7E30CCD2DC0B}"/>
              </a:ext>
            </a:extLst>
          </p:cNvPr>
          <p:cNvSpPr txBox="1"/>
          <p:nvPr/>
        </p:nvSpPr>
        <p:spPr>
          <a:xfrm>
            <a:off x="564973" y="3065472"/>
            <a:ext cx="10728745" cy="2595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可如此设计方案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从暗箱中随机摸出一个球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并记下球的种类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次试验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然后将球放回箱内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摇匀后再摸出一球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记下球的种类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重复这样的试验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次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统计摸出金球和银球的次数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若摸出金球的次数多于银球的次数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则可估计被盗的是银球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反之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则估计被盗的是金球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7540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805189-D0D0-1A7B-4F96-B94677A354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A6F18F1-6352-6F7D-41FA-C8D4CABFB5D2}"/>
              </a:ext>
            </a:extLst>
          </p:cNvPr>
          <p:cNvSpPr txBox="1"/>
          <p:nvPr/>
        </p:nvSpPr>
        <p:spPr>
          <a:xfrm>
            <a:off x="551615" y="548800"/>
            <a:ext cx="10872755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若在剩下的球中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随便摸一个球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摸到金球的概率为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试判断珠宝商店丢了什么球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并计算其丢失的数量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7A8FE19-2907-54B4-4127-CEDA6DC2DB4F}"/>
                  </a:ext>
                </a:extLst>
              </p:cNvPr>
              <p:cNvSpPr txBox="1"/>
              <p:nvPr/>
            </p:nvSpPr>
            <p:spPr>
              <a:xfrm>
                <a:off x="555893" y="1988900"/>
                <a:ext cx="8420307" cy="35389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摸到金球的概率为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%&gt;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%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被盗的是银球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设丢失的银球数为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则依题意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可得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𝟓𝟎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𝟏𝟎𝟎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%=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%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经检验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是原方程的解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且符合题意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即丢失的银球数量为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sz="2800" b="1" dirty="0">
                  <a:solidFill>
                    <a:srgbClr val="DB251C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7A8FE19-2907-54B4-4127-CEDA6DC2DB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5893" y="1988900"/>
                <a:ext cx="8420307" cy="3538918"/>
              </a:xfrm>
              <a:prstGeom prst="rect">
                <a:avLst/>
              </a:prstGeom>
              <a:blipFill>
                <a:blip r:embed="rId3"/>
                <a:stretch>
                  <a:fillRect l="-1448" b="-3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09803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575F1D-44AD-5237-9960-8FFEFE645C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9401A0C-7CD9-E2A3-620D-A3EA08251134}"/>
                  </a:ext>
                </a:extLst>
              </p:cNvPr>
              <p:cNvSpPr txBox="1"/>
              <p:nvPr/>
            </p:nvSpPr>
            <p:spPr>
              <a:xfrm>
                <a:off x="551615" y="548800"/>
                <a:ext cx="10944760" cy="15764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某校开设了航模、机器人、计算机编程三门特色课程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小雅同学从中随机选取两门课程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恰好选中航模和机器人的概率为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B.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C.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D.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9401A0C-7CD9-E2A3-620D-A3EA082511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548800"/>
                <a:ext cx="10944760" cy="1576457"/>
              </a:xfrm>
              <a:prstGeom prst="rect">
                <a:avLst/>
              </a:prstGeom>
              <a:blipFill>
                <a:blip r:embed="rId3"/>
                <a:stretch>
                  <a:fillRect l="-1114" t="-5019" r="-1114" b="-34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C8C38D63-4F25-6E3F-625C-92589643C108}"/>
              </a:ext>
            </a:extLst>
          </p:cNvPr>
          <p:cNvSpPr txBox="1"/>
          <p:nvPr/>
        </p:nvSpPr>
        <p:spPr>
          <a:xfrm>
            <a:off x="558239" y="2348925"/>
            <a:ext cx="11160775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甲、乙两位同学在一次用频率估计概率的实验中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统计了某一结果出现的频率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绘出的统计图如图所示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则符合这一结果的实验可能是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从一个装有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个白球和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个红球的袋子</a:t>
            </a:r>
            <a:endParaRPr lang="en-US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任取一个球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则取到红球的概率</a:t>
            </a:r>
          </a:p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任意买一张电影票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座位号是偶数的概率</a:t>
            </a:r>
          </a:p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抛一枚质地均匀的硬币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正面朝上的概率</a:t>
            </a: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掷一枚正六面体的骰子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点的概率</a:t>
            </a:r>
          </a:p>
        </p:txBody>
      </p:sp>
      <p:pic>
        <p:nvPicPr>
          <p:cNvPr id="6" name="image26.jpeg">
            <a:extLst>
              <a:ext uri="{FF2B5EF4-FFF2-40B4-BE49-F238E27FC236}">
                <a16:creationId xmlns:a16="http://schemas.microsoft.com/office/drawing/2014/main" id="{20ACC552-2764-E5BD-CD0B-9B4C662250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0110" y="3271788"/>
            <a:ext cx="3528245" cy="2409348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63FD6CF3-87C3-CD1B-811A-3F3D3B7DC2D4}"/>
              </a:ext>
            </a:extLst>
          </p:cNvPr>
          <p:cNvSpPr txBox="1"/>
          <p:nvPr/>
        </p:nvSpPr>
        <p:spPr>
          <a:xfrm>
            <a:off x="8904195" y="1052835"/>
            <a:ext cx="5040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0977EA2-B636-8629-517E-F9D57DE5808A}"/>
              </a:ext>
            </a:extLst>
          </p:cNvPr>
          <p:cNvSpPr txBox="1"/>
          <p:nvPr/>
        </p:nvSpPr>
        <p:spPr>
          <a:xfrm>
            <a:off x="10770863" y="2852477"/>
            <a:ext cx="4618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8688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1FB583-6D3C-3169-6C35-FAA90F2276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3A4190E-EE42-82A4-324F-CD999495CBC4}"/>
                  </a:ext>
                </a:extLst>
              </p:cNvPr>
              <p:cNvSpPr txBox="1"/>
              <p:nvPr/>
            </p:nvSpPr>
            <p:spPr>
              <a:xfrm>
                <a:off x="587617" y="476795"/>
                <a:ext cx="11016765" cy="224074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有长度分别为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cm,5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cm,7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cm,9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的四条线段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从中任取三条线段能够组成三角形的概率是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B.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C.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   D.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3A4190E-EE42-82A4-324F-CD999495CB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617" y="476795"/>
                <a:ext cx="11016765" cy="2240742"/>
              </a:xfrm>
              <a:prstGeom prst="rect">
                <a:avLst/>
              </a:prstGeom>
              <a:blipFill>
                <a:blip r:embed="rId3"/>
                <a:stretch>
                  <a:fillRect l="-1106" r="-1106" b="-21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BB1F97E-1A87-648B-BC03-E5A60C6BC417}"/>
                  </a:ext>
                </a:extLst>
              </p:cNvPr>
              <p:cNvSpPr txBox="1"/>
              <p:nvPr/>
            </p:nvSpPr>
            <p:spPr>
              <a:xfrm>
                <a:off x="592626" y="2852960"/>
                <a:ext cx="11016765" cy="28958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甲盒子中有编号为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1,2,3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个白色乒乓球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乙盒子中有编号为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4,5,6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个黄色乒乓球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现分别从每个盒子中随机地取出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个乒乓球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则取出乒乓球的编号之和不小于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的概率为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𝟗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B.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C.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𝟗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  D.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𝟕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𝟗</m:t>
                        </m:r>
                      </m:den>
                    </m:f>
                  </m:oMath>
                </a14:m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BB1F97E-1A87-648B-BC03-E5A60C6BC4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626" y="2852960"/>
                <a:ext cx="11016765" cy="2895857"/>
              </a:xfrm>
              <a:prstGeom prst="rect">
                <a:avLst/>
              </a:prstGeom>
              <a:blipFill>
                <a:blip r:embed="rId4"/>
                <a:stretch>
                  <a:fillRect l="-1107" r="-1162" b="-16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E27AABDD-B89B-AC4A-D12A-B7EC274BDBF4}"/>
              </a:ext>
            </a:extLst>
          </p:cNvPr>
          <p:cNvSpPr txBox="1"/>
          <p:nvPr/>
        </p:nvSpPr>
        <p:spPr>
          <a:xfrm>
            <a:off x="4583895" y="1268850"/>
            <a:ext cx="432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E1E0AA9-F879-6615-8906-045A816B3D14}"/>
              </a:ext>
            </a:extLst>
          </p:cNvPr>
          <p:cNvSpPr txBox="1"/>
          <p:nvPr/>
        </p:nvSpPr>
        <p:spPr>
          <a:xfrm>
            <a:off x="5807980" y="4313473"/>
            <a:ext cx="5040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412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DEFD0B-4D0D-2A21-1A85-116B6FEC2E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8E0EA06-A005-A173-E67F-4EC208C05739}"/>
              </a:ext>
            </a:extLst>
          </p:cNvPr>
          <p:cNvSpPr txBox="1"/>
          <p:nvPr/>
        </p:nvSpPr>
        <p:spPr>
          <a:xfrm>
            <a:off x="623620" y="620805"/>
            <a:ext cx="10800750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平整的地面上有一个不规则图案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图中阴影部分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小明想了解该图案的面积是多少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他采取了以下办法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用一个面积为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的长方形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将不规则图案围起来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然后在适当位置随机地朝长方形区域扔小球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并记录小球落在不规则图案上的次数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球扔在界线上或长方形区域外不计试验结果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他将若干次有效试验的结果绘制成了如图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所示的统计图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由此估计不规则图案的面积大约为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A.90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</a:p>
          <a:p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B.80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</a:p>
          <a:p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C.70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</a:p>
          <a:p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D.60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2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27.jpeg">
            <a:extLst>
              <a:ext uri="{FF2B5EF4-FFF2-40B4-BE49-F238E27FC236}">
                <a16:creationId xmlns:a16="http://schemas.microsoft.com/office/drawing/2014/main" id="{59214ECF-DF66-3365-2385-6205A7F1D6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805" y="3429000"/>
            <a:ext cx="7844140" cy="237616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15BEF9E-A0D9-DD55-682C-AD3EED49180C}"/>
              </a:ext>
            </a:extLst>
          </p:cNvPr>
          <p:cNvSpPr txBox="1"/>
          <p:nvPr/>
        </p:nvSpPr>
        <p:spPr>
          <a:xfrm>
            <a:off x="8256150" y="2821407"/>
            <a:ext cx="4618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1151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A98513-10A2-8A87-654A-028A16E9DC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D0E3AF2-6B62-33F1-666D-7DB334A5A529}"/>
                  </a:ext>
                </a:extLst>
              </p:cNvPr>
              <p:cNvSpPr txBox="1"/>
              <p:nvPr/>
            </p:nvSpPr>
            <p:spPr>
              <a:xfrm>
                <a:off x="623620" y="764815"/>
                <a:ext cx="10656740" cy="417973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据《史记》记载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战国时期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齐威王和他的大臣田忌赛马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齐威王和田忌各有上、中、下三匹马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约定每匹马只能出战一次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三局两胜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记齐威王的三匹马分别为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田忌的三匹马分别为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已知马的速度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若齐威王的马按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的顺序出战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田忌的马随机出战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则田忌获胜的概率为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B.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C.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D.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𝟗</m:t>
                        </m:r>
                      </m:den>
                    </m:f>
                  </m:oMath>
                </a14:m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D0E3AF2-6B62-33F1-666D-7DB334A5A5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764815"/>
                <a:ext cx="10656740" cy="4179734"/>
              </a:xfrm>
              <a:prstGeom prst="rect">
                <a:avLst/>
              </a:prstGeom>
              <a:blipFill>
                <a:blip r:embed="rId3"/>
                <a:stretch>
                  <a:fillRect l="-1144" r="-1201" b="-7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E836B7CF-9EF7-CC2E-7A25-6DCBB1AC14D2}"/>
              </a:ext>
            </a:extLst>
          </p:cNvPr>
          <p:cNvSpPr txBox="1"/>
          <p:nvPr/>
        </p:nvSpPr>
        <p:spPr>
          <a:xfrm>
            <a:off x="7176075" y="3462367"/>
            <a:ext cx="432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03112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6A84DC-0BDB-692D-1550-E361FE4B82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CB7B365-CE77-8EFA-3AA9-97C6CEF68B84}"/>
                  </a:ext>
                </a:extLst>
              </p:cNvPr>
              <p:cNvSpPr txBox="1"/>
              <p:nvPr/>
            </p:nvSpPr>
            <p:spPr>
              <a:xfrm>
                <a:off x="623620" y="692810"/>
                <a:ext cx="10944760" cy="20073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经过某十字路口的汽车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它可能继续直行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也可能向左或向右转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若这三种可能性大小相同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则两辆汽车经过该十字路口全部继续直行的概率为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B.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C.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𝟗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D.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CB7B365-CE77-8EFA-3AA9-97C6CEF68B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692810"/>
                <a:ext cx="10944760" cy="2007344"/>
              </a:xfrm>
              <a:prstGeom prst="rect">
                <a:avLst/>
              </a:prstGeom>
              <a:blipFill>
                <a:blip r:embed="rId3"/>
                <a:stretch>
                  <a:fillRect l="-1114" t="-4255" r="-1114" b="-27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A16B86C-E10F-F413-3D39-6611B914FF02}"/>
                  </a:ext>
                </a:extLst>
              </p:cNvPr>
              <p:cNvSpPr txBox="1"/>
              <p:nvPr/>
            </p:nvSpPr>
            <p:spPr>
              <a:xfrm>
                <a:off x="623620" y="3029810"/>
                <a:ext cx="10944760" cy="25440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将一枚六个面编号分别为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1,2,3,4,5,6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的质地均匀的正方体骰子先后投掷两次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记第一次掷出的点数为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第二次掷出的点数为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则使关于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𝒂𝒙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𝒃𝒚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只有正数解的概率为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𝟏𝟐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B.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𝟔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C.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𝟓</m:t>
                        </m:r>
                      </m:num>
                      <m:den>
                        <m:r>
                          <a:rPr lang="en-US" altLang="zh-CN" sz="2800" b="1" i="1"/>
                          <m:t>𝟏𝟖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D.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𝟏𝟑</m:t>
                        </m:r>
                      </m:num>
                      <m:den>
                        <m:r>
                          <a:rPr lang="en-US" altLang="zh-CN" sz="2800" b="1" i="1"/>
                          <m:t>𝟑𝟔</m:t>
                        </m:r>
                      </m:den>
                    </m:f>
                  </m:oMath>
                </a14:m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A16B86C-E10F-F413-3D39-6611B914FF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3029810"/>
                <a:ext cx="10944760" cy="2544094"/>
              </a:xfrm>
              <a:prstGeom prst="rect">
                <a:avLst/>
              </a:prstGeom>
              <a:blipFill>
                <a:blip r:embed="rId4"/>
                <a:stretch>
                  <a:fillRect l="-1114" t="-3118" r="-668" b="-21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48706594-ECB8-5146-058C-9F95D3D5E79E}"/>
              </a:ext>
            </a:extLst>
          </p:cNvPr>
          <p:cNvSpPr txBox="1"/>
          <p:nvPr/>
        </p:nvSpPr>
        <p:spPr>
          <a:xfrm>
            <a:off x="1703695" y="1628875"/>
            <a:ext cx="576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D9A45A4-28AC-E382-51A8-721704FD1C22}"/>
              </a:ext>
            </a:extLst>
          </p:cNvPr>
          <p:cNvSpPr txBox="1"/>
          <p:nvPr/>
        </p:nvSpPr>
        <p:spPr>
          <a:xfrm>
            <a:off x="7824120" y="4149050"/>
            <a:ext cx="4618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111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08E622-6E1F-56D4-7392-7001F67E5E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9BB5A30-8AB1-D1C3-2DA5-BEEC61B12398}"/>
              </a:ext>
            </a:extLst>
          </p:cNvPr>
          <p:cNvSpPr txBox="1"/>
          <p:nvPr/>
        </p:nvSpPr>
        <p:spPr>
          <a:xfrm>
            <a:off x="695625" y="620805"/>
            <a:ext cx="10584735" cy="4534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二、填空题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本大题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个小题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每小题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某班共有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名同学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其中有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名同学习惯用左手写字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其余同学都习惯用右手写字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老师随机请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名同学到黑板上板演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习惯用左手写字的同学被选中的概率是</a:t>
            </a:r>
            <a:r>
              <a:rPr lang="en-US" altLang="zh-CN" sz="2800" b="1" i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一个不透明的口袋中装有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个白球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为了估计白球的个数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向口袋中加入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个红球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它们除颜色外其他完全相同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通过多次摸球试验后发现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摸到红球的频率稳定在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附近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的值为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A981D93-6B8E-8FF5-E701-3E1E26AEC30B}"/>
                  </a:ext>
                </a:extLst>
              </p:cNvPr>
              <p:cNvSpPr txBox="1"/>
              <p:nvPr/>
            </p:nvSpPr>
            <p:spPr>
              <a:xfrm>
                <a:off x="4583895" y="2437327"/>
                <a:ext cx="576040" cy="7861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2400" b="1" i="1">
                              <a:solidFill>
                                <a:srgbClr val="DB251C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solidFill>
                                <a:srgbClr val="DB251C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>
                              <a:solidFill>
                                <a:srgbClr val="DB251C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𝟐𝟓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DB251C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A981D93-6B8E-8FF5-E701-3E1E26AEC3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83895" y="2437327"/>
                <a:ext cx="576040" cy="78617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44EE906C-813E-CC99-0FA3-57A6570BC663}"/>
              </a:ext>
            </a:extLst>
          </p:cNvPr>
          <p:cNvSpPr txBox="1"/>
          <p:nvPr/>
        </p:nvSpPr>
        <p:spPr>
          <a:xfrm>
            <a:off x="8112140" y="4613097"/>
            <a:ext cx="576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27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8274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68893D-9EA4-608F-9ACB-DF6CC68137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662358B-4909-6327-C481-2D40F7BF20C8}"/>
              </a:ext>
            </a:extLst>
          </p:cNvPr>
          <p:cNvSpPr txBox="1"/>
          <p:nvPr/>
        </p:nvSpPr>
        <p:spPr>
          <a:xfrm>
            <a:off x="623619" y="980830"/>
            <a:ext cx="11016765" cy="42655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-1,1,2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中任取两个数作为点的坐标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那么该点刚好在一次函数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图象上的概率是</a:t>
            </a:r>
            <a:r>
              <a:rPr lang="en-US" altLang="zh-CN" sz="2800" b="1" i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      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小莹在做手抄报时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用到了红色、黄色、蓝色三支彩笔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这三支彩笔的笔帽和笔芯颜色分别一致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完成手抄报后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她随机地将三个笔帽分别盖在三支彩笔上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每个笔帽和笔芯的颜色都不匹配的概率是</a:t>
            </a:r>
            <a:r>
              <a:rPr lang="en-US" altLang="zh-CN" sz="2800" b="1" i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   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AB19CB3-B469-C89E-7E4B-33F47BB0826F}"/>
                  </a:ext>
                </a:extLst>
              </p:cNvPr>
              <p:cNvSpPr txBox="1"/>
              <p:nvPr/>
            </p:nvSpPr>
            <p:spPr>
              <a:xfrm>
                <a:off x="4367880" y="1412860"/>
                <a:ext cx="360025" cy="11814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20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kumimoji="0" lang="zh-CN" altLang="zh-CN" sz="2800" b="1" i="0" u="sng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AB19CB3-B469-C89E-7E4B-33F47BB082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7880" y="1412860"/>
                <a:ext cx="360025" cy="118147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E069B2B-EAA8-0FF9-CA38-982CBDA81685}"/>
                  </a:ext>
                </a:extLst>
              </p:cNvPr>
              <p:cNvSpPr txBox="1"/>
              <p:nvPr/>
            </p:nvSpPr>
            <p:spPr>
              <a:xfrm>
                <a:off x="9912265" y="4365065"/>
                <a:ext cx="389876" cy="7146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kumimoji="0" lang="zh-CN" altLang="zh-CN" sz="2800" b="1" i="0" u="sng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E069B2B-EAA8-0FF9-CA38-982CBDA816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12265" y="4365065"/>
                <a:ext cx="389876" cy="71468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87993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3294</TotalTime>
  <Words>2858</Words>
  <Application>Microsoft Office PowerPoint</Application>
  <PresentationFormat>宽屏</PresentationFormat>
  <Paragraphs>176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8" baseType="lpstr"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218</cp:revision>
  <dcterms:created xsi:type="dcterms:W3CDTF">2024-04-24T12:16:00Z</dcterms:created>
  <dcterms:modified xsi:type="dcterms:W3CDTF">2025-03-31T09:52:54Z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