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5008" r:id="rId3"/>
    <p:sldId id="5009" r:id="rId4"/>
    <p:sldId id="5010" r:id="rId5"/>
    <p:sldId id="5011" r:id="rId6"/>
    <p:sldId id="5012" r:id="rId7"/>
    <p:sldId id="5013" r:id="rId8"/>
    <p:sldId id="5014" r:id="rId9"/>
    <p:sldId id="5015" r:id="rId10"/>
    <p:sldId id="5016" r:id="rId11"/>
    <p:sldId id="5017" r:id="rId12"/>
    <p:sldId id="5018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DB1E4-1A6B-5677-A947-D030999AA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BB91FF-CB1D-1B5A-3BB7-C8D0D60EF6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D3F1BEF-3159-E02B-2462-7940B6EC83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33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E8F8-A17B-A858-535F-0701077AC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E623D7-E024-D03B-8DD1-B380EC1956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98A8F8-3637-7072-887C-E6FCADC616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990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02870-DDC7-1B96-0FE1-96B4E3519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F8A14D-62E4-79FC-5D7F-BA21907254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EDA322-6734-0F88-53EF-7B6D7B5AC2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43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418B2-F5F6-0E2D-12FD-C7405E28D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BAFD95-E318-52B8-092C-CFB5E6DB09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A8F520-7147-1E94-9045-956C2A1AEA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622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D6D15-C64F-E2A8-6716-151F89318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68703D-11F3-9AD9-2121-468E68094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35754A-FDE0-90D9-C1B7-61239AE50F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11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70A1A-8587-366B-31E0-D787FD448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B895BB1-55BD-5EBA-2180-078E45E87B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AF38B1-165A-B6B1-6526-53CE84A794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62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300E5-E36E-43E0-671A-D33DEF4F6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708F94-F20B-5A2C-1ECD-0E20ADAB04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811ED9-234A-0AA4-66CD-560706BCC67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03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628C6-DCE3-8C2F-79F0-8550D9792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C6CE67-E206-A162-353A-F6A18C50D2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2AC389D-06E4-93CC-3CE1-2DD8C06901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16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B69FC-06F5-EF59-A036-0143AB7A1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F8FC04-BB10-233E-56D4-9E7B6A6FF4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1C6922-0238-4C26-F600-582110A4E5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6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DA625-0F3A-7388-F3E8-49AA41BC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9C5C0F-EF00-0613-82C1-FF3A2680FE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C3E4B7-7E1F-B248-130C-2686D6F576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710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3FB42-5469-A04D-923B-B1ADB165D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F3328B1-24FD-3DA1-CFBE-07F3E1B54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384AC9-8132-3350-1BA1-13785C6DF3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4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7C80BE4-E0D6-19C5-72EB-3AF93AE4155B}"/>
              </a:ext>
            </a:extLst>
          </p:cNvPr>
          <p:cNvSpPr txBox="1"/>
          <p:nvPr/>
        </p:nvSpPr>
        <p:spPr>
          <a:xfrm>
            <a:off x="1199660" y="1772885"/>
            <a:ext cx="950466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游戏的公平性和配色游戏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4905-3553-D644-87C0-9CF19E57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5.jpeg">
            <a:extLst>
              <a:ext uri="{FF2B5EF4-FFF2-40B4-BE49-F238E27FC236}">
                <a16:creationId xmlns:a16="http://schemas.microsoft.com/office/drawing/2014/main" id="{C2A5C007-57FE-19F8-C9BA-61FB630E5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71879"/>
            <a:ext cx="1457901" cy="4165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9BD7ED-F2C8-974C-4447-2341B7BF2433}"/>
                  </a:ext>
                </a:extLst>
              </p:cNvPr>
              <p:cNvSpPr txBox="1"/>
              <p:nvPr/>
            </p:nvSpPr>
            <p:spPr>
              <a:xfrm>
                <a:off x="755369" y="1017135"/>
                <a:ext cx="10681261" cy="2249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·成都七中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用如图所示的两个转盘进行“配紫色”游戏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配得紫色的概率为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9BD7ED-F2C8-974C-4447-2341B7BF2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369" y="1017135"/>
                <a:ext cx="10681261" cy="2249527"/>
              </a:xfrm>
              <a:prstGeom prst="rect">
                <a:avLst/>
              </a:prstGeom>
              <a:blipFill>
                <a:blip r:embed="rId4"/>
                <a:stretch>
                  <a:fillRect l="-1199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86.jpeg">
            <a:extLst>
              <a:ext uri="{FF2B5EF4-FFF2-40B4-BE49-F238E27FC236}">
                <a16:creationId xmlns:a16="http://schemas.microsoft.com/office/drawing/2014/main" id="{EC59F0AE-71A2-58AA-3DD3-B4E118E15E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825" y="3459101"/>
            <a:ext cx="4238083" cy="224952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CE21B70-EDC9-D014-25A0-224E409338F4}"/>
              </a:ext>
            </a:extLst>
          </p:cNvPr>
          <p:cNvSpPr txBox="1"/>
          <p:nvPr/>
        </p:nvSpPr>
        <p:spPr>
          <a:xfrm>
            <a:off x="3301720" y="1815195"/>
            <a:ext cx="418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507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87240-3FAF-5D7F-B2E4-C5A9B8BE5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2ECA3E-9853-8F78-093B-CE9F05FC4FE8}"/>
              </a:ext>
            </a:extLst>
          </p:cNvPr>
          <p:cNvSpPr txBox="1"/>
          <p:nvPr/>
        </p:nvSpPr>
        <p:spPr>
          <a:xfrm>
            <a:off x="551615" y="397482"/>
            <a:ext cx="625052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小英和小丽用如图所示的两个转盘做“配紫色”游戏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同时转动两个转盘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如果转出的颜色能配成紫色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则小英得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否则小丽得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这个游戏对双方公平吗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蓝色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87.jpeg">
            <a:extLst>
              <a:ext uri="{FF2B5EF4-FFF2-40B4-BE49-F238E27FC236}">
                <a16:creationId xmlns:a16="http://schemas.microsoft.com/office/drawing/2014/main" id="{0BB77527-3F03-18FC-9F1A-96BDA362C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065" y="548800"/>
            <a:ext cx="4723104" cy="19441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6836265-F6EE-8041-1165-7B94036B2AD8}"/>
              </a:ext>
            </a:extLst>
          </p:cNvPr>
          <p:cNvSpPr txBox="1"/>
          <p:nvPr/>
        </p:nvSpPr>
        <p:spPr>
          <a:xfrm>
            <a:off x="623620" y="2644251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此游戏对双方不公平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564C8E0-1CC6-5DFB-7720-768B7F420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722898"/>
              </p:ext>
            </p:extLst>
          </p:nvPr>
        </p:nvGraphicFramePr>
        <p:xfrm>
          <a:off x="767630" y="3284990"/>
          <a:ext cx="9576663" cy="2369820"/>
        </p:xfrm>
        <a:graphic>
          <a:graphicData uri="http://schemas.openxmlformats.org/drawingml/2006/table">
            <a:tbl>
              <a:tblPr firstRow="1" firstCol="1" bandRow="1"/>
              <a:tblGrid>
                <a:gridCol w="660459">
                  <a:extLst>
                    <a:ext uri="{9D8B030D-6E8A-4147-A177-3AD203B41FA5}">
                      <a16:colId xmlns:a16="http://schemas.microsoft.com/office/drawing/2014/main" val="1474645475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1845466283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1132704223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2602714841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1347012540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1020847918"/>
                    </a:ext>
                  </a:extLst>
                </a:gridCol>
                <a:gridCol w="1486034">
                  <a:extLst>
                    <a:ext uri="{9D8B030D-6E8A-4147-A177-3AD203B41FA5}">
                      <a16:colId xmlns:a16="http://schemas.microsoft.com/office/drawing/2014/main" val="1831008848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623354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519186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8526570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9088785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073149"/>
                  </a:ext>
                </a:extLst>
              </a:tr>
              <a:tr h="3416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 baseline="-250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4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302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57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375D8-3A4C-76CA-EF5F-FD99D97FF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C4A413-3789-7553-42E9-914C39B100FD}"/>
                  </a:ext>
                </a:extLst>
              </p:cNvPr>
              <p:cNvSpPr txBox="1"/>
              <p:nvPr/>
            </p:nvSpPr>
            <p:spPr>
              <a:xfrm>
                <a:off x="551615" y="836820"/>
                <a:ext cx="10872755" cy="38165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由上表可知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所有等可能的结果共有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能配成紫色的结果有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配成紫色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小英获胜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小丽获胜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小英获胜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小丽获胜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此游戏对双方不公平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C4A413-3789-7553-42E9-914C39B10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836820"/>
                <a:ext cx="10872755" cy="3816558"/>
              </a:xfrm>
              <a:prstGeom prst="rect">
                <a:avLst/>
              </a:prstGeom>
              <a:blipFill>
                <a:blip r:embed="rId3"/>
                <a:stretch>
                  <a:fillRect l="-1121" r="-168" b="-3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1612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7DFA2-F085-80F4-F439-DEA17B749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5.jpeg">
            <a:extLst>
              <a:ext uri="{FF2B5EF4-FFF2-40B4-BE49-F238E27FC236}">
                <a16:creationId xmlns:a16="http://schemas.microsoft.com/office/drawing/2014/main" id="{93600C3A-437F-BCAB-2949-C0D0507A3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946647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5D10DDA-558B-6245-5C50-C0CF8392102F}"/>
              </a:ext>
            </a:extLst>
          </p:cNvPr>
          <p:cNvSpPr txBox="1"/>
          <p:nvPr/>
        </p:nvSpPr>
        <p:spPr>
          <a:xfrm>
            <a:off x="749100" y="1412860"/>
            <a:ext cx="10215027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游戏的公平性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判断游戏是否公平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一般是通过计算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看概率是否相等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配色游戏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用画树状图或列表的方法求配色游戏的概率时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应注意各种情况出现的可能性相同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83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9B8AB-0E75-9EEA-86BE-0912FB03D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6.jpeg">
            <a:extLst>
              <a:ext uri="{FF2B5EF4-FFF2-40B4-BE49-F238E27FC236}">
                <a16:creationId xmlns:a16="http://schemas.microsoft.com/office/drawing/2014/main" id="{E5F3D514-AE2A-405F-FC16-F26F298CE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6049858" cy="485755"/>
          </a:xfrm>
          <a:prstGeom prst="rect">
            <a:avLst/>
          </a:prstGeom>
        </p:spPr>
      </p:pic>
      <p:pic>
        <p:nvPicPr>
          <p:cNvPr id="3" name="image277.jpeg">
            <a:extLst>
              <a:ext uri="{FF2B5EF4-FFF2-40B4-BE49-F238E27FC236}">
                <a16:creationId xmlns:a16="http://schemas.microsoft.com/office/drawing/2014/main" id="{CDE3E043-D593-AAA8-58C5-69AA09069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036636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A52738E-D860-7E91-F8AE-9739500920E3}"/>
              </a:ext>
            </a:extLst>
          </p:cNvPr>
          <p:cNvSpPr txBox="1"/>
          <p:nvPr/>
        </p:nvSpPr>
        <p:spPr>
          <a:xfrm>
            <a:off x="2063720" y="968591"/>
            <a:ext cx="352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判断游戏是否公平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78.jpeg">
            <a:extLst>
              <a:ext uri="{FF2B5EF4-FFF2-40B4-BE49-F238E27FC236}">
                <a16:creationId xmlns:a16="http://schemas.microsoft.com/office/drawing/2014/main" id="{478D4076-CA6B-28B4-7A7D-B17569C5CA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32" y="1667075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016FFE2-C57D-C6BE-C203-B15A4F40BD62}"/>
              </a:ext>
            </a:extLst>
          </p:cNvPr>
          <p:cNvSpPr txBox="1"/>
          <p:nvPr/>
        </p:nvSpPr>
        <p:spPr>
          <a:xfrm>
            <a:off x="551615" y="1602336"/>
            <a:ext cx="112327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甲、乙两人在玩转盘游戏时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把如图所示的两个可以自由转动的转盘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等份和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等份的扇形区域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并在每一小区域内标上数字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指针的位置固定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游戏规则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同时转动两个转盘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当转盘停止后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若指针所指两个区域的数字之和为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则甲胜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若指针所指两个区域的数字之和为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则乙胜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若指针落在分割线上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则需要重新转动转盘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79.jpeg">
            <a:extLst>
              <a:ext uri="{FF2B5EF4-FFF2-40B4-BE49-F238E27FC236}">
                <a16:creationId xmlns:a16="http://schemas.microsoft.com/office/drawing/2014/main" id="{C8C50537-148B-2EB9-D97C-C767F2A650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3870" y="3831603"/>
            <a:ext cx="3976737" cy="21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8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6F567-D979-312D-749D-28634384E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9.jpeg">
            <a:extLst>
              <a:ext uri="{FF2B5EF4-FFF2-40B4-BE49-F238E27FC236}">
                <a16:creationId xmlns:a16="http://schemas.microsoft.com/office/drawing/2014/main" id="{92B1F8FC-4482-6927-49FD-B9608A5E0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355" y="634037"/>
            <a:ext cx="3528244" cy="19309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3E09172-6BAA-0553-5DD6-199C1DD15F89}"/>
              </a:ext>
            </a:extLst>
          </p:cNvPr>
          <p:cNvSpPr txBox="1"/>
          <p:nvPr/>
        </p:nvSpPr>
        <p:spPr>
          <a:xfrm>
            <a:off x="551615" y="595178"/>
            <a:ext cx="78485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试用列表或画树状图的方法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求甲获胜的概率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C1564E-54C1-7721-59D6-663538627B69}"/>
              </a:ext>
            </a:extLst>
          </p:cNvPr>
          <p:cNvSpPr txBox="1"/>
          <p:nvPr/>
        </p:nvSpPr>
        <p:spPr>
          <a:xfrm>
            <a:off x="551615" y="1216863"/>
            <a:ext cx="4622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80.jpeg">
            <a:extLst>
              <a:ext uri="{FF2B5EF4-FFF2-40B4-BE49-F238E27FC236}">
                <a16:creationId xmlns:a16="http://schemas.microsoft.com/office/drawing/2014/main" id="{215AE9EB-67EE-6BF8-BBE1-1A1AE8F3A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278" y="1948621"/>
            <a:ext cx="7669217" cy="211478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D06988-53F0-1239-2A70-0D52AA5BBABD}"/>
                  </a:ext>
                </a:extLst>
              </p:cNvPr>
              <p:cNvSpPr txBox="1"/>
              <p:nvPr/>
            </p:nvSpPr>
            <p:spPr>
              <a:xfrm>
                <a:off x="551615" y="4293060"/>
                <a:ext cx="10296716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由树状图可知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数字之和共有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其中“和是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的倍数”的结果有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D06988-53F0-1239-2A70-0D52AA5BB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293060"/>
                <a:ext cx="10296716" cy="1576457"/>
              </a:xfrm>
              <a:prstGeom prst="rect">
                <a:avLst/>
              </a:prstGeom>
              <a:blipFill>
                <a:blip r:embed="rId5"/>
                <a:stretch>
                  <a:fillRect l="-1183" t="-5019" r="-237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837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E5052-A814-E7F1-7E89-467A07ABF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202734-42FE-F438-B0CE-BF9016D5D96E}"/>
              </a:ext>
            </a:extLst>
          </p:cNvPr>
          <p:cNvSpPr txBox="1"/>
          <p:nvPr/>
        </p:nvSpPr>
        <p:spPr>
          <a:xfrm>
            <a:off x="695625" y="637508"/>
            <a:ext cx="9432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请问这个游戏规则对甲、乙双方公平吗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42A16B-ABAB-B2AF-9C2E-AD0C148A75EB}"/>
                  </a:ext>
                </a:extLst>
              </p:cNvPr>
              <p:cNvSpPr txBox="1"/>
              <p:nvPr/>
            </p:nvSpPr>
            <p:spPr>
              <a:xfrm>
                <a:off x="673229" y="1413488"/>
                <a:ext cx="7519032" cy="2627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“和是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的倍数”的结果有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这个游戏规则对甲、乙双方不公平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42A16B-ABAB-B2AF-9C2E-AD0C148A7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9" y="1413488"/>
                <a:ext cx="7519032" cy="2627642"/>
              </a:xfrm>
              <a:prstGeom prst="rect">
                <a:avLst/>
              </a:prstGeom>
              <a:blipFill>
                <a:blip r:embed="rId3"/>
                <a:stretch>
                  <a:fillRect l="-1621" t="-3248" b="-5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38E45A4-A003-451B-895E-37CEE0A32E72}"/>
              </a:ext>
            </a:extLst>
          </p:cNvPr>
          <p:cNvSpPr txBox="1"/>
          <p:nvPr/>
        </p:nvSpPr>
        <p:spPr>
          <a:xfrm>
            <a:off x="673229" y="4293891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保证游戏规则公平有两种途径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一是参与游戏各方获胜的概率相同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二是参与游戏各方获胜的概率虽然不相同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但是通过分值来控制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获胜的概率与分值的积相同即可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67130-5FFA-61EE-FA1B-7A09D27AE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1.jpeg">
            <a:extLst>
              <a:ext uri="{FF2B5EF4-FFF2-40B4-BE49-F238E27FC236}">
                <a16:creationId xmlns:a16="http://schemas.microsoft.com/office/drawing/2014/main" id="{B2A03969-3D39-4B50-07D9-E16D1A760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18023"/>
            <a:ext cx="1584110" cy="4526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5B124A2-8934-2DE2-FF5C-767237D88464}"/>
              </a:ext>
            </a:extLst>
          </p:cNvPr>
          <p:cNvSpPr txBox="1"/>
          <p:nvPr/>
        </p:nvSpPr>
        <p:spPr>
          <a:xfrm>
            <a:off x="507919" y="970626"/>
            <a:ext cx="110167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张相同的卡片分别写有数字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将卡片的背面朝上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洗匀后从中任意抽取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将卡片上的数字作为被减数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一只不透明的袋子中装有标号为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这些球除标号外都相同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搅匀后从中任意摸出一个球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将摸到的球的标号作为减数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用列表或画树状图的方法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求这两个数的差为负数的概率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4F966E-7DD0-AE45-C949-A0AB1E0051FF}"/>
              </a:ext>
            </a:extLst>
          </p:cNvPr>
          <p:cNvSpPr txBox="1"/>
          <p:nvPr/>
        </p:nvSpPr>
        <p:spPr>
          <a:xfrm>
            <a:off x="528853" y="3211538"/>
            <a:ext cx="4320991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根据题意列表如下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E7F83E-A6AC-3712-9419-78B5AA4C09AA}"/>
                  </a:ext>
                </a:extLst>
              </p:cNvPr>
              <p:cNvSpPr txBox="1"/>
              <p:nvPr/>
            </p:nvSpPr>
            <p:spPr>
              <a:xfrm>
                <a:off x="507919" y="3698123"/>
                <a:ext cx="4652016" cy="18687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由表格可知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其中这两个数的差为负数的情况占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这两个数的差为负数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E7F83E-A6AC-3712-9419-78B5AA4C0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19" y="3698123"/>
                <a:ext cx="4652016" cy="1868717"/>
              </a:xfrm>
              <a:prstGeom prst="rect">
                <a:avLst/>
              </a:prstGeom>
              <a:blipFill>
                <a:blip r:embed="rId4"/>
                <a:stretch>
                  <a:fillRect l="-2359" t="-3922" r="-4063" b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2CE3B3E-384E-363E-95EA-056F74C040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554847"/>
              </p:ext>
            </p:extLst>
          </p:nvPr>
        </p:nvGraphicFramePr>
        <p:xfrm>
          <a:off x="5303945" y="3419631"/>
          <a:ext cx="5947151" cy="2265680"/>
        </p:xfrm>
        <a:graphic>
          <a:graphicData uri="http://schemas.openxmlformats.org/drawingml/2006/table">
            <a:tbl>
              <a:tblPr firstRow="1" firstCol="1" bandRow="1"/>
              <a:tblGrid>
                <a:gridCol w="2191055">
                  <a:extLst>
                    <a:ext uri="{9D8B030D-6E8A-4147-A177-3AD203B41FA5}">
                      <a16:colId xmlns:a16="http://schemas.microsoft.com/office/drawing/2014/main" val="2362837484"/>
                    </a:ext>
                  </a:extLst>
                </a:gridCol>
                <a:gridCol w="939024">
                  <a:extLst>
                    <a:ext uri="{9D8B030D-6E8A-4147-A177-3AD203B41FA5}">
                      <a16:colId xmlns:a16="http://schemas.microsoft.com/office/drawing/2014/main" val="3055163631"/>
                    </a:ext>
                  </a:extLst>
                </a:gridCol>
                <a:gridCol w="939024">
                  <a:extLst>
                    <a:ext uri="{9D8B030D-6E8A-4147-A177-3AD203B41FA5}">
                      <a16:colId xmlns:a16="http://schemas.microsoft.com/office/drawing/2014/main" val="2790923937"/>
                    </a:ext>
                  </a:extLst>
                </a:gridCol>
                <a:gridCol w="939024">
                  <a:extLst>
                    <a:ext uri="{9D8B030D-6E8A-4147-A177-3AD203B41FA5}">
                      <a16:colId xmlns:a16="http://schemas.microsoft.com/office/drawing/2014/main" val="2631572200"/>
                    </a:ext>
                  </a:extLst>
                </a:gridCol>
                <a:gridCol w="939024">
                  <a:extLst>
                    <a:ext uri="{9D8B030D-6E8A-4147-A177-3AD203B41FA5}">
                      <a16:colId xmlns:a16="http://schemas.microsoft.com/office/drawing/2014/main" val="29165188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5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29897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62127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50594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-2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13906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C75E7C30-C79F-768D-7DA1-F82715D93409}"/>
              </a:ext>
            </a:extLst>
          </p:cNvPr>
          <p:cNvSpPr txBox="1"/>
          <p:nvPr/>
        </p:nvSpPr>
        <p:spPr>
          <a:xfrm>
            <a:off x="5464125" y="3481503"/>
            <a:ext cx="7920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19E162-7E1C-7BC5-3AE0-4D24FD10F15C}"/>
              </a:ext>
            </a:extLst>
          </p:cNvPr>
          <p:cNvSpPr txBox="1"/>
          <p:nvPr/>
        </p:nvSpPr>
        <p:spPr>
          <a:xfrm>
            <a:off x="6458209" y="3429000"/>
            <a:ext cx="9338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卡片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0474599-B647-3A87-BC31-641CE50193D7}"/>
              </a:ext>
            </a:extLst>
          </p:cNvPr>
          <p:cNvSpPr txBox="1"/>
          <p:nvPr/>
        </p:nvSpPr>
        <p:spPr>
          <a:xfrm>
            <a:off x="5303945" y="4005040"/>
            <a:ext cx="821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小球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5A9A36B-6AF4-B1F1-808B-D389B9B9E5E6}"/>
              </a:ext>
            </a:extLst>
          </p:cNvPr>
          <p:cNvCxnSpPr>
            <a:cxnSpLocks/>
          </p:cNvCxnSpPr>
          <p:nvPr/>
        </p:nvCxnSpPr>
        <p:spPr>
          <a:xfrm>
            <a:off x="6125045" y="3419631"/>
            <a:ext cx="1365872" cy="107462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168B3C3-B066-898E-B233-61483ABA5431}"/>
              </a:ext>
            </a:extLst>
          </p:cNvPr>
          <p:cNvCxnSpPr>
            <a:cxnSpLocks/>
          </p:cNvCxnSpPr>
          <p:nvPr/>
        </p:nvCxnSpPr>
        <p:spPr>
          <a:xfrm>
            <a:off x="5303945" y="3861030"/>
            <a:ext cx="2186972" cy="63322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18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FF454-2C31-33E0-FE3B-A5BF5AFF4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DA0EC3-B309-33EC-C29F-98389FDBD476}"/>
              </a:ext>
            </a:extLst>
          </p:cNvPr>
          <p:cNvSpPr txBox="1"/>
          <p:nvPr/>
        </p:nvSpPr>
        <p:spPr>
          <a:xfrm>
            <a:off x="587617" y="620805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游戏规则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当抽到的两个数的差为非负数时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甲获胜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乙获胜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这个游戏规则公平吗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如果不公平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请设计一个公平的游戏规则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DF4F76-7635-D864-3CF8-A8C88D5F3B6F}"/>
                  </a:ext>
                </a:extLst>
              </p:cNvPr>
              <p:cNvSpPr txBox="1"/>
              <p:nvPr/>
            </p:nvSpPr>
            <p:spPr>
              <a:xfrm>
                <a:off x="587616" y="1700880"/>
                <a:ext cx="11016765" cy="32458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两个数的差为非负数的情况有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这个游戏规则不公平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可将游戏规则改为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当抽到的两个数的差为正数时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否则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DF4F76-7635-D864-3CF8-A8C88D5F3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6" y="1700880"/>
                <a:ext cx="11016765" cy="3245889"/>
              </a:xfrm>
              <a:prstGeom prst="rect">
                <a:avLst/>
              </a:prstGeom>
              <a:blipFill>
                <a:blip r:embed="rId3"/>
                <a:stretch>
                  <a:fillRect l="-1106" t="-2444" r="-1383" b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297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59B5A-0AAD-D251-E78A-275FA9E2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2.jpeg">
            <a:extLst>
              <a:ext uri="{FF2B5EF4-FFF2-40B4-BE49-F238E27FC236}">
                <a16:creationId xmlns:a16="http://schemas.microsoft.com/office/drawing/2014/main" id="{0BB6E085-25D3-E530-EFA3-07F057021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7128495" cy="4971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901D191-1A35-E6BC-6FA2-5500DDA20CC1}"/>
              </a:ext>
            </a:extLst>
          </p:cNvPr>
          <p:cNvSpPr txBox="1"/>
          <p:nvPr/>
        </p:nvSpPr>
        <p:spPr>
          <a:xfrm>
            <a:off x="2135725" y="57442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求“配紫色”的概率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83.jpeg">
            <a:extLst>
              <a:ext uri="{FF2B5EF4-FFF2-40B4-BE49-F238E27FC236}">
                <a16:creationId xmlns:a16="http://schemas.microsoft.com/office/drawing/2014/main" id="{D4FF628C-E692-D0BC-6462-AECF22248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50" y="1323008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B357F28-0A56-DEB2-6941-7137C8314831}"/>
              </a:ext>
            </a:extLst>
          </p:cNvPr>
          <p:cNvSpPr txBox="1"/>
          <p:nvPr/>
        </p:nvSpPr>
        <p:spPr>
          <a:xfrm>
            <a:off x="659622" y="1117972"/>
            <a:ext cx="1087275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小亮和小明用如图所示的两个转盘做“配紫色”游戏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每个转盘被分成面积相等的几个扇形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同时转动两个转盘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如果转出的颜色能配成紫色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红色和蓝色配成紫色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那么小亮胜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否则小明胜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求小亮获胜的概率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4.jpeg">
            <a:extLst>
              <a:ext uri="{FF2B5EF4-FFF2-40B4-BE49-F238E27FC236}">
                <a16:creationId xmlns:a16="http://schemas.microsoft.com/office/drawing/2014/main" id="{8967D9C1-9164-6E68-6119-E2C0167A62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875" y="3586524"/>
            <a:ext cx="3861230" cy="218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36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5B572-0EF4-3CDB-4842-A5B27EE62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94469EB-464B-768F-4742-8EE4DBEEA020}"/>
              </a:ext>
            </a:extLst>
          </p:cNvPr>
          <p:cNvSpPr txBox="1"/>
          <p:nvPr/>
        </p:nvSpPr>
        <p:spPr>
          <a:xfrm>
            <a:off x="767630" y="581148"/>
            <a:ext cx="24481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6368F99-35A8-E8A9-9132-71E64DAFB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111987"/>
              </p:ext>
            </p:extLst>
          </p:nvPr>
        </p:nvGraphicFramePr>
        <p:xfrm>
          <a:off x="1922338" y="1178135"/>
          <a:ext cx="8136566" cy="3042920"/>
        </p:xfrm>
        <a:graphic>
          <a:graphicData uri="http://schemas.openxmlformats.org/drawingml/2006/table">
            <a:tbl>
              <a:tblPr firstRow="1" firstCol="1" bandRow="1"/>
              <a:tblGrid>
                <a:gridCol w="2786252">
                  <a:extLst>
                    <a:ext uri="{9D8B030D-6E8A-4147-A177-3AD203B41FA5}">
                      <a16:colId xmlns:a16="http://schemas.microsoft.com/office/drawing/2014/main" val="1806833179"/>
                    </a:ext>
                  </a:extLst>
                </a:gridCol>
                <a:gridCol w="1783438">
                  <a:extLst>
                    <a:ext uri="{9D8B030D-6E8A-4147-A177-3AD203B41FA5}">
                      <a16:colId xmlns:a16="http://schemas.microsoft.com/office/drawing/2014/main" val="612851758"/>
                    </a:ext>
                  </a:extLst>
                </a:gridCol>
                <a:gridCol w="1783438">
                  <a:extLst>
                    <a:ext uri="{9D8B030D-6E8A-4147-A177-3AD203B41FA5}">
                      <a16:colId xmlns:a16="http://schemas.microsoft.com/office/drawing/2014/main" val="960697939"/>
                    </a:ext>
                  </a:extLst>
                </a:gridCol>
                <a:gridCol w="1783438">
                  <a:extLst>
                    <a:ext uri="{9D8B030D-6E8A-4147-A177-3AD203B41FA5}">
                      <a16:colId xmlns:a16="http://schemas.microsoft.com/office/drawing/2014/main" val="27253405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转盘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592746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78195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059628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83803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4A744F-C897-7306-2E97-73EAE63FB13A}"/>
                  </a:ext>
                </a:extLst>
              </p:cNvPr>
              <p:cNvSpPr txBox="1"/>
              <p:nvPr/>
            </p:nvSpPr>
            <p:spPr>
              <a:xfrm>
                <a:off x="878267" y="4254473"/>
                <a:ext cx="9970063" cy="1594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由表格可知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能配成紫色的结果有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小亮获胜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4A744F-C897-7306-2E97-73EAE63FB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267" y="4254473"/>
                <a:ext cx="9970063" cy="1594411"/>
              </a:xfrm>
              <a:prstGeom prst="rect">
                <a:avLst/>
              </a:prstGeom>
              <a:blipFill>
                <a:blip r:embed="rId3"/>
                <a:stretch>
                  <a:fillRect l="-1222" b="-3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D8171AA-418F-E02B-F1B7-E8CB96EF3B91}"/>
              </a:ext>
            </a:extLst>
          </p:cNvPr>
          <p:cNvSpPr txBox="1"/>
          <p:nvPr/>
        </p:nvSpPr>
        <p:spPr>
          <a:xfrm>
            <a:off x="2164906" y="2428698"/>
            <a:ext cx="13389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6577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4300</TotalTime>
  <Words>1312</Words>
  <Application>Microsoft Office PowerPoint</Application>
  <PresentationFormat>宽屏</PresentationFormat>
  <Paragraphs>132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250</cp:revision>
  <dcterms:created xsi:type="dcterms:W3CDTF">2024-04-24T12:16:00Z</dcterms:created>
  <dcterms:modified xsi:type="dcterms:W3CDTF">2025-04-03T04:42:06Z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