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4466" r:id="rId3"/>
    <p:sldId id="4467" r:id="rId4"/>
    <p:sldId id="4468" r:id="rId5"/>
    <p:sldId id="4469" r:id="rId6"/>
    <p:sldId id="4470" r:id="rId7"/>
    <p:sldId id="4471" r:id="rId8"/>
    <p:sldId id="4472" r:id="rId9"/>
    <p:sldId id="4473" r:id="rId10"/>
    <p:sldId id="4474" r:id="rId11"/>
    <p:sldId id="4475" r:id="rId12"/>
    <p:sldId id="4476" r:id="rId13"/>
    <p:sldId id="4477" r:id="rId14"/>
    <p:sldId id="4478" r:id="rId15"/>
    <p:sldId id="4479" r:id="rId16"/>
    <p:sldId id="4480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EF78D-256B-34C0-6715-0091D8719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73E5BA9-901B-C26F-5DA0-0C31FFD73B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EEB3C3C-B7DB-703D-BD29-D2D158FF346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816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010B6-DCF1-C4CE-4B0D-93D1709B1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9AEC87-6A72-4972-A2C3-A66CA204F1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3A7896C-738A-3765-CA81-C0647A380B4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566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D794B-62EE-8E9C-DC6A-C6A209C11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9ADE347-43F9-CE07-83AC-DF828335E9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F5EA7A1-34A4-1F56-E575-7425B8F9A44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052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9CB7A-00A4-2506-511B-015491AE5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208C734-FB62-EC53-CFF6-464132CA7F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93634FD-1F11-E557-8D35-479F1AFC0A9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724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0CCB4-4A2D-33E7-9A3D-F154D9C5D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E990BB2-576A-CFAD-5B93-3A3B6C18B3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5D7A6FF-D3B7-5D64-788A-C563EE850D1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609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3278D-689D-B04F-AFCC-06E4D7576C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9C27996-39EA-3754-321E-CAAA9978F3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9B5BA16-5902-5137-0BE5-666FA32634A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0017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C00ED-0340-7346-66C9-C074713F8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709483D-0B57-0195-76D1-2A4E9001FA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B8EE8B-CA5A-46DD-8F93-7D696EB28CB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53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4741B-8742-203E-928E-8261B09AA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4D3B5DF-180B-8A1B-014F-4B0274FC6D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0B5F78E-09A2-85EB-2B13-077DAE5BF32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53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6A250-ED8C-6789-D4D3-E4B2A528AE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B87B09-5E4F-DF43-4D1C-3C7FF15F08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3F84DDD-EC67-F664-7FCA-D5425EDC043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285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E9B14-DF33-E64C-844C-0ADBE2215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55713A3-866B-5889-E650-C78FE52F79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B99F1B3-1481-686C-9498-AE675D4D8B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5959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C9149-3974-D251-FBC6-3AC149E8C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2CA2DC4-4CB5-7892-D6D9-AB285878EB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C6D5927-6630-A4A3-93E5-767C0AC390F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53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34C13-D2BF-FDE2-A499-7E3E2DDA0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B6D5E71-67FC-6F6B-6A82-2A1C4D3FA3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153ACF7-B3F7-2675-9A4C-A03F5507CA5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435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2255C-E853-CA3D-BB4B-2F75A033C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6D5F1E2-D7C3-C96B-0174-21C5A0F0E3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DBD5F91-5523-48DD-EC29-8E001FCDBC4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330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82060-DA9E-E32A-2ECC-E6B78C3F1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492303B-924F-AB4A-2135-7C9F5AC57A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1D4BC2-BAA5-7435-A37C-A966B758793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70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F57CE-361E-B27C-1016-A96FF057F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AFBCC94-AE71-DAAD-39BD-3D35163C21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5E9AF4B-7B7F-3FE1-FD64-82A89AA86FD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20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TIF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TIF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tif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6.tif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TIF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E62FD5A-4193-EEEC-6BA2-6A4BF86B673A}"/>
              </a:ext>
            </a:extLst>
          </p:cNvPr>
          <p:cNvSpPr txBox="1"/>
          <p:nvPr/>
        </p:nvSpPr>
        <p:spPr>
          <a:xfrm>
            <a:off x="1271665" y="2441584"/>
            <a:ext cx="986468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反比例函数的性质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94CF5-01B0-B5B6-43B4-C02212A01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85A38E-66DC-7DE8-26C3-B8F0D7DF4439}"/>
                  </a:ext>
                </a:extLst>
              </p:cNvPr>
              <p:cNvSpPr txBox="1"/>
              <p:nvPr/>
            </p:nvSpPr>
            <p:spPr>
              <a:xfrm>
                <a:off x="731627" y="548800"/>
                <a:ext cx="10728745" cy="2522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·重庆模拟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在第二象限内图象上一点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在第一象限内图象上一点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85A38E-66DC-7DE8-26C3-B8F0D7DF44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627" y="548800"/>
                <a:ext cx="10728745" cy="2522165"/>
              </a:xfrm>
              <a:prstGeom prst="rect">
                <a:avLst/>
              </a:prstGeom>
              <a:blipFill>
                <a:blip r:embed="rId3"/>
                <a:stretch>
                  <a:fillRect l="-1136" r="-1193" b="-6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8.jpeg">
            <a:extLst>
              <a:ext uri="{FF2B5EF4-FFF2-40B4-BE49-F238E27FC236}">
                <a16:creationId xmlns:a16="http://schemas.microsoft.com/office/drawing/2014/main" id="{A0696B0E-C8F2-104C-8AB5-EBF37CAEF3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870" y="3429000"/>
            <a:ext cx="3480151" cy="24428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DD7270A-0A3C-AA9D-39CB-E036DDF368F1}"/>
              </a:ext>
            </a:extLst>
          </p:cNvPr>
          <p:cNvSpPr txBox="1"/>
          <p:nvPr/>
        </p:nvSpPr>
        <p:spPr>
          <a:xfrm>
            <a:off x="8328155" y="2518035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8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69A76-081E-3744-63B1-A35E61512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996956-72E8-613D-0FC7-7B49400B0DFD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11304785" cy="1582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的等边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轴的负半轴上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边的中点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996956-72E8-613D-0FC7-7B49400B0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11304785" cy="1582934"/>
              </a:xfrm>
              <a:prstGeom prst="rect">
                <a:avLst/>
              </a:prstGeom>
              <a:blipFill>
                <a:blip r:embed="rId3"/>
                <a:stretch>
                  <a:fillRect l="-1078" t="-5000" r="-1078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A8273A-2511-2BB9-6F14-95A2694F2062}"/>
                  </a:ext>
                </a:extLst>
              </p:cNvPr>
              <p:cNvSpPr txBox="1"/>
              <p:nvPr/>
            </p:nvSpPr>
            <p:spPr>
              <a:xfrm>
                <a:off x="551615" y="2131734"/>
                <a:ext cx="7416515" cy="38184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为等边三角形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∴AB=BO=AO=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A8273A-2511-2BB9-6F14-95A2694F20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131734"/>
                <a:ext cx="7416515" cy="3818418"/>
              </a:xfrm>
              <a:prstGeom prst="rect">
                <a:avLst/>
              </a:prstGeom>
              <a:blipFill>
                <a:blip r:embed="rId4"/>
                <a:stretch>
                  <a:fillRect l="-1643" t="-2236" b="-1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5029FA1C-D005-3C5F-4ECE-2A8246BB0E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20" y="2617704"/>
            <a:ext cx="2990850" cy="2828925"/>
          </a:xfrm>
          <a:prstGeom prst="rect">
            <a:avLst/>
          </a:prstGeom>
        </p:spPr>
      </p:pic>
      <p:pic>
        <p:nvPicPr>
          <p:cNvPr id="8" name="image29.jpeg">
            <a:extLst>
              <a:ext uri="{FF2B5EF4-FFF2-40B4-BE49-F238E27FC236}">
                <a16:creationId xmlns:a16="http://schemas.microsoft.com/office/drawing/2014/main" id="{0127ECE6-C59D-D118-F76D-E65A2B74A1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0475" y="2617704"/>
            <a:ext cx="3555858" cy="323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8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7E95D-59E4-B175-540B-9A6CC30ED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CCD8C45-CF64-8263-D1D6-804CD6DDE62D}"/>
              </a:ext>
            </a:extLst>
          </p:cNvPr>
          <p:cNvSpPr txBox="1"/>
          <p:nvPr/>
        </p:nvSpPr>
        <p:spPr>
          <a:xfrm>
            <a:off x="607999" y="548800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2E7AB6-49E0-E0BC-7B6F-9AA3CAA85A8A}"/>
                  </a:ext>
                </a:extLst>
              </p:cNvPr>
              <p:cNvSpPr txBox="1"/>
              <p:nvPr/>
            </p:nvSpPr>
            <p:spPr>
              <a:xfrm>
                <a:off x="607999" y="1172420"/>
                <a:ext cx="10800433" cy="45131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ad>
                                <m:radPr>
                                  <m:degHide m:val="on"/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e>
                              </m:rad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zh-CN" altLang="zh-CN" sz="2800" b="1" i="1">
                                          <a:solidFill>
                                            <a:srgbClr val="DB251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800" b="1" i="1" smtClean="0">
                                          <a:solidFill>
                                            <a:srgbClr val="DB251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𝟑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ad>
                                <m:radPr>
                                  <m:degHide m:val="on"/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e>
                              </m:rad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ad>
                                <m:radPr>
                                  <m:degHide m:val="on"/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e>
                              </m:rad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梯形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CMED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DOE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梯形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CMED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2E7AB6-49E0-E0BC-7B6F-9AA3CAA85A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99" y="1172420"/>
                <a:ext cx="10800433" cy="4513159"/>
              </a:xfrm>
              <a:prstGeom prst="rect">
                <a:avLst/>
              </a:prstGeom>
              <a:blipFill>
                <a:blip r:embed="rId3"/>
                <a:stretch>
                  <a:fillRect l="-1186" t="-1754" b="-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381844D2-628D-E6EB-22DB-C7143A31F1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6289" y="554652"/>
            <a:ext cx="2785933" cy="2635102"/>
          </a:xfrm>
          <a:prstGeom prst="rect">
            <a:avLst/>
          </a:prstGeom>
        </p:spPr>
      </p:pic>
      <p:pic>
        <p:nvPicPr>
          <p:cNvPr id="7" name="image29.jpeg">
            <a:extLst>
              <a:ext uri="{FF2B5EF4-FFF2-40B4-BE49-F238E27FC236}">
                <a16:creationId xmlns:a16="http://schemas.microsoft.com/office/drawing/2014/main" id="{DF316B78-CCCE-6104-E57D-17E9114E73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1710" y="548800"/>
            <a:ext cx="2969578" cy="269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0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06495-5D4C-83C8-74D1-CFC1AA56D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0.jpeg">
            <a:extLst>
              <a:ext uri="{FF2B5EF4-FFF2-40B4-BE49-F238E27FC236}">
                <a16:creationId xmlns:a16="http://schemas.microsoft.com/office/drawing/2014/main" id="{6FE8B1BC-772F-A85E-C9A9-3FAA934A0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855" y="548800"/>
            <a:ext cx="3771566" cy="48135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DF2032-B5BE-5F3D-F56A-5DD7713EC377}"/>
                  </a:ext>
                </a:extLst>
              </p:cNvPr>
              <p:cNvSpPr txBox="1"/>
              <p:nvPr/>
            </p:nvSpPr>
            <p:spPr>
              <a:xfrm>
                <a:off x="623620" y="908825"/>
                <a:ext cx="10656740" cy="2246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为大于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的常数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图象上有两点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满足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DF2032-B5BE-5F3D-F56A-5DD7713EC3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908825"/>
                <a:ext cx="10656740" cy="2246449"/>
              </a:xfrm>
              <a:prstGeom prst="rect">
                <a:avLst/>
              </a:prstGeom>
              <a:blipFill>
                <a:blip r:embed="rId4"/>
                <a:stretch>
                  <a:fillRect l="-1144" r="-1201" b="-6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31.jpeg">
            <a:extLst>
              <a:ext uri="{FF2B5EF4-FFF2-40B4-BE49-F238E27FC236}">
                <a16:creationId xmlns:a16="http://schemas.microsoft.com/office/drawing/2014/main" id="{7D1AE781-F910-B869-D9FE-42E7291C00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895" y="3541834"/>
            <a:ext cx="2763496" cy="238012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6258A51-0DA3-277A-D0CF-ED4DF3C22C7F}"/>
              </a:ext>
            </a:extLst>
          </p:cNvPr>
          <p:cNvSpPr txBox="1"/>
          <p:nvPr/>
        </p:nvSpPr>
        <p:spPr>
          <a:xfrm>
            <a:off x="7330156" y="2632054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252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DA4EA-FB1B-A06E-7D8F-C2E069B49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C17A20-DA10-93E8-E083-5ADF9E977DAE}"/>
                  </a:ext>
                </a:extLst>
              </p:cNvPr>
              <p:cNvSpPr txBox="1"/>
              <p:nvPr/>
            </p:nvSpPr>
            <p:spPr>
              <a:xfrm>
                <a:off x="659622" y="449738"/>
                <a:ext cx="10872755" cy="1903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两点的直线与反比例函数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在第一象限内的图象交于点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两点的直线与反比例函数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在第一象限内的图象交于点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E.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(3,5)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求直线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的表达式及点</a:t>
                </a:r>
                <a:r>
                  <a:rPr lang="en-US" altLang="zh-CN" sz="24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C17A20-DA10-93E8-E083-5ADF9E977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449738"/>
                <a:ext cx="10872755" cy="1903598"/>
              </a:xfrm>
              <a:prstGeom prst="rect">
                <a:avLst/>
              </a:prstGeom>
              <a:blipFill>
                <a:blip r:embed="rId3"/>
                <a:stretch>
                  <a:fillRect l="-841" r="-841" b="-6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260546-CBED-8BA9-DBA7-DDBA243BFB52}"/>
                  </a:ext>
                </a:extLst>
              </p:cNvPr>
              <p:cNvSpPr txBox="1"/>
              <p:nvPr/>
            </p:nvSpPr>
            <p:spPr>
              <a:xfrm>
                <a:off x="659623" y="2338861"/>
                <a:ext cx="8748608" cy="36356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∵OA=OB=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2,0),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(0,2),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(0,10)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y=mx+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2,0),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.①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(3,5)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.②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①②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𝟏𝟓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24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在第一象限内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(1,15)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260546-CBED-8BA9-DBA7-DDBA243BFB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3" y="2338861"/>
                <a:ext cx="8748608" cy="3635675"/>
              </a:xfrm>
              <a:prstGeom prst="rect">
                <a:avLst/>
              </a:prstGeom>
              <a:blipFill>
                <a:blip r:embed="rId4"/>
                <a:stretch>
                  <a:fillRect l="-1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2.jpeg">
            <a:extLst>
              <a:ext uri="{FF2B5EF4-FFF2-40B4-BE49-F238E27FC236}">
                <a16:creationId xmlns:a16="http://schemas.microsoft.com/office/drawing/2014/main" id="{8D3888C9-076F-55EC-1648-88B38737CD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145" y="1880893"/>
            <a:ext cx="2880200" cy="280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73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C71FC-5DFD-B660-38CC-05C604823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B49FBC-B72E-85D2-B8D5-4F6295518CC2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10656740" cy="12152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轴上有一动点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上有一动点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最小时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周长的最小值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B49FBC-B72E-85D2-B8D5-4F6295518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10656740" cy="1215204"/>
              </a:xfrm>
              <a:prstGeom prst="rect">
                <a:avLst/>
              </a:prstGeom>
              <a:blipFill>
                <a:blip r:embed="rId3"/>
                <a:stretch>
                  <a:fillRect l="-1144" r="-1201" b="-13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C76516-E2ED-38AA-5560-779D31C99D4D}"/>
                  </a:ext>
                </a:extLst>
              </p:cNvPr>
              <p:cNvSpPr txBox="1"/>
              <p:nvPr/>
            </p:nvSpPr>
            <p:spPr>
              <a:xfrm>
                <a:off x="597152" y="1988900"/>
                <a:ext cx="6506917" cy="36307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GH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2,0),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∵OA=OB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AG.∴EG+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AG=EG+GH.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最小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C76516-E2ED-38AA-5560-779D31C99D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152" y="1988900"/>
                <a:ext cx="6506917" cy="3630738"/>
              </a:xfrm>
              <a:prstGeom prst="rect">
                <a:avLst/>
              </a:prstGeom>
              <a:blipFill>
                <a:blip r:embed="rId4"/>
                <a:stretch>
                  <a:fillRect l="-1968" t="-2181" b="-1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2.jpeg">
            <a:extLst>
              <a:ext uri="{FF2B5EF4-FFF2-40B4-BE49-F238E27FC236}">
                <a16:creationId xmlns:a16="http://schemas.microsoft.com/office/drawing/2014/main" id="{826EC066-8A8F-C2B6-4710-90FD8A2BA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6100" y="2255061"/>
            <a:ext cx="2880200" cy="28019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E290E5D-D430-CEBE-F2B2-B36DF6A81E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8080" y="1988900"/>
            <a:ext cx="32480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4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34985-E00E-EA2A-BA45-75B59072B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59D431-763D-4197-2E4C-B0697FFB2945}"/>
                  </a:ext>
                </a:extLst>
              </p:cNvPr>
              <p:cNvSpPr txBox="1"/>
              <p:nvPr/>
            </p:nvSpPr>
            <p:spPr>
              <a:xfrm>
                <a:off x="695625" y="692810"/>
                <a:ext cx="7704535" cy="40740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轴的对称点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G'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1,3),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FG'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FG'=FG.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EG'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F'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此时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的周长最小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其值为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EG+F'G+EF'=EG+EG’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𝟏𝟓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𝟑𝟕</m:t>
                        </m:r>
                      </m:e>
                    </m:rad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周长的最小值为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𝟑𝟕</m:t>
                        </m:r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59D431-763D-4197-2E4C-B0697FFB29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692810"/>
                <a:ext cx="7704535" cy="4074064"/>
              </a:xfrm>
              <a:prstGeom prst="rect">
                <a:avLst/>
              </a:prstGeom>
              <a:blipFill>
                <a:blip r:embed="rId3"/>
                <a:stretch>
                  <a:fillRect l="-1582" r="-1661" b="-3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A7834F2B-741A-B33A-4D69-4C7E6D6CD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180" y="692810"/>
            <a:ext cx="23431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964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F657A6-3E88-E591-922D-AD4A93BB8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.jpeg">
            <a:extLst>
              <a:ext uri="{FF2B5EF4-FFF2-40B4-BE49-F238E27FC236}">
                <a16:creationId xmlns:a16="http://schemas.microsoft.com/office/drawing/2014/main" id="{BB136B9F-B9EA-0911-8276-BCBDCA124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548800"/>
            <a:ext cx="3198747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BE83F0-58E7-3A39-1813-6A61775A65AD}"/>
                  </a:ext>
                </a:extLst>
              </p:cNvPr>
              <p:cNvSpPr txBox="1"/>
              <p:nvPr/>
            </p:nvSpPr>
            <p:spPr>
              <a:xfrm>
                <a:off x="695624" y="1124840"/>
                <a:ext cx="10823105" cy="1582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	             B.4	              C.8	                 D.12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BE83F0-58E7-3A39-1813-6A61775A65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124840"/>
                <a:ext cx="10823105" cy="1582934"/>
              </a:xfrm>
              <a:prstGeom prst="rect">
                <a:avLst/>
              </a:prstGeom>
              <a:blipFill>
                <a:blip r:embed="rId4"/>
                <a:stretch>
                  <a:fillRect l="-1126" r="-1126" b="-10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A821DD2-9AB1-99CB-8628-1DB61774E16F}"/>
                  </a:ext>
                </a:extLst>
              </p:cNvPr>
              <p:cNvSpPr txBox="1"/>
              <p:nvPr/>
            </p:nvSpPr>
            <p:spPr>
              <a:xfrm>
                <a:off x="682045" y="2864041"/>
                <a:ext cx="6552456" cy="28691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下列说法不正确的是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函数图象分别位于第二、四象限</a:t>
                </a: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函数图象关于原点成中心对称</a:t>
                </a: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函数图象经过点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(6,-2)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的值随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值的增大而增大</a:t>
                </a: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A821DD2-9AB1-99CB-8628-1DB61774E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045" y="2864041"/>
                <a:ext cx="6552456" cy="2869119"/>
              </a:xfrm>
              <a:prstGeom prst="rect">
                <a:avLst/>
              </a:prstGeom>
              <a:blipFill>
                <a:blip r:embed="rId5"/>
                <a:stretch>
                  <a:fillRect l="-1953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1A95115-6E46-EC04-289C-D7BA92052C2B}"/>
              </a:ext>
            </a:extLst>
          </p:cNvPr>
          <p:cNvSpPr txBox="1"/>
          <p:nvPr/>
        </p:nvSpPr>
        <p:spPr>
          <a:xfrm>
            <a:off x="2351740" y="177288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58DEDE-E7AC-8470-1FC9-A9D9C25ABB7A}"/>
              </a:ext>
            </a:extLst>
          </p:cNvPr>
          <p:cNvSpPr txBox="1"/>
          <p:nvPr/>
        </p:nvSpPr>
        <p:spPr>
          <a:xfrm>
            <a:off x="1775700" y="350100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DB251C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0D04A68-1175-922F-5AA4-027C9B4F0F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1201" y="2447709"/>
            <a:ext cx="2245652" cy="340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90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44D0C-3DB7-F522-31EE-5047F0E7C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579CA5-9698-3DB5-4347-8F61A7591BD7}"/>
                  </a:ext>
                </a:extLst>
              </p:cNvPr>
              <p:cNvSpPr txBox="1"/>
              <p:nvPr/>
            </p:nvSpPr>
            <p:spPr>
              <a:xfrm>
                <a:off x="767630" y="652829"/>
                <a:ext cx="10728745" cy="2887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·巴中期末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B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D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579CA5-9698-3DB5-4347-8F61A7591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652829"/>
                <a:ext cx="10728745" cy="2887394"/>
              </a:xfrm>
              <a:prstGeom prst="rect">
                <a:avLst/>
              </a:prstGeom>
              <a:blipFill>
                <a:blip r:embed="rId3"/>
                <a:stretch>
                  <a:fillRect l="-1193" b="-4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ACF677-60B2-C355-4B9C-1D1CA5BCD3C5}"/>
                  </a:ext>
                </a:extLst>
              </p:cNvPr>
              <p:cNvSpPr txBox="1"/>
              <p:nvPr/>
            </p:nvSpPr>
            <p:spPr>
              <a:xfrm>
                <a:off x="767630" y="3717020"/>
                <a:ext cx="10512730" cy="1600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图象的每一个分支上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都随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ACF677-60B2-C355-4B9C-1D1CA5BCD3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3717020"/>
                <a:ext cx="10512730" cy="1600118"/>
              </a:xfrm>
              <a:prstGeom prst="rect">
                <a:avLst/>
              </a:prstGeom>
              <a:blipFill>
                <a:blip r:embed="rId4"/>
                <a:stretch>
                  <a:fillRect l="-1218" r="-290" b="-10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B6A1DD40-6CED-20C7-128F-4FE261994330}"/>
              </a:ext>
            </a:extLst>
          </p:cNvPr>
          <p:cNvSpPr txBox="1"/>
          <p:nvPr/>
        </p:nvSpPr>
        <p:spPr>
          <a:xfrm>
            <a:off x="5447955" y="1732053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0FC168-E4B9-0579-800A-ED5ABF8D51C5}"/>
              </a:ext>
            </a:extLst>
          </p:cNvPr>
          <p:cNvSpPr txBox="1"/>
          <p:nvPr/>
        </p:nvSpPr>
        <p:spPr>
          <a:xfrm>
            <a:off x="3359810" y="4786453"/>
            <a:ext cx="792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k&gt;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76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66E5F-2028-560F-509D-FC277A658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363F77-D99A-CCC3-E1FC-8E4E4F65A251}"/>
                  </a:ext>
                </a:extLst>
              </p:cNvPr>
              <p:cNvSpPr txBox="1"/>
              <p:nvPr/>
            </p:nvSpPr>
            <p:spPr>
              <a:xfrm>
                <a:off x="695625" y="927915"/>
                <a:ext cx="10512730" cy="71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若图中双曲线的函数表达式均为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则阴影面积为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的有</a:t>
                </a:r>
                <a:r>
                  <a:rPr lang="zh-CN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363F77-D99A-CCC3-E1FC-8E4E4F65A2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927915"/>
                <a:ext cx="10512730" cy="713529"/>
              </a:xfrm>
              <a:prstGeom prst="rect">
                <a:avLst/>
              </a:prstGeom>
              <a:blipFill>
                <a:blip r:embed="rId3"/>
                <a:stretch>
                  <a:fillRect l="-1159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82152DAB-E86D-524A-E0B5-7AA8C8A40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745" y="1988900"/>
            <a:ext cx="7024412" cy="223215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4C0D1AE-09B7-849B-3CC5-DBB8392A9B2E}"/>
              </a:ext>
            </a:extLst>
          </p:cNvPr>
          <p:cNvSpPr txBox="1"/>
          <p:nvPr/>
        </p:nvSpPr>
        <p:spPr>
          <a:xfrm>
            <a:off x="9984270" y="1023069"/>
            <a:ext cx="3178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688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B5C2D-1E45-F4CD-6335-EAFF147EB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385361-9D5D-9D4B-A2C4-CFE86AD8BA28}"/>
                  </a:ext>
                </a:extLst>
              </p:cNvPr>
              <p:cNvSpPr txBox="1"/>
              <p:nvPr/>
            </p:nvSpPr>
            <p:spPr>
              <a:xfrm>
                <a:off x="839634" y="620805"/>
                <a:ext cx="10440725" cy="2246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图象上的一点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轴负半轴上一点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且满足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385361-9D5D-9D4B-A2C4-CFE86AD8B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4" y="620805"/>
                <a:ext cx="10440725" cy="2246449"/>
              </a:xfrm>
              <a:prstGeom prst="rect">
                <a:avLst/>
              </a:prstGeom>
              <a:blipFill>
                <a:blip r:embed="rId3"/>
                <a:stretch>
                  <a:fillRect l="-1227" r="-1227" b="-7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3.jpeg">
            <a:extLst>
              <a:ext uri="{FF2B5EF4-FFF2-40B4-BE49-F238E27FC236}">
                <a16:creationId xmlns:a16="http://schemas.microsoft.com/office/drawing/2014/main" id="{B0956A65-5FA7-8048-228E-9ED7C9467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9347" y="3068975"/>
            <a:ext cx="3093305" cy="266418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154BC21-5F2C-9A92-C401-B7ECA7C788A1}"/>
              </a:ext>
            </a:extLst>
          </p:cNvPr>
          <p:cNvSpPr txBox="1"/>
          <p:nvPr/>
        </p:nvSpPr>
        <p:spPr>
          <a:xfrm>
            <a:off x="6059996" y="2345983"/>
            <a:ext cx="605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507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0FD94-67BD-1F70-9459-69DEE4ACD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C71AED-FD25-38EB-4264-1005DD8FF5FB}"/>
                  </a:ext>
                </a:extLst>
              </p:cNvPr>
              <p:cNvSpPr txBox="1"/>
              <p:nvPr/>
            </p:nvSpPr>
            <p:spPr>
              <a:xfrm>
                <a:off x="508100" y="335077"/>
                <a:ext cx="11088770" cy="19698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与一次函数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(4,1),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求反比例函数和一次函数的表达式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并在网格中画出反比例函数和一次函数的图象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C71AED-FD25-38EB-4264-1005DD8FF5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100" y="335077"/>
                <a:ext cx="11088770" cy="1969835"/>
              </a:xfrm>
              <a:prstGeom prst="rect">
                <a:avLst/>
              </a:prstGeom>
              <a:blipFill>
                <a:blip r:embed="rId3"/>
                <a:stretch>
                  <a:fillRect l="-1100" r="-1979" b="-8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FF9F86-E5D7-E5DD-CA53-3F8D77207202}"/>
                  </a:ext>
                </a:extLst>
              </p:cNvPr>
              <p:cNvSpPr txBox="1"/>
              <p:nvPr/>
            </p:nvSpPr>
            <p:spPr>
              <a:xfrm>
                <a:off x="508101" y="2564940"/>
                <a:ext cx="6739980" cy="30802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×m.∴k=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图象如图所示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FF9F86-E5D7-E5DD-CA53-3F8D77207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101" y="2564940"/>
                <a:ext cx="6739980" cy="3080202"/>
              </a:xfrm>
              <a:prstGeom prst="rect">
                <a:avLst/>
              </a:prstGeom>
              <a:blipFill>
                <a:blip r:embed="rId4"/>
                <a:stretch>
                  <a:fillRect l="-1808" t="-594" r="-271" b="-4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2D7AB96A-09F0-7AFD-DFA3-195379DDFE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080" y="1811610"/>
            <a:ext cx="4032280" cy="4017121"/>
          </a:xfrm>
          <a:prstGeom prst="rect">
            <a:avLst/>
          </a:prstGeom>
        </p:spPr>
      </p:pic>
      <p:pic>
        <p:nvPicPr>
          <p:cNvPr id="8" name="image24.jpeg">
            <a:extLst>
              <a:ext uri="{FF2B5EF4-FFF2-40B4-BE49-F238E27FC236}">
                <a16:creationId xmlns:a16="http://schemas.microsoft.com/office/drawing/2014/main" id="{0BF97934-1E41-AFC4-584D-CF2095F2FB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4069" y="1811610"/>
            <a:ext cx="4527313" cy="401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9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574DC-C5C9-A783-B97C-94B66E8BA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B6B61F-55B9-00FA-57F6-B24289048213}"/>
              </a:ext>
            </a:extLst>
          </p:cNvPr>
          <p:cNvSpPr txBox="1"/>
          <p:nvPr/>
        </p:nvSpPr>
        <p:spPr>
          <a:xfrm>
            <a:off x="695625" y="548800"/>
            <a:ext cx="8496590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直接写出自变量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AB4FD6-2E44-CB70-9098-8D752D5A4113}"/>
              </a:ext>
            </a:extLst>
          </p:cNvPr>
          <p:cNvSpPr txBox="1"/>
          <p:nvPr/>
        </p:nvSpPr>
        <p:spPr>
          <a:xfrm>
            <a:off x="695625" y="1304852"/>
            <a:ext cx="8496590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1≤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88FEBF-C081-A981-B44B-24ED8C2C5F69}"/>
              </a:ext>
            </a:extLst>
          </p:cNvPr>
          <p:cNvSpPr txBox="1"/>
          <p:nvPr/>
        </p:nvSpPr>
        <p:spPr>
          <a:xfrm>
            <a:off x="767630" y="2204915"/>
            <a:ext cx="612042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轴的对称点为点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181FF6-EC9F-68DE-B053-A651E2D466EB}"/>
                  </a:ext>
                </a:extLst>
              </p:cNvPr>
              <p:cNvSpPr txBox="1"/>
              <p:nvPr/>
            </p:nvSpPr>
            <p:spPr>
              <a:xfrm>
                <a:off x="779221" y="3570533"/>
                <a:ext cx="5664219" cy="1972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(4,1),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181FF6-EC9F-68DE-B053-A651E2D46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221" y="3570533"/>
                <a:ext cx="5664219" cy="1972528"/>
              </a:xfrm>
              <a:prstGeom prst="rect">
                <a:avLst/>
              </a:prstGeom>
              <a:blipFill>
                <a:blip r:embed="rId3"/>
                <a:stretch>
                  <a:fillRect l="-2260" b="-3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24.jpeg">
            <a:extLst>
              <a:ext uri="{FF2B5EF4-FFF2-40B4-BE49-F238E27FC236}">
                <a16:creationId xmlns:a16="http://schemas.microsoft.com/office/drawing/2014/main" id="{A53C81F0-1C68-28A4-59D3-557F89530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70" y="1897065"/>
            <a:ext cx="4392305" cy="389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1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61619-5891-74EC-759E-2EBCE47A3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.jpeg">
            <a:extLst>
              <a:ext uri="{FF2B5EF4-FFF2-40B4-BE49-F238E27FC236}">
                <a16:creationId xmlns:a16="http://schemas.microsoft.com/office/drawing/2014/main" id="{B8CE5B60-DDCB-8FA7-117F-689AAF07F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85" y="548800"/>
            <a:ext cx="270657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A9B3DA-1BEF-75FC-10FC-7F0EED695095}"/>
                  </a:ext>
                </a:extLst>
              </p:cNvPr>
              <p:cNvSpPr txBox="1"/>
              <p:nvPr/>
            </p:nvSpPr>
            <p:spPr>
              <a:xfrm>
                <a:off x="623620" y="1145917"/>
                <a:ext cx="10584736" cy="2209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·德阳模拟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A.4	   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C.8	             D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A9B3DA-1BEF-75FC-10FC-7F0EED695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45917"/>
                <a:ext cx="10584736" cy="2209579"/>
              </a:xfrm>
              <a:prstGeom prst="rect">
                <a:avLst/>
              </a:prstGeom>
              <a:blipFill>
                <a:blip r:embed="rId4"/>
                <a:stretch>
                  <a:fillRect l="-1151" t="-3867" r="-1957" b="-2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26.jpeg">
            <a:extLst>
              <a:ext uri="{FF2B5EF4-FFF2-40B4-BE49-F238E27FC236}">
                <a16:creationId xmlns:a16="http://schemas.microsoft.com/office/drawing/2014/main" id="{583CD954-4EE9-F706-CB76-F71A7D680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7880" y="3436617"/>
            <a:ext cx="3744260" cy="238257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2626378-7054-2106-18DF-705A1DB53DBC}"/>
              </a:ext>
            </a:extLst>
          </p:cNvPr>
          <p:cNvSpPr txBox="1"/>
          <p:nvPr/>
        </p:nvSpPr>
        <p:spPr>
          <a:xfrm>
            <a:off x="5646594" y="2250706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490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DBEC2-13B2-3721-1BB4-62A9D13EC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37710D-774E-8E4F-EBF4-A32ACBCE9532}"/>
                  </a:ext>
                </a:extLst>
              </p:cNvPr>
              <p:cNvSpPr txBox="1"/>
              <p:nvPr/>
            </p:nvSpPr>
            <p:spPr>
              <a:xfrm>
                <a:off x="767630" y="548800"/>
                <a:ext cx="10800750" cy="2246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37710D-774E-8E4F-EBF4-A32ACBCE95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548800"/>
                <a:ext cx="10800750" cy="2246449"/>
              </a:xfrm>
              <a:prstGeom prst="rect">
                <a:avLst/>
              </a:prstGeom>
              <a:blipFill>
                <a:blip r:embed="rId3"/>
                <a:stretch>
                  <a:fillRect l="-1185" r="-2257" b="-6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7.jpeg">
            <a:extLst>
              <a:ext uri="{FF2B5EF4-FFF2-40B4-BE49-F238E27FC236}">
                <a16:creationId xmlns:a16="http://schemas.microsoft.com/office/drawing/2014/main" id="{336F2140-DF43-C9AF-53E6-EE2C098D1B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930" y="3155274"/>
            <a:ext cx="2850728" cy="237616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5018A63-3C0C-830C-E7A2-0A3985C1319F}"/>
              </a:ext>
            </a:extLst>
          </p:cNvPr>
          <p:cNvSpPr txBox="1"/>
          <p:nvPr/>
        </p:nvSpPr>
        <p:spPr>
          <a:xfrm>
            <a:off x="3647830" y="2272029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614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3025</TotalTime>
  <Words>1648</Words>
  <Application>Microsoft Office PowerPoint</Application>
  <PresentationFormat>宽屏</PresentationFormat>
  <Paragraphs>81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210</cp:revision>
  <dcterms:created xsi:type="dcterms:W3CDTF">2024-04-24T12:16:00Z</dcterms:created>
  <dcterms:modified xsi:type="dcterms:W3CDTF">2025-03-30T14:33:15Z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